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2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9417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5457335" y="1825625"/>
            <a:ext cx="61564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1400"/>
              <a:buFont typeface="Calibri"/>
              <a:buNone/>
              <a:defRPr sz="4000" b="1" i="1" u="none" strike="noStrike" cap="none">
                <a:solidFill>
                  <a:srgbClr val="E7A70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457334" y="3343341"/>
            <a:ext cx="6090501" cy="2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299356" y="2560916"/>
            <a:ext cx="79947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37880" y="764144"/>
            <a:ext cx="9144000" cy="100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1400"/>
              <a:buFont typeface="Calibri"/>
              <a:buNone/>
              <a:defRPr sz="3600" b="1" i="1" u="none" strike="noStrike" cap="none">
                <a:solidFill>
                  <a:srgbClr val="E7A70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37879" y="2036189"/>
            <a:ext cx="10815687" cy="416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457335" y="1825625"/>
            <a:ext cx="61564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1400"/>
              <a:buFont typeface="Calibri"/>
              <a:buNone/>
              <a:defRPr sz="4400" b="0" i="1" u="none" strike="noStrike" cap="none">
                <a:solidFill>
                  <a:srgbClr val="E7A70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457334" y="3343341"/>
            <a:ext cx="6090501" cy="2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 idx="4294967295"/>
          </p:nvPr>
        </p:nvSpPr>
        <p:spPr>
          <a:xfrm>
            <a:off x="5916706" y="971176"/>
            <a:ext cx="5962440" cy="234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Font typeface="Calibri"/>
              <a:buNone/>
            </a:pPr>
            <a:r>
              <a:rPr lang="en-US" sz="4800" b="1" i="1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Smart Cities </a:t>
            </a:r>
            <a:r>
              <a:rPr lang="en-US" sz="4800" b="1">
                <a:solidFill>
                  <a:srgbClr val="525252"/>
                </a:solidFill>
              </a:rPr>
              <a:t>and Data-Driven </a:t>
            </a:r>
            <a:endParaRPr sz="4800" b="1">
              <a:solidFill>
                <a:srgbClr val="52525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Font typeface="Calibri"/>
              <a:buNone/>
            </a:pPr>
            <a:r>
              <a:rPr lang="en-US" sz="4800" b="1">
                <a:solidFill>
                  <a:srgbClr val="525252"/>
                </a:solidFill>
              </a:rPr>
              <a:t>Energy Policy</a:t>
            </a:r>
            <a:endParaRPr sz="4800" b="1" i="1" u="none" strike="noStrike" cap="none"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ubTitle" idx="4294967295"/>
          </p:nvPr>
        </p:nvSpPr>
        <p:spPr>
          <a:xfrm>
            <a:off x="5916706" y="3690472"/>
            <a:ext cx="6130540" cy="297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Font typeface="Arial"/>
              <a:buNone/>
            </a:pPr>
            <a:r>
              <a:rPr lang="en-US" sz="2000" b="1" i="1">
                <a:solidFill>
                  <a:srgbClr val="525252"/>
                </a:solidFill>
              </a:rPr>
              <a:t>Jennifer Clark</a:t>
            </a:r>
            <a:r>
              <a:rPr lang="en-US" sz="2000" b="1" i="1" u="none" strike="noStrike" cap="none">
                <a:solidFill>
                  <a:srgbClr val="525252"/>
                </a:solidFill>
              </a:rPr>
              <a:t>,</a:t>
            </a:r>
            <a:r>
              <a:rPr lang="en-US" sz="2000" b="0" i="1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>
                <a:solidFill>
                  <a:srgbClr val="525252"/>
                </a:solidFill>
              </a:rPr>
              <a:t>Director, Center for Urban Innovation; Associate Professor, School of Public Policy</a:t>
            </a:r>
            <a:endParaRPr sz="2000" i="1">
              <a:solidFill>
                <a:srgbClr val="52525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Font typeface="Arial"/>
              <a:buNone/>
            </a:pPr>
            <a:r>
              <a:rPr lang="en-US" sz="2000" b="1" i="1">
                <a:solidFill>
                  <a:srgbClr val="525252"/>
                </a:solidFill>
              </a:rPr>
              <a:t>Emma French,</a:t>
            </a:r>
            <a:r>
              <a:rPr lang="en-US" sz="2000" i="1">
                <a:solidFill>
                  <a:srgbClr val="525252"/>
                </a:solidFill>
              </a:rPr>
              <a:t> Research Scientist, Center for Urban Innovation</a:t>
            </a:r>
            <a:endParaRPr sz="2000" i="1">
              <a:solidFill>
                <a:srgbClr val="52525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Font typeface="Arial"/>
              <a:buNone/>
            </a:pPr>
            <a:endParaRPr sz="2000" i="1">
              <a:solidFill>
                <a:srgbClr val="52525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Font typeface="Arial"/>
              <a:buNone/>
            </a:pPr>
            <a:r>
              <a:rPr lang="en-US" sz="2000" i="1">
                <a:solidFill>
                  <a:srgbClr val="525252"/>
                </a:solidFill>
              </a:rPr>
              <a:t>January 26, 2018</a:t>
            </a:r>
            <a:endParaRPr sz="2000" i="1">
              <a:solidFill>
                <a:srgbClr val="525252"/>
              </a:solidFill>
            </a:endParaRPr>
          </a:p>
        </p:txBody>
      </p:sp>
      <p:cxnSp>
        <p:nvCxnSpPr>
          <p:cNvPr id="29" name="Shape 29"/>
          <p:cNvCxnSpPr/>
          <p:nvPr/>
        </p:nvCxnSpPr>
        <p:spPr>
          <a:xfrm>
            <a:off x="5920033" y="3453402"/>
            <a:ext cx="5712643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" name="Shape 30"/>
          <p:cNvSpPr/>
          <p:nvPr/>
        </p:nvSpPr>
        <p:spPr>
          <a:xfrm>
            <a:off x="9296400" y="6305175"/>
            <a:ext cx="2895600" cy="5528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637880" y="764144"/>
            <a:ext cx="9144000" cy="10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637879" y="2036189"/>
            <a:ext cx="10815600" cy="41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Mapping evolution of relevant policies and programs over time 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Content analysis of policy and planning documents 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Audit of available energy data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Structured interviews with stakeholders (policymakers, energy experts, city planners, network staff, etc.)</a:t>
            </a:r>
            <a:endParaRPr/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Workshop with key stakeholders for knowledge sharing and data gathering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 idx="4294967295"/>
          </p:nvPr>
        </p:nvSpPr>
        <p:spPr>
          <a:xfrm>
            <a:off x="2323071" y="1919418"/>
            <a:ext cx="7476389" cy="318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8000">
                <a:solidFill>
                  <a:schemeClr val="lt1"/>
                </a:solidFill>
              </a:rPr>
              <a:t>Questions?</a:t>
            </a:r>
            <a:endParaRPr sz="4000" i="1" u="none" strike="noStrike" cap="none">
              <a:solidFill>
                <a:schemeClr val="lt1"/>
              </a:solidFill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96600" y="-77275"/>
            <a:ext cx="12653400" cy="716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37880" y="154544"/>
            <a:ext cx="9144000" cy="10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smart city?</a:t>
            </a:r>
            <a:endParaRPr/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 r="6638"/>
          <a:stretch/>
        </p:blipFill>
        <p:spPr>
          <a:xfrm>
            <a:off x="3365449" y="1162550"/>
            <a:ext cx="5461102" cy="56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-96600" y="-77275"/>
            <a:ext cx="12653400" cy="716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37874" y="232225"/>
            <a:ext cx="11020800" cy="10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role of data in smart cities and energy policy</a:t>
            </a:r>
            <a:endParaRPr/>
          </a:p>
        </p:txBody>
      </p:sp>
      <p:grpSp>
        <p:nvGrpSpPr>
          <p:cNvPr id="47" name="Shape 47"/>
          <p:cNvGrpSpPr/>
          <p:nvPr/>
        </p:nvGrpSpPr>
        <p:grpSpPr>
          <a:xfrm>
            <a:off x="3760206" y="2255370"/>
            <a:ext cx="4233494" cy="4233494"/>
            <a:chOff x="2820225" y="891450"/>
            <a:chExt cx="3175200" cy="3175200"/>
          </a:xfrm>
        </p:grpSpPr>
        <p:sp>
          <p:nvSpPr>
            <p:cNvPr id="48" name="Shape 48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Shape 50"/>
          <p:cNvGrpSpPr/>
          <p:nvPr/>
        </p:nvGrpSpPr>
        <p:grpSpPr>
          <a:xfrm>
            <a:off x="6840200" y="4052400"/>
            <a:ext cx="2234553" cy="1639562"/>
            <a:chOff x="5084171" y="2359097"/>
            <a:chExt cx="1473688" cy="1081506"/>
          </a:xfrm>
        </p:grpSpPr>
        <p:sp>
          <p:nvSpPr>
            <p:cNvPr id="51" name="Shape 51"/>
            <p:cNvSpPr/>
            <p:nvPr/>
          </p:nvSpPr>
          <p:spPr>
            <a:xfrm>
              <a:off x="5084171" y="2686703"/>
              <a:ext cx="1473600" cy="7539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 city governance with data-driven, participatory policy making</a:t>
              </a:r>
              <a:endParaRPr sz="1500"/>
            </a:p>
          </p:txBody>
        </p:sp>
        <p:sp>
          <p:nvSpPr>
            <p:cNvPr id="52" name="Shape 52"/>
            <p:cNvSpPr/>
            <p:nvPr/>
          </p:nvSpPr>
          <p:spPr>
            <a:xfrm>
              <a:off x="5084259" y="2359097"/>
              <a:ext cx="1473600" cy="327600"/>
            </a:xfrm>
            <a:prstGeom prst="round1Rect">
              <a:avLst>
                <a:gd name="adj" fmla="val 50000"/>
              </a:avLst>
            </a:prstGeom>
            <a:solidFill>
              <a:srgbClr val="2A5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SzPts val="1500"/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 Governance</a:t>
              </a:r>
              <a:endParaRPr sz="1500"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066325" y="1833447"/>
            <a:ext cx="1962211" cy="1625723"/>
            <a:chOff x="2208311" y="610896"/>
            <a:chExt cx="1332300" cy="1219323"/>
          </a:xfrm>
        </p:grpSpPr>
        <p:sp>
          <p:nvSpPr>
            <p:cNvPr id="54" name="Shape 54"/>
            <p:cNvSpPr/>
            <p:nvPr/>
          </p:nvSpPr>
          <p:spPr>
            <a:xfrm>
              <a:off x="2208311" y="942519"/>
              <a:ext cx="1332300" cy="8877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Increased accountability and transparency through open data</a:t>
              </a:r>
              <a:endParaRPr sz="1500"/>
            </a:p>
          </p:txBody>
        </p:sp>
        <p:sp>
          <p:nvSpPr>
            <p:cNvPr id="55" name="Shape 55"/>
            <p:cNvSpPr/>
            <p:nvPr/>
          </p:nvSpPr>
          <p:spPr>
            <a:xfrm>
              <a:off x="2208311" y="610896"/>
              <a:ext cx="1332300" cy="373500"/>
            </a:xfrm>
            <a:prstGeom prst="round1Rect">
              <a:avLst>
                <a:gd name="adj" fmla="val 50000"/>
              </a:avLst>
            </a:prstGeom>
            <a:solidFill>
              <a:srgbClr val="2A5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Open Data</a:t>
              </a:r>
              <a:endParaRPr sz="1500"/>
            </a:p>
          </p:txBody>
        </p:sp>
      </p:grpSp>
      <p:grpSp>
        <p:nvGrpSpPr>
          <p:cNvPr id="56" name="Shape 56"/>
          <p:cNvGrpSpPr/>
          <p:nvPr/>
        </p:nvGrpSpPr>
        <p:grpSpPr>
          <a:xfrm>
            <a:off x="2982749" y="4086811"/>
            <a:ext cx="2007378" cy="1395670"/>
            <a:chOff x="2465776" y="2525015"/>
            <a:chExt cx="1332301" cy="1141745"/>
          </a:xfrm>
        </p:grpSpPr>
        <p:sp>
          <p:nvSpPr>
            <p:cNvPr id="57" name="Shape 57"/>
            <p:cNvSpPr/>
            <p:nvPr/>
          </p:nvSpPr>
          <p:spPr>
            <a:xfrm>
              <a:off x="2465777" y="2930560"/>
              <a:ext cx="1332300" cy="7362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Increased efficiency through smarter policies</a:t>
              </a:r>
              <a:endParaRPr sz="1500"/>
            </a:p>
          </p:txBody>
        </p:sp>
        <p:sp>
          <p:nvSpPr>
            <p:cNvPr id="58" name="Shape 58"/>
            <p:cNvSpPr/>
            <p:nvPr/>
          </p:nvSpPr>
          <p:spPr>
            <a:xfrm>
              <a:off x="2465776" y="2525015"/>
              <a:ext cx="1332300" cy="405600"/>
            </a:xfrm>
            <a:prstGeom prst="round1Rect">
              <a:avLst>
                <a:gd name="adj" fmla="val 50000"/>
              </a:avLst>
            </a:prstGeom>
            <a:solidFill>
              <a:srgbClr val="2A5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 Energy</a:t>
              </a:r>
              <a:endParaRPr sz="15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299350" y="2080249"/>
            <a:ext cx="7994700" cy="24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Benchmarking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Measuring and comparing performance of similar objects in order to encourage better performance.</a:t>
            </a:r>
            <a:endParaRPr sz="2500"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96600" y="-77275"/>
            <a:ext cx="12653400" cy="716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Shape 72"/>
          <p:cNvGrpSpPr/>
          <p:nvPr/>
        </p:nvGrpSpPr>
        <p:grpSpPr>
          <a:xfrm>
            <a:off x="3760206" y="2255370"/>
            <a:ext cx="4233494" cy="4233494"/>
            <a:chOff x="2820225" y="891450"/>
            <a:chExt cx="3175200" cy="3175200"/>
          </a:xfrm>
        </p:grpSpPr>
        <p:sp>
          <p:nvSpPr>
            <p:cNvPr id="73" name="Shape 73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Shape 75"/>
          <p:cNvGrpSpPr/>
          <p:nvPr/>
        </p:nvGrpSpPr>
        <p:grpSpPr>
          <a:xfrm>
            <a:off x="6840200" y="4052400"/>
            <a:ext cx="2234553" cy="1639562"/>
            <a:chOff x="5084171" y="2359097"/>
            <a:chExt cx="1473688" cy="1081506"/>
          </a:xfrm>
        </p:grpSpPr>
        <p:sp>
          <p:nvSpPr>
            <p:cNvPr id="76" name="Shape 76"/>
            <p:cNvSpPr/>
            <p:nvPr/>
          </p:nvSpPr>
          <p:spPr>
            <a:xfrm>
              <a:off x="5084171" y="2686703"/>
              <a:ext cx="1473600" cy="7539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 city governance with data-driven, participatory policy making</a:t>
              </a:r>
              <a:endParaRPr sz="1500"/>
            </a:p>
          </p:txBody>
        </p:sp>
        <p:sp>
          <p:nvSpPr>
            <p:cNvPr id="77" name="Shape 77"/>
            <p:cNvSpPr/>
            <p:nvPr/>
          </p:nvSpPr>
          <p:spPr>
            <a:xfrm>
              <a:off x="5084259" y="2359097"/>
              <a:ext cx="1473600" cy="327600"/>
            </a:xfrm>
            <a:prstGeom prst="round1Rect">
              <a:avLst>
                <a:gd name="adj" fmla="val 50000"/>
              </a:avLst>
            </a:prstGeom>
            <a:solidFill>
              <a:srgbClr val="2A5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SzPts val="1500"/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 Governance</a:t>
              </a:r>
              <a:endParaRPr sz="1500"/>
            </a:p>
          </p:txBody>
        </p:sp>
      </p:grpSp>
      <p:grpSp>
        <p:nvGrpSpPr>
          <p:cNvPr id="78" name="Shape 78"/>
          <p:cNvGrpSpPr/>
          <p:nvPr/>
        </p:nvGrpSpPr>
        <p:grpSpPr>
          <a:xfrm>
            <a:off x="5066325" y="1833447"/>
            <a:ext cx="1962211" cy="1625723"/>
            <a:chOff x="2208311" y="610896"/>
            <a:chExt cx="1332300" cy="1219323"/>
          </a:xfrm>
        </p:grpSpPr>
        <p:sp>
          <p:nvSpPr>
            <p:cNvPr id="79" name="Shape 79"/>
            <p:cNvSpPr/>
            <p:nvPr/>
          </p:nvSpPr>
          <p:spPr>
            <a:xfrm>
              <a:off x="2208311" y="942519"/>
              <a:ext cx="1332300" cy="8877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Increased accountability and transparency through open data</a:t>
              </a:r>
              <a:endParaRPr sz="1500"/>
            </a:p>
          </p:txBody>
        </p:sp>
        <p:sp>
          <p:nvSpPr>
            <p:cNvPr id="80" name="Shape 80"/>
            <p:cNvSpPr/>
            <p:nvPr/>
          </p:nvSpPr>
          <p:spPr>
            <a:xfrm>
              <a:off x="2208311" y="610896"/>
              <a:ext cx="1332300" cy="373500"/>
            </a:xfrm>
            <a:prstGeom prst="round1Rect">
              <a:avLst>
                <a:gd name="adj" fmla="val 50000"/>
              </a:avLst>
            </a:prstGeom>
            <a:solidFill>
              <a:srgbClr val="2A5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Open Data</a:t>
              </a:r>
              <a:endParaRPr sz="1500"/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2982749" y="4086811"/>
            <a:ext cx="2007378" cy="1395670"/>
            <a:chOff x="2465776" y="2525015"/>
            <a:chExt cx="1332301" cy="1141745"/>
          </a:xfrm>
        </p:grpSpPr>
        <p:sp>
          <p:nvSpPr>
            <p:cNvPr id="82" name="Shape 82"/>
            <p:cNvSpPr/>
            <p:nvPr/>
          </p:nvSpPr>
          <p:spPr>
            <a:xfrm>
              <a:off x="2465777" y="2930560"/>
              <a:ext cx="1332300" cy="7362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Increased efficiency through smarter policies</a:t>
              </a:r>
              <a:endParaRPr sz="1500"/>
            </a:p>
          </p:txBody>
        </p:sp>
        <p:sp>
          <p:nvSpPr>
            <p:cNvPr id="83" name="Shape 83"/>
            <p:cNvSpPr/>
            <p:nvPr/>
          </p:nvSpPr>
          <p:spPr>
            <a:xfrm>
              <a:off x="2465776" y="2525015"/>
              <a:ext cx="1332300" cy="405600"/>
            </a:xfrm>
            <a:prstGeom prst="round1Rect">
              <a:avLst>
                <a:gd name="adj" fmla="val 50000"/>
              </a:avLst>
            </a:prstGeom>
            <a:solidFill>
              <a:srgbClr val="2A5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 Energy</a:t>
              </a:r>
              <a:endParaRPr sz="1500"/>
            </a:p>
          </p:txBody>
        </p:sp>
      </p:grp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271" y="77225"/>
            <a:ext cx="922600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96600" y="-77275"/>
            <a:ext cx="12653400" cy="716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37875" y="232225"/>
            <a:ext cx="6848700" cy="4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On average, buildings that benchmark their energy usage reduce their energy consumption by </a:t>
            </a:r>
            <a:r>
              <a:rPr lang="en-US"/>
              <a:t>2.4% each year</a:t>
            </a:r>
            <a:r>
              <a:rPr lang="en-US" b="0"/>
              <a:t>.</a:t>
            </a:r>
            <a:endParaRPr b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500" b="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 b="0"/>
              <a:t>U.S. Dept of Energy</a:t>
            </a:r>
            <a:endParaRPr sz="2500" b="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1890" y="153425"/>
            <a:ext cx="46558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96600" y="-77275"/>
            <a:ext cx="12653400" cy="716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ctrTitle" idx="4294967295"/>
          </p:nvPr>
        </p:nvSpPr>
        <p:spPr>
          <a:xfrm>
            <a:off x="637874" y="154550"/>
            <a:ext cx="101610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Smart Cities and Data-Driven Energy Policy</a:t>
            </a:r>
            <a:endParaRPr sz="3600" b="1"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12165"/>
          <a:stretch/>
        </p:blipFill>
        <p:spPr>
          <a:xfrm>
            <a:off x="1521475" y="4073875"/>
            <a:ext cx="4630300" cy="27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t="8130" r="2629"/>
          <a:stretch/>
        </p:blipFill>
        <p:spPr>
          <a:xfrm>
            <a:off x="6340750" y="4090875"/>
            <a:ext cx="4630300" cy="27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 l="6616" r="16537" b="2276"/>
          <a:stretch/>
        </p:blipFill>
        <p:spPr>
          <a:xfrm>
            <a:off x="6340750" y="1202600"/>
            <a:ext cx="4630300" cy="271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7">
            <a:alphaModFix/>
          </a:blip>
          <a:srcRect l="14850"/>
          <a:stretch/>
        </p:blipFill>
        <p:spPr>
          <a:xfrm>
            <a:off x="1521475" y="1202599"/>
            <a:ext cx="4630299" cy="271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-96600" y="-77275"/>
            <a:ext cx="12653400" cy="716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ctrTitle" idx="4294967295"/>
          </p:nvPr>
        </p:nvSpPr>
        <p:spPr>
          <a:xfrm>
            <a:off x="2194560" y="2339330"/>
            <a:ext cx="8976360" cy="149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Font typeface="Calibri"/>
              <a:buNone/>
            </a:pPr>
            <a:r>
              <a:rPr lang="en-US" sz="3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Positioning Georgia Tech as a leader in research design, implementation and evaluation in the smart cities ecosystem</a:t>
            </a:r>
            <a:endParaRPr sz="36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t="5526"/>
          <a:stretch/>
        </p:blipFill>
        <p:spPr>
          <a:xfrm>
            <a:off x="0" y="78825"/>
            <a:ext cx="5904001" cy="394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l="48541" t="50222" r="18162" b="27793"/>
          <a:stretch/>
        </p:blipFill>
        <p:spPr>
          <a:xfrm>
            <a:off x="4580100" y="3347550"/>
            <a:ext cx="7209149" cy="337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904000" y="525375"/>
            <a:ext cx="544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Font typeface="Calibri"/>
              <a:buNone/>
            </a:pPr>
            <a:r>
              <a:rPr lang="en-US"/>
              <a:t>City Energy Project</a:t>
            </a:r>
            <a:endParaRPr sz="4000" b="1" i="1" u="none" strike="noStrike" cap="none">
              <a:solidFill>
                <a:srgbClr val="E7A7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8600" y="4028800"/>
            <a:ext cx="56151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r>
              <a:rPr lang="en-US" sz="2000" i="0"/>
              <a:t>NRDC + IMT</a:t>
            </a:r>
            <a:endParaRPr sz="2000" i="0"/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r>
              <a:rPr lang="en-US" sz="2000" i="0"/>
              <a:t>Bloomberg Philanthropies</a:t>
            </a:r>
            <a:endParaRPr sz="2000" i="0"/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r>
              <a:rPr lang="en-US" sz="2000" i="0"/>
              <a:t>Doris Duke Charitable Foundation </a:t>
            </a:r>
            <a:endParaRPr sz="2000" i="0"/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r>
              <a:rPr lang="en-US" sz="2000" i="0"/>
              <a:t>The Kresge Foundation</a:t>
            </a:r>
            <a:endParaRPr sz="2000" i="0"/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endParaRPr sz="2000" i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791075" y="1277075"/>
            <a:ext cx="5615100" cy="1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endParaRPr sz="2000" i="0"/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r>
              <a:rPr lang="en-US" sz="2000" i="0"/>
              <a:t>20 U.S. cities</a:t>
            </a:r>
            <a:endParaRPr sz="2000" i="0"/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r>
              <a:rPr lang="en-US" sz="2000" i="0"/>
              <a:t>Phase 1 - 2014</a:t>
            </a:r>
            <a:endParaRPr sz="2000" i="0"/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r>
              <a:rPr lang="en-US" sz="2000" i="0"/>
              <a:t>Phase 2 - 2016</a:t>
            </a:r>
            <a:endParaRPr sz="2000" i="0"/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A70E"/>
              </a:buClr>
              <a:buSzPts val="3000"/>
              <a:buFont typeface="Arial"/>
              <a:buNone/>
            </a:pPr>
            <a:endParaRPr sz="2000" i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637874" y="764150"/>
            <a:ext cx="11012700" cy="10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Evolution of energy efficiency initiatives in Atlanta</a:t>
            </a: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3863225" y="3812550"/>
            <a:ext cx="1400400" cy="21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Atlanta Better Building Challenge</a:t>
            </a:r>
            <a:endParaRPr sz="1800"/>
          </a:p>
        </p:txBody>
      </p:sp>
      <p:cxnSp>
        <p:nvCxnSpPr>
          <p:cNvPr id="123" name="Shape 123"/>
          <p:cNvCxnSpPr/>
          <p:nvPr/>
        </p:nvCxnSpPr>
        <p:spPr>
          <a:xfrm>
            <a:off x="637875" y="5338750"/>
            <a:ext cx="1081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731150" y="5344350"/>
            <a:ext cx="10425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7B7B7"/>
                </a:solidFill>
              </a:rPr>
              <a:t>2006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2471925" y="5344350"/>
            <a:ext cx="10425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7B7B7"/>
                </a:solidFill>
              </a:rPr>
              <a:t>2008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4136500" y="5344350"/>
            <a:ext cx="10425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2011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5648675" y="5344350"/>
            <a:ext cx="10425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7B7B7"/>
                </a:solidFill>
              </a:rPr>
              <a:t>2014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7465650" y="5344350"/>
            <a:ext cx="10425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2015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9206425" y="5344350"/>
            <a:ext cx="10425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7B7B7"/>
                </a:solidFill>
              </a:rPr>
              <a:t>2016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10490000" y="5344350"/>
            <a:ext cx="10425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2017</a:t>
            </a: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6614975" y="2229350"/>
            <a:ext cx="1400400" cy="18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Atlanta Commercial Building Energy Efficiency Ordinance</a:t>
            </a:r>
            <a:endParaRPr sz="1800"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7822350" y="3004350"/>
            <a:ext cx="1173300" cy="1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Climate Action Plan</a:t>
            </a:r>
            <a:endParaRPr sz="1800"/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8875075" y="3824850"/>
            <a:ext cx="1400400" cy="17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7B7B7"/>
                </a:solidFill>
              </a:rPr>
              <a:t>Selected for Rockefeller Resilient Cities </a:t>
            </a:r>
            <a:endParaRPr sz="1800">
              <a:solidFill>
                <a:srgbClr val="B7B7B7"/>
              </a:solidFill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5420625" y="3758750"/>
            <a:ext cx="1173300" cy="6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7B7B7"/>
                </a:solidFill>
              </a:rPr>
              <a:t>Selected for  City Energy Project </a:t>
            </a:r>
            <a:endParaRPr sz="1800">
              <a:solidFill>
                <a:srgbClr val="B7B7B7"/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10234400" y="4051550"/>
            <a:ext cx="1173300" cy="1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Atlanta Resilience Strategy</a:t>
            </a:r>
            <a:endParaRPr sz="1800"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487700" y="3245075"/>
            <a:ext cx="1464900" cy="22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7B7B7"/>
                </a:solidFill>
              </a:rPr>
              <a:t>Atlanta joins the U.S. Mayors  Climate Protection Agreement</a:t>
            </a:r>
            <a:endParaRPr sz="1800">
              <a:solidFill>
                <a:srgbClr val="B7B7B7"/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2169625" y="3833250"/>
            <a:ext cx="14649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7B7B7"/>
                </a:solidFill>
              </a:rPr>
              <a:t>Office of Sustainability (now Resiliency)</a:t>
            </a:r>
            <a:endParaRPr sz="1800">
              <a:solidFill>
                <a:srgbClr val="B7B7B7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3863350" y="3931925"/>
            <a:ext cx="1400400" cy="1412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822350" y="3004350"/>
            <a:ext cx="1173300" cy="1189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0147875" y="4063650"/>
            <a:ext cx="1287000" cy="1300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6614975" y="2229350"/>
            <a:ext cx="1400400" cy="2179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Macintosh PowerPoint</Application>
  <PresentationFormat>Custom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Roboto</vt:lpstr>
      <vt:lpstr>Office Theme</vt:lpstr>
      <vt:lpstr>Smart Cities and Data-Driven  Energy Policy</vt:lpstr>
      <vt:lpstr>What is a smart city?</vt:lpstr>
      <vt:lpstr>The role of data in smart cities and energy policy</vt:lpstr>
      <vt:lpstr>Benchmarking  Measuring and comparing performance of similar objects in order to encourage better performance.</vt:lpstr>
      <vt:lpstr>PowerPoint Presentation</vt:lpstr>
      <vt:lpstr>On average, buildings that benchmark their energy usage reduce their energy consumption by 2.4% each year.  U.S. Dept of Energy</vt:lpstr>
      <vt:lpstr>Smart Cities and Data-Driven Energy Policy</vt:lpstr>
      <vt:lpstr>Positioning Georgia Tech as a leader in research design, implementation and evaluation in the smart cities ecosystem</vt:lpstr>
      <vt:lpstr>Evolution of energy efficiency initiatives in Atlanta</vt:lpstr>
      <vt:lpstr>Methodology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Cities and Data-Driven  Energy Policy</dc:title>
  <cp:lastModifiedBy>profile profile</cp:lastModifiedBy>
  <cp:revision>1</cp:revision>
  <dcterms:modified xsi:type="dcterms:W3CDTF">2018-01-30T00:06:00Z</dcterms:modified>
</cp:coreProperties>
</file>