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3" r:id="rId3"/>
    <p:sldId id="313" r:id="rId4"/>
    <p:sldId id="314" r:id="rId5"/>
    <p:sldId id="312" r:id="rId6"/>
    <p:sldId id="306" r:id="rId7"/>
    <p:sldId id="308" r:id="rId8"/>
    <p:sldId id="307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3E"/>
    <a:srgbClr val="FF6666"/>
    <a:srgbClr val="00FFFF"/>
    <a:srgbClr val="66CCFF"/>
    <a:srgbClr val="66FFFF"/>
    <a:srgbClr val="587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5"/>
    <p:restoredTop sz="94683"/>
  </p:normalViewPr>
  <p:slideViewPr>
    <p:cSldViewPr snapToGrid="0" snapToObjects="1">
      <p:cViewPr>
        <p:scale>
          <a:sx n="82" d="100"/>
          <a:sy n="82" d="100"/>
        </p:scale>
        <p:origin x="108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D1777-6BC2-D14A-8740-F093EA56B7CB}" type="datetimeFigureOut">
              <a:rPr lang="en-US" smtClean="0"/>
              <a:t>2/21/18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F3DF7-4AFE-F84E-BDCE-E8F734303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0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4622D-963D-594A-823E-E6CC48B16EE2}" type="datetimeFigureOut">
              <a:rPr lang="en-US" smtClean="0"/>
              <a:t>2/21/18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811D5-36FF-184C-9AD3-F29D3DF06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29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Past activities: The Value of DER</a:t>
            </a:r>
          </a:p>
          <a:p>
            <a:r>
              <a:rPr lang="en-US" dirty="0"/>
              <a:t>Smart Grid Technology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6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3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Initially, the station feeding this area was nearing overload. The implementation of the 2 MW NAS battery helped reduce load on the Milton #2 transformer. The battery also has the capability of islanding and serving up to 800 customers for 6 hours.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9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1" dirty="0">
                <a:solidFill>
                  <a:schemeClr val="bg2">
                    <a:lumMod val="10000"/>
                  </a:schemeClr>
                </a:solidFill>
              </a:rPr>
              <a:t>Grid to vehicle (G2V)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- Refers to services based on smart and coordinated charging for dynamic balancing; the purpose is to make vehicle charging more efficient and ensure that EVs positively impact the grid.</a:t>
            </a:r>
          </a:p>
          <a:p>
            <a:pPr algn="just"/>
            <a:r>
              <a:rPr lang="en-US" sz="1200" b="1" dirty="0">
                <a:solidFill>
                  <a:schemeClr val="bg2">
                    <a:lumMod val="10000"/>
                  </a:schemeClr>
                </a:solidFill>
              </a:rPr>
              <a:t>Vehicle to building (V2B)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- Refers to the provision of building electricity management, back-up and emergency services to homes and businesses.</a:t>
            </a:r>
          </a:p>
          <a:p>
            <a:pPr algn="just"/>
            <a:r>
              <a:rPr lang="en-US" sz="1200" b="1" dirty="0">
                <a:solidFill>
                  <a:schemeClr val="bg2">
                    <a:lumMod val="10000"/>
                  </a:schemeClr>
                </a:solidFill>
              </a:rPr>
              <a:t>Vehicle to grid (V2G)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- Refers to EVs providing the grid with ancillary services, including storage for frequency and balancing of the local distribution system; it requires a bi-directional flow of power between the grid and the vehicle to enable provision of advanced grid services.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3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SAE J3072 and UL 1741 forms the bridge to enable V2G. But vehicle manufacturers should certify for SAE J3072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811D5-36FF-184C-9AD3-F29D3DF060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9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8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9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2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3E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5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8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8,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Energy Bar Association Midwest Chapter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2AD5-E2DF-4348-B92A-E1BD2276D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5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73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gif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rilynbrown.gatech.edu/" TargetMode="External"/><Relationship Id="rId2" Type="http://schemas.openxmlformats.org/officeDocument/2006/relationships/hyperlink" Target="callto:+1404-385-0303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6241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673E"/>
                </a:solidFill>
                <a:latin typeface="Arial Black" panose="020B0A04020102020204" pitchFamily="34" charset="0"/>
              </a:rPr>
              <a:t>Smart Grid Subcommittee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5346" y="3170379"/>
            <a:ext cx="6733309" cy="2948712"/>
          </a:xfrm>
        </p:spPr>
        <p:txBody>
          <a:bodyPr>
            <a:normAutofit/>
          </a:bodyPr>
          <a:lstStyle/>
          <a:p>
            <a:r>
              <a:rPr lang="en-US" sz="2400" dirty="0"/>
              <a:t>Marilyn Brown</a:t>
            </a:r>
          </a:p>
          <a:p>
            <a:r>
              <a:rPr lang="en-US" sz="1800" dirty="0"/>
              <a:t>Subcommittee Vice-Chair</a:t>
            </a:r>
          </a:p>
          <a:p>
            <a:endParaRPr lang="en-US" sz="2400" dirty="0"/>
          </a:p>
          <a:p>
            <a:r>
              <a:rPr lang="en-US" sz="2400" dirty="0"/>
              <a:t>U.S. Department of Electricity</a:t>
            </a:r>
          </a:p>
          <a:p>
            <a:r>
              <a:rPr lang="en-US" sz="2400" dirty="0"/>
              <a:t>Electricity Advisory Committee</a:t>
            </a:r>
          </a:p>
          <a:p>
            <a:r>
              <a:rPr lang="en-US" sz="2000" dirty="0"/>
              <a:t>February 20, 2018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7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56" y="15920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Subcommittee Overview</a:t>
            </a:r>
            <a:endParaRPr lang="en-US" sz="3200" dirty="0">
              <a:solidFill>
                <a:srgbClr val="00673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55" y="1546291"/>
            <a:ext cx="8526098" cy="4992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Statutory basis:  The Energy Independence &amp; Security </a:t>
            </a:r>
            <a:r>
              <a:rPr lang="en-US" sz="2600"/>
              <a:t>Act of  2007 </a:t>
            </a:r>
            <a:r>
              <a:rPr lang="en-US" sz="2600" dirty="0"/>
              <a:t>§</a:t>
            </a:r>
            <a:r>
              <a:rPr lang="en-US" sz="2600"/>
              <a:t>1303 advised </a:t>
            </a:r>
            <a:r>
              <a:rPr lang="en-US" sz="2600" dirty="0"/>
              <a:t>DOE to establish a smart grid advisory committee covering:</a:t>
            </a:r>
          </a:p>
          <a:p>
            <a:pPr marL="0" indent="0">
              <a:buNone/>
            </a:pPr>
            <a:endParaRPr lang="en-US" sz="2600" dirty="0"/>
          </a:p>
          <a:p>
            <a:pPr marL="342900" lvl="1" indent="0">
              <a:spcBef>
                <a:spcPts val="750"/>
              </a:spcBef>
              <a:buNone/>
            </a:pPr>
            <a:r>
              <a:rPr lang="en-US" sz="2600" dirty="0"/>
              <a:t>“the development of smart grid technologies, the progress of a national transition to the use of smart-grid technologies and services, the evolution of widely-accepted technical and practical standards and protocols to allow interoperability and inter-communication among smart-grid capable devices, and the optimum means of using Federal incentive authority to encourage such progress.”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5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56" y="1592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673E"/>
                </a:solidFill>
                <a:latin typeface="Arial Black" panose="020B0A04020102020204" pitchFamily="34" charset="0"/>
              </a:rPr>
              <a:t>Four Work Product Proposals in Oct. 2017 were Consolidated into Two </a:t>
            </a:r>
            <a:endParaRPr lang="en-US" sz="3200" dirty="0">
              <a:solidFill>
                <a:srgbClr val="00673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56" y="1546291"/>
            <a:ext cx="4239586" cy="499262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 of Electric Vehicles into the Smart Grid +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Business Models for Non-Utility Participants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Resiliency and Reliability +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Infrastructure Investment in the Grid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4190B6B2-4A63-D547-B633-381516121C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1"/>
          <a:stretch/>
        </p:blipFill>
        <p:spPr>
          <a:xfrm>
            <a:off x="4469656" y="2257262"/>
            <a:ext cx="4558597" cy="313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56" y="15920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673E"/>
                </a:solidFill>
                <a:latin typeface="Arial Black" panose="020B0A04020102020204" pitchFamily="34" charset="0"/>
              </a:rPr>
              <a:t>Subcommittee Work</a:t>
            </a:r>
            <a:endParaRPr lang="en-US" sz="3200" dirty="0">
              <a:solidFill>
                <a:srgbClr val="00673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91" y="1497933"/>
            <a:ext cx="3951855" cy="49926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Presentation by Tom Weaver </a:t>
            </a:r>
            <a:r>
              <a:rPr lang="en-US" sz="2400"/>
              <a:t>(AEP) </a:t>
            </a:r>
            <a:r>
              <a:rPr lang="en-US" sz="2400" dirty="0"/>
              <a:t>on “Applying DER for Resiliency on Distribution Circuits” on 11/16/17</a:t>
            </a:r>
          </a:p>
          <a:p>
            <a:r>
              <a:rPr lang="en-US" sz="2400" dirty="0"/>
              <a:t>The Balls Gap project: 2 MW NAS Battery </a:t>
            </a:r>
          </a:p>
          <a:p>
            <a:r>
              <a:rPr lang="en-US" sz="2400" dirty="0"/>
              <a:t>Constructed in 2008 and placed in service in January, 2009 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/>
              <a:t>Peak Shaving </a:t>
            </a:r>
            <a:r>
              <a:rPr lang="en-US" sz="2000" dirty="0"/>
              <a:t>–  Reduced load on the Milton 2, 138-34.5 KV transformer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/>
              <a:t>Islanding </a:t>
            </a:r>
            <a:r>
              <a:rPr lang="en-US" sz="2000" dirty="0"/>
              <a:t>– Ability to separate from the Milton and serve up to 800 customers for 6 hours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E49532-6577-8840-81D6-C1CEA2BE1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800" y="221568"/>
            <a:ext cx="3403509" cy="3057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1C77D-B28F-3D4B-847F-94D1334DD4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863"/>
          <a:stretch/>
        </p:blipFill>
        <p:spPr>
          <a:xfrm>
            <a:off x="4694634" y="3749648"/>
            <a:ext cx="4549559" cy="23284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807233-CEB1-B34D-885A-23F02B1D8703}"/>
              </a:ext>
            </a:extLst>
          </p:cNvPr>
          <p:cNvSpPr txBox="1"/>
          <p:nvPr/>
        </p:nvSpPr>
        <p:spPr>
          <a:xfrm>
            <a:off x="5350717" y="3314465"/>
            <a:ext cx="3315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Battery output in PJM market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EDBFF-8565-734F-9D1B-4D82862E4137}"/>
              </a:ext>
            </a:extLst>
          </p:cNvPr>
          <p:cNvSpPr txBox="1"/>
          <p:nvPr/>
        </p:nvSpPr>
        <p:spPr>
          <a:xfrm>
            <a:off x="3867163" y="3997995"/>
            <a:ext cx="8274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1 MW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-1 MW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06E449-FCCB-6C48-B1E0-937348034525}"/>
              </a:ext>
            </a:extLst>
          </p:cNvPr>
          <p:cNvSpPr txBox="1"/>
          <p:nvPr/>
        </p:nvSpPr>
        <p:spPr>
          <a:xfrm>
            <a:off x="4803828" y="6121223"/>
            <a:ext cx="440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14:30                       15:00                       15:30</a:t>
            </a:r>
          </a:p>
        </p:txBody>
      </p:sp>
    </p:spTree>
    <p:extLst>
      <p:ext uri="{BB962C8B-B14F-4D97-AF65-F5344CB8AC3E}">
        <p14:creationId xmlns:p14="http://schemas.microsoft.com/office/powerpoint/2010/main" val="81613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56" y="15920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673E"/>
                </a:solidFill>
                <a:latin typeface="Arial Black" panose="020B0A04020102020204" pitchFamily="34" charset="0"/>
              </a:rPr>
              <a:t>Subcommittee Work</a:t>
            </a:r>
            <a:endParaRPr lang="en-US" sz="3200" dirty="0">
              <a:solidFill>
                <a:srgbClr val="00673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12" y="1546291"/>
            <a:ext cx="3986013" cy="4992622"/>
          </a:xfrm>
        </p:spPr>
        <p:txBody>
          <a:bodyPr>
            <a:normAutofit/>
          </a:bodyPr>
          <a:lstStyle/>
          <a:p>
            <a:r>
              <a:rPr lang="en-US" sz="2400" dirty="0"/>
              <a:t>Presentation by Timothy </a:t>
            </a:r>
            <a:r>
              <a:rPr lang="en-US" sz="2400" dirty="0" err="1"/>
              <a:t>Lipman</a:t>
            </a:r>
            <a:r>
              <a:rPr lang="en-US" sz="2400" dirty="0"/>
              <a:t> (UC-Berkeley) on “Open Source Platform for Plug-in EV Smart Charging in California” on 1/18/18 </a:t>
            </a:r>
          </a:p>
          <a:p>
            <a:pPr lvl="1">
              <a:spcBef>
                <a:spcPts val="750"/>
              </a:spcBef>
              <a:buFont typeface="Wingdings" pitchFamily="2" charset="2"/>
              <a:buChar char="ü"/>
            </a:pPr>
            <a:r>
              <a:rPr lang="en-US" sz="2100" dirty="0"/>
              <a:t>Develop open-source software code to interface with EV chargers for load control</a:t>
            </a:r>
          </a:p>
          <a:p>
            <a:pPr lvl="1">
              <a:spcBef>
                <a:spcPts val="750"/>
              </a:spcBef>
              <a:buFont typeface="Wingdings" pitchFamily="2" charset="2"/>
              <a:buChar char="ü"/>
            </a:pPr>
            <a:r>
              <a:rPr lang="en-US" sz="2100" dirty="0"/>
              <a:t>Develop algorithms for congestion relief and voltage regulation through smart charging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410220-EB11-2E41-8A6E-7BAD4A2BD5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23" b="17742"/>
          <a:stretch/>
        </p:blipFill>
        <p:spPr>
          <a:xfrm>
            <a:off x="3949292" y="1302202"/>
            <a:ext cx="5194708" cy="30983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A23C7F-64E2-E445-84F5-4B65C4444B89}"/>
              </a:ext>
            </a:extLst>
          </p:cNvPr>
          <p:cNvSpPr txBox="1"/>
          <p:nvPr/>
        </p:nvSpPr>
        <p:spPr>
          <a:xfrm>
            <a:off x="4860721" y="4407902"/>
            <a:ext cx="3371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Decentralized and Open-Source Architecture Platform</a:t>
            </a:r>
          </a:p>
        </p:txBody>
      </p:sp>
    </p:spTree>
    <p:extLst>
      <p:ext uri="{BB962C8B-B14F-4D97-AF65-F5344CB8AC3E}">
        <p14:creationId xmlns:p14="http://schemas.microsoft.com/office/powerpoint/2010/main" val="224871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6FB8-1BC6-4555-81A6-CB7FCEDB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85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Subcommittee Work: Foundations for White Paper on EV Integration*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61DC2F-ACAF-E543-897D-94F3A3FAEE34}"/>
              </a:ext>
            </a:extLst>
          </p:cNvPr>
          <p:cNvGrpSpPr/>
          <p:nvPr/>
        </p:nvGrpSpPr>
        <p:grpSpPr>
          <a:xfrm>
            <a:off x="1112380" y="1969767"/>
            <a:ext cx="6572691" cy="4336615"/>
            <a:chOff x="1201577" y="2093283"/>
            <a:chExt cx="6572691" cy="4336615"/>
          </a:xfrm>
        </p:grpSpPr>
        <p:sp>
          <p:nvSpPr>
            <p:cNvPr id="141" name="Rectangle: Rounded Corners 77">
              <a:extLst>
                <a:ext uri="{FF2B5EF4-FFF2-40B4-BE49-F238E27FC236}">
                  <a16:creationId xmlns:a16="http://schemas.microsoft.com/office/drawing/2014/main" id="{0C6FE7E0-369A-D94D-A84F-25524B801BBC}"/>
                </a:ext>
              </a:extLst>
            </p:cNvPr>
            <p:cNvSpPr/>
            <p:nvPr/>
          </p:nvSpPr>
          <p:spPr>
            <a:xfrm>
              <a:off x="1345438" y="3903285"/>
              <a:ext cx="1307592" cy="6921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5" name="Shape 99">
              <a:extLst>
                <a:ext uri="{FF2B5EF4-FFF2-40B4-BE49-F238E27FC236}">
                  <a16:creationId xmlns:a16="http://schemas.microsoft.com/office/drawing/2014/main" id="{1305CC21-C36C-8548-A02B-E8851F7C9D20}"/>
                </a:ext>
              </a:extLst>
            </p:cNvPr>
            <p:cNvSpPr txBox="1"/>
            <p:nvPr/>
          </p:nvSpPr>
          <p:spPr>
            <a:xfrm>
              <a:off x="6454644" y="5753354"/>
              <a:ext cx="765379" cy="3973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75" tIns="34275" rIns="68575" bIns="34275" anchor="t" anchorCtr="0">
              <a:noAutofit/>
            </a:bodyPr>
            <a:lstStyle/>
            <a:p>
              <a:pPr algn="ctr">
                <a:buSzPct val="25000"/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Calibri"/>
                  <a:sym typeface="Calibri"/>
                </a:rPr>
                <a:t>Frequency Regulation</a:t>
              </a:r>
              <a:endParaRPr lang="en" sz="1100" b="1" dirty="0">
                <a:solidFill>
                  <a:prstClr val="black"/>
                </a:solidFill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4F86662-576B-7C49-8E3F-385681614A1E}"/>
                </a:ext>
              </a:extLst>
            </p:cNvPr>
            <p:cNvGrpSpPr/>
            <p:nvPr/>
          </p:nvGrpSpPr>
          <p:grpSpPr>
            <a:xfrm>
              <a:off x="2276012" y="5683794"/>
              <a:ext cx="350565" cy="477391"/>
              <a:chOff x="3856845" y="3468376"/>
              <a:chExt cx="350565" cy="477391"/>
            </a:xfrm>
          </p:grpSpPr>
          <p:pic>
            <p:nvPicPr>
              <p:cNvPr id="220" name="Graphic 219" descr="Clock">
                <a:extLst>
                  <a:ext uri="{FF2B5EF4-FFF2-40B4-BE49-F238E27FC236}">
                    <a16:creationId xmlns:a16="http://schemas.microsoft.com/office/drawing/2014/main" id="{38568A35-A473-F94D-ABD3-8F4F35D55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909888" y="3468376"/>
                <a:ext cx="200973" cy="200973"/>
              </a:xfrm>
              <a:prstGeom prst="rect">
                <a:avLst/>
              </a:prstGeom>
            </p:spPr>
          </p:pic>
          <p:pic>
            <p:nvPicPr>
              <p:cNvPr id="221" name="Graphic 220" descr="Empty Battery">
                <a:extLst>
                  <a:ext uri="{FF2B5EF4-FFF2-40B4-BE49-F238E27FC236}">
                    <a16:creationId xmlns:a16="http://schemas.microsoft.com/office/drawing/2014/main" id="{3327B657-FA78-CD4B-94AE-9EEC802CA1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856845" y="3595202"/>
                <a:ext cx="350565" cy="350565"/>
              </a:xfrm>
              <a:prstGeom prst="rect">
                <a:avLst/>
              </a:prstGeom>
            </p:spPr>
          </p:pic>
        </p:grp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71B8CCD3-8F96-F742-933B-692E99766A32}"/>
                </a:ext>
              </a:extLst>
            </p:cNvPr>
            <p:cNvCxnSpPr/>
            <p:nvPr/>
          </p:nvCxnSpPr>
          <p:spPr>
            <a:xfrm>
              <a:off x="2069122" y="3454268"/>
              <a:ext cx="514638" cy="62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0EB7CB-48B7-4171-853E-594C35D873ED}"/>
                </a:ext>
              </a:extLst>
            </p:cNvPr>
            <p:cNvGrpSpPr/>
            <p:nvPr/>
          </p:nvGrpSpPr>
          <p:grpSpPr>
            <a:xfrm>
              <a:off x="1201577" y="2093283"/>
              <a:ext cx="6572691" cy="4336615"/>
              <a:chOff x="1201577" y="2093283"/>
              <a:chExt cx="6572691" cy="4336615"/>
            </a:xfrm>
          </p:grpSpPr>
          <p:cxnSp>
            <p:nvCxnSpPr>
              <p:cNvPr id="131" name="Shape 70">
                <a:extLst>
                  <a:ext uri="{FF2B5EF4-FFF2-40B4-BE49-F238E27FC236}">
                    <a16:creationId xmlns:a16="http://schemas.microsoft.com/office/drawing/2014/main" id="{F474CDCB-7AEC-184E-8A76-D055B587D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95164" y="2215365"/>
                <a:ext cx="0" cy="42062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tx1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2" name="Shape 70">
                <a:extLst>
                  <a:ext uri="{FF2B5EF4-FFF2-40B4-BE49-F238E27FC236}">
                    <a16:creationId xmlns:a16="http://schemas.microsoft.com/office/drawing/2014/main" id="{9ABAF25F-CD3C-D640-85BA-50F6C29DC275}"/>
                  </a:ext>
                </a:extLst>
              </p:cNvPr>
              <p:cNvCxnSpPr/>
              <p:nvPr/>
            </p:nvCxnSpPr>
            <p:spPr>
              <a:xfrm flipH="1">
                <a:off x="5975401" y="2223658"/>
                <a:ext cx="0" cy="42062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tx1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89C29556-324F-476C-B719-54C85D7479FE}"/>
                  </a:ext>
                </a:extLst>
              </p:cNvPr>
              <p:cNvGrpSpPr/>
              <p:nvPr/>
            </p:nvGrpSpPr>
            <p:grpSpPr>
              <a:xfrm>
                <a:off x="1201577" y="2093283"/>
                <a:ext cx="6572691" cy="4171446"/>
                <a:chOff x="1201577" y="2093283"/>
                <a:chExt cx="6572691" cy="4171446"/>
              </a:xfrm>
            </p:grpSpPr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6CB20A14-0234-F44A-919D-6D58DD0499B3}"/>
                    </a:ext>
                  </a:extLst>
                </p:cNvPr>
                <p:cNvGrpSpPr/>
                <p:nvPr/>
              </p:nvGrpSpPr>
              <p:grpSpPr>
                <a:xfrm>
                  <a:off x="1316580" y="3955384"/>
                  <a:ext cx="1241648" cy="581996"/>
                  <a:chOff x="75560" y="2288859"/>
                  <a:chExt cx="1241648" cy="581996"/>
                </a:xfrm>
              </p:grpSpPr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DFEE3068-1A40-8F49-B98F-24A4CF61D0AE}"/>
                      </a:ext>
                    </a:extLst>
                  </p:cNvPr>
                  <p:cNvSpPr txBox="1"/>
                  <p:nvPr/>
                </p:nvSpPr>
                <p:spPr>
                  <a:xfrm>
                    <a:off x="75560" y="2288859"/>
                    <a:ext cx="569161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100" b="1" dirty="0">
                        <a:solidFill>
                          <a:prstClr val="black"/>
                        </a:solidFill>
                      </a:rPr>
                      <a:t>Valley Filling</a:t>
                    </a:r>
                  </a:p>
                </p:txBody>
              </p:sp>
              <p:grpSp>
                <p:nvGrpSpPr>
                  <p:cNvPr id="125" name="Group 124">
                    <a:extLst>
                      <a:ext uri="{FF2B5EF4-FFF2-40B4-BE49-F238E27FC236}">
                        <a16:creationId xmlns:a16="http://schemas.microsoft.com/office/drawing/2014/main" id="{9983A3A1-C9EA-1743-BA64-15D610A44FA6}"/>
                      </a:ext>
                    </a:extLst>
                  </p:cNvPr>
                  <p:cNvGrpSpPr/>
                  <p:nvPr/>
                </p:nvGrpSpPr>
                <p:grpSpPr>
                  <a:xfrm>
                    <a:off x="658839" y="2294783"/>
                    <a:ext cx="658369" cy="576072"/>
                    <a:chOff x="2697428" y="2455829"/>
                    <a:chExt cx="1329369" cy="945222"/>
                  </a:xfrm>
                </p:grpSpPr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6BE2822F-B0E9-4C4E-A984-2E9DD30993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7428" y="2455829"/>
                      <a:ext cx="1329367" cy="94522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grpSp>
                  <p:nvGrpSpPr>
                    <p:cNvPr id="127" name="Group 126">
                      <a:extLst>
                        <a:ext uri="{FF2B5EF4-FFF2-40B4-BE49-F238E27FC236}">
                          <a16:creationId xmlns:a16="http://schemas.microsoft.com/office/drawing/2014/main" id="{22AD883A-68AC-CC4F-96C1-18B5899D90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23597" y="2531234"/>
                      <a:ext cx="1303200" cy="842602"/>
                      <a:chOff x="2599200" y="1627186"/>
                      <a:chExt cx="1303200" cy="842602"/>
                    </a:xfrm>
                  </p:grpSpPr>
                  <p:sp>
                    <p:nvSpPr>
                      <p:cNvPr id="128" name="Freeform: Shape 11">
                        <a:extLst>
                          <a:ext uri="{FF2B5EF4-FFF2-40B4-BE49-F238E27FC236}">
                            <a16:creationId xmlns:a16="http://schemas.microsoft.com/office/drawing/2014/main" id="{86816A46-A4D7-EC4D-98C8-949DB9AC6D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99200" y="1627186"/>
                        <a:ext cx="1303200" cy="842602"/>
                      </a:xfrm>
                      <a:custGeom>
                        <a:avLst/>
                        <a:gdLst>
                          <a:gd name="connsiteX0" fmla="*/ 0 w 1540800"/>
                          <a:gd name="connsiteY0" fmla="*/ 468013 h 818251"/>
                          <a:gd name="connsiteX1" fmla="*/ 424800 w 1540800"/>
                          <a:gd name="connsiteY1" fmla="*/ 792013 h 818251"/>
                          <a:gd name="connsiteX2" fmla="*/ 835200 w 1540800"/>
                          <a:gd name="connsiteY2" fmla="*/ 13 h 818251"/>
                          <a:gd name="connsiteX3" fmla="*/ 1116000 w 1540800"/>
                          <a:gd name="connsiteY3" fmla="*/ 813613 h 818251"/>
                          <a:gd name="connsiteX4" fmla="*/ 1540800 w 1540800"/>
                          <a:gd name="connsiteY4" fmla="*/ 352813 h 818251"/>
                          <a:gd name="connsiteX5" fmla="*/ 1540800 w 1540800"/>
                          <a:gd name="connsiteY5" fmla="*/ 352813 h 818251"/>
                          <a:gd name="connsiteX6" fmla="*/ 1540800 w 1540800"/>
                          <a:gd name="connsiteY6" fmla="*/ 352813 h 818251"/>
                          <a:gd name="connsiteX0" fmla="*/ 0 w 1303200"/>
                          <a:gd name="connsiteY0" fmla="*/ 633614 h 842602"/>
                          <a:gd name="connsiteX1" fmla="*/ 187200 w 1303200"/>
                          <a:gd name="connsiteY1" fmla="*/ 792014 h 842602"/>
                          <a:gd name="connsiteX2" fmla="*/ 597600 w 1303200"/>
                          <a:gd name="connsiteY2" fmla="*/ 14 h 842602"/>
                          <a:gd name="connsiteX3" fmla="*/ 878400 w 1303200"/>
                          <a:gd name="connsiteY3" fmla="*/ 813614 h 842602"/>
                          <a:gd name="connsiteX4" fmla="*/ 1303200 w 1303200"/>
                          <a:gd name="connsiteY4" fmla="*/ 352814 h 842602"/>
                          <a:gd name="connsiteX5" fmla="*/ 1303200 w 1303200"/>
                          <a:gd name="connsiteY5" fmla="*/ 352814 h 842602"/>
                          <a:gd name="connsiteX6" fmla="*/ 1303200 w 1303200"/>
                          <a:gd name="connsiteY6" fmla="*/ 352814 h 842602"/>
                          <a:gd name="connsiteX0" fmla="*/ 0 w 1303200"/>
                          <a:gd name="connsiteY0" fmla="*/ 633614 h 842602"/>
                          <a:gd name="connsiteX1" fmla="*/ 187200 w 1303200"/>
                          <a:gd name="connsiteY1" fmla="*/ 792014 h 842602"/>
                          <a:gd name="connsiteX2" fmla="*/ 597600 w 1303200"/>
                          <a:gd name="connsiteY2" fmla="*/ 14 h 842602"/>
                          <a:gd name="connsiteX3" fmla="*/ 878400 w 1303200"/>
                          <a:gd name="connsiteY3" fmla="*/ 813614 h 842602"/>
                          <a:gd name="connsiteX4" fmla="*/ 1303200 w 1303200"/>
                          <a:gd name="connsiteY4" fmla="*/ 352814 h 842602"/>
                          <a:gd name="connsiteX5" fmla="*/ 1303200 w 1303200"/>
                          <a:gd name="connsiteY5" fmla="*/ 352814 h 842602"/>
                          <a:gd name="connsiteX6" fmla="*/ 1303200 w 1303200"/>
                          <a:gd name="connsiteY6" fmla="*/ 352814 h 842602"/>
                          <a:gd name="connsiteX0" fmla="*/ 0 w 1303200"/>
                          <a:gd name="connsiteY0" fmla="*/ 633614 h 842602"/>
                          <a:gd name="connsiteX1" fmla="*/ 187200 w 1303200"/>
                          <a:gd name="connsiteY1" fmla="*/ 792014 h 842602"/>
                          <a:gd name="connsiteX2" fmla="*/ 597600 w 1303200"/>
                          <a:gd name="connsiteY2" fmla="*/ 14 h 842602"/>
                          <a:gd name="connsiteX3" fmla="*/ 943200 w 1303200"/>
                          <a:gd name="connsiteY3" fmla="*/ 813614 h 842602"/>
                          <a:gd name="connsiteX4" fmla="*/ 1303200 w 1303200"/>
                          <a:gd name="connsiteY4" fmla="*/ 352814 h 842602"/>
                          <a:gd name="connsiteX5" fmla="*/ 1303200 w 1303200"/>
                          <a:gd name="connsiteY5" fmla="*/ 352814 h 842602"/>
                          <a:gd name="connsiteX6" fmla="*/ 1303200 w 1303200"/>
                          <a:gd name="connsiteY6" fmla="*/ 352814 h 8426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303200" h="842602">
                            <a:moveTo>
                              <a:pt x="0" y="633614"/>
                            </a:moveTo>
                            <a:cubicBezTo>
                              <a:pt x="142800" y="834614"/>
                              <a:pt x="87600" y="897614"/>
                              <a:pt x="187200" y="792014"/>
                            </a:cubicBezTo>
                            <a:cubicBezTo>
                              <a:pt x="286800" y="686414"/>
                              <a:pt x="471600" y="-3586"/>
                              <a:pt x="597600" y="14"/>
                            </a:cubicBezTo>
                            <a:cubicBezTo>
                              <a:pt x="723600" y="3614"/>
                              <a:pt x="825600" y="754814"/>
                              <a:pt x="943200" y="813614"/>
                            </a:cubicBezTo>
                            <a:cubicBezTo>
                              <a:pt x="1060800" y="872414"/>
                              <a:pt x="1243200" y="429614"/>
                              <a:pt x="1303200" y="352814"/>
                            </a:cubicBezTo>
                            <a:lnTo>
                              <a:pt x="1303200" y="352814"/>
                            </a:lnTo>
                            <a:lnTo>
                              <a:pt x="1303200" y="352814"/>
                            </a:lnTo>
                          </a:path>
                        </a:pathLst>
                      </a:cu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cxnSp>
                    <p:nvCxnSpPr>
                      <p:cNvPr id="129" name="Straight Arrow Connector 128">
                        <a:extLst>
                          <a:ext uri="{FF2B5EF4-FFF2-40B4-BE49-F238E27FC236}">
                            <a16:creationId xmlns:a16="http://schemas.microsoft.com/office/drawing/2014/main" id="{D1A0F7F2-F2AF-A447-8CF3-099CADE7287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750400" y="2030400"/>
                        <a:ext cx="14400" cy="25200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accent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" name="Straight Arrow Connector 129">
                        <a:extLst>
                          <a:ext uri="{FF2B5EF4-FFF2-40B4-BE49-F238E27FC236}">
                            <a16:creationId xmlns:a16="http://schemas.microsoft.com/office/drawing/2014/main" id="{490BEC8E-B5BA-1B42-8EEC-119C8FA8504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572400" y="2048487"/>
                        <a:ext cx="14400" cy="25200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accent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BA11EFC5-2A77-AB47-B6A2-A7F87973E840}"/>
                    </a:ext>
                  </a:extLst>
                </p:cNvPr>
                <p:cNvGrpSpPr/>
                <p:nvPr/>
              </p:nvGrpSpPr>
              <p:grpSpPr>
                <a:xfrm>
                  <a:off x="1329435" y="3022253"/>
                  <a:ext cx="1318396" cy="692119"/>
                  <a:chOff x="49256" y="2421238"/>
                  <a:chExt cx="1318396" cy="692119"/>
                </a:xfrm>
              </p:grpSpPr>
              <p:grpSp>
                <p:nvGrpSpPr>
                  <p:cNvPr id="134" name="Group 133">
                    <a:extLst>
                      <a:ext uri="{FF2B5EF4-FFF2-40B4-BE49-F238E27FC236}">
                        <a16:creationId xmlns:a16="http://schemas.microsoft.com/office/drawing/2014/main" id="{4C20948E-E2FC-4348-AE68-C0A6A5D38E72}"/>
                      </a:ext>
                    </a:extLst>
                  </p:cNvPr>
                  <p:cNvGrpSpPr/>
                  <p:nvPr/>
                </p:nvGrpSpPr>
                <p:grpSpPr>
                  <a:xfrm>
                    <a:off x="49256" y="2516689"/>
                    <a:ext cx="1294041" cy="572689"/>
                    <a:chOff x="50508" y="1262114"/>
                    <a:chExt cx="1294041" cy="572689"/>
                  </a:xfrm>
                </p:grpSpPr>
                <p:sp>
                  <p:nvSpPr>
                    <p:cNvPr id="136" name="Shape 85">
                      <a:extLst>
                        <a:ext uri="{FF2B5EF4-FFF2-40B4-BE49-F238E27FC236}">
                          <a16:creationId xmlns:a16="http://schemas.microsoft.com/office/drawing/2014/main" id="{C0A01F8B-AB32-CD4E-8515-4296A72F38E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508" y="1267655"/>
                      <a:ext cx="700307" cy="5570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Demand Response</a:t>
                      </a:r>
                    </a:p>
                  </p:txBody>
                </p:sp>
                <p:grpSp>
                  <p:nvGrpSpPr>
                    <p:cNvPr id="137" name="Group 136">
                      <a:extLst>
                        <a:ext uri="{FF2B5EF4-FFF2-40B4-BE49-F238E27FC236}">
                          <a16:creationId xmlns:a16="http://schemas.microsoft.com/office/drawing/2014/main" id="{D5334B2F-7C9A-0346-8F01-7ECFD168C3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74511" y="1262114"/>
                      <a:ext cx="670038" cy="572689"/>
                      <a:chOff x="3232727" y="3811837"/>
                      <a:chExt cx="794519" cy="520018"/>
                    </a:xfrm>
                  </p:grpSpPr>
                  <p:sp>
                    <p:nvSpPr>
                      <p:cNvPr id="138" name="Rectangle 137">
                        <a:extLst>
                          <a:ext uri="{FF2B5EF4-FFF2-40B4-BE49-F238E27FC236}">
                            <a16:creationId xmlns:a16="http://schemas.microsoft.com/office/drawing/2014/main" id="{AA960873-9B5B-8448-9BB4-7DA4A3FB34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32727" y="3811837"/>
                        <a:ext cx="785091" cy="5200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39" name="Freeform 138">
                        <a:extLst>
                          <a:ext uri="{FF2B5EF4-FFF2-40B4-BE49-F238E27FC236}">
                            <a16:creationId xmlns:a16="http://schemas.microsoft.com/office/drawing/2014/main" id="{4B72D2A4-1A54-9D4A-88AB-2C9986AAE44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2155" y="3832607"/>
                        <a:ext cx="785091" cy="464779"/>
                      </a:xfrm>
                      <a:custGeom>
                        <a:avLst/>
                        <a:gdLst>
                          <a:gd name="connsiteX0" fmla="*/ 0 w 785091"/>
                          <a:gd name="connsiteY0" fmla="*/ 498871 h 498871"/>
                          <a:gd name="connsiteX1" fmla="*/ 332509 w 785091"/>
                          <a:gd name="connsiteY1" fmla="*/ 107 h 498871"/>
                          <a:gd name="connsiteX2" fmla="*/ 609600 w 785091"/>
                          <a:gd name="connsiteY2" fmla="*/ 452689 h 498871"/>
                          <a:gd name="connsiteX3" fmla="*/ 785091 w 785091"/>
                          <a:gd name="connsiteY3" fmla="*/ 304907 h 4988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85091" h="498871">
                            <a:moveTo>
                              <a:pt x="0" y="498871"/>
                            </a:moveTo>
                            <a:cubicBezTo>
                              <a:pt x="115454" y="253337"/>
                              <a:pt x="230909" y="7804"/>
                              <a:pt x="332509" y="107"/>
                            </a:cubicBezTo>
                            <a:cubicBezTo>
                              <a:pt x="434109" y="-7590"/>
                              <a:pt x="534170" y="401889"/>
                              <a:pt x="609600" y="452689"/>
                            </a:cubicBezTo>
                            <a:cubicBezTo>
                              <a:pt x="685030" y="503489"/>
                              <a:pt x="735060" y="404198"/>
                              <a:pt x="785091" y="304907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cxnSp>
                    <p:nvCxnSpPr>
                      <p:cNvPr id="140" name="Straight Arrow Connector 139">
                        <a:extLst>
                          <a:ext uri="{FF2B5EF4-FFF2-40B4-BE49-F238E27FC236}">
                            <a16:creationId xmlns:a16="http://schemas.microsoft.com/office/drawing/2014/main" id="{C3395A35-5A9C-7C49-A181-8B2E3FF3EB4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557713" y="3832984"/>
                        <a:ext cx="7842" cy="249435"/>
                      </a:xfrm>
                      <a:prstGeom prst="straightConnector1">
                        <a:avLst/>
                      </a:prstGeom>
                      <a:ln>
                        <a:solidFill>
                          <a:schemeClr val="accent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35" name="Rectangle: Rounded Corners 12">
                    <a:extLst>
                      <a:ext uri="{FF2B5EF4-FFF2-40B4-BE49-F238E27FC236}">
                        <a16:creationId xmlns:a16="http://schemas.microsoft.com/office/drawing/2014/main" id="{F59BF4E9-9526-1D45-9416-75E18E45005C}"/>
                      </a:ext>
                    </a:extLst>
                  </p:cNvPr>
                  <p:cNvSpPr/>
                  <p:nvPr/>
                </p:nvSpPr>
                <p:spPr>
                  <a:xfrm>
                    <a:off x="80134" y="2421238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A5134AA7-7734-5C42-B799-7695CA79DA9A}"/>
                    </a:ext>
                  </a:extLst>
                </p:cNvPr>
                <p:cNvGrpSpPr/>
                <p:nvPr/>
              </p:nvGrpSpPr>
              <p:grpSpPr>
                <a:xfrm>
                  <a:off x="1303806" y="4742339"/>
                  <a:ext cx="1347165" cy="692119"/>
                  <a:chOff x="726507" y="3183967"/>
                  <a:chExt cx="1347165" cy="692119"/>
                </a:xfrm>
              </p:grpSpPr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A16161B0-B0E2-7A40-A2B8-7E7EF3E0F86B}"/>
                      </a:ext>
                    </a:extLst>
                  </p:cNvPr>
                  <p:cNvGrpSpPr/>
                  <p:nvPr/>
                </p:nvGrpSpPr>
                <p:grpSpPr>
                  <a:xfrm>
                    <a:off x="726507" y="3222013"/>
                    <a:ext cx="1340511" cy="627167"/>
                    <a:chOff x="-11701" y="3182191"/>
                    <a:chExt cx="1340511" cy="627167"/>
                  </a:xfrm>
                </p:grpSpPr>
                <p:sp>
                  <p:nvSpPr>
                    <p:cNvPr id="145" name="TextBox 144">
                      <a:extLst>
                        <a:ext uri="{FF2B5EF4-FFF2-40B4-BE49-F238E27FC236}">
                          <a16:creationId xmlns:a16="http://schemas.microsoft.com/office/drawing/2014/main" id="{1FE21F4F-AF88-B843-B490-6D3021D0468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1701" y="3182191"/>
                      <a:ext cx="756917" cy="6001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100" b="1" dirty="0">
                          <a:solidFill>
                            <a:prstClr val="black"/>
                          </a:solidFill>
                        </a:rPr>
                        <a:t>Negative Demand Response</a:t>
                      </a:r>
                    </a:p>
                  </p:txBody>
                </p:sp>
                <p:grpSp>
                  <p:nvGrpSpPr>
                    <p:cNvPr id="146" name="Group 145">
                      <a:extLst>
                        <a:ext uri="{FF2B5EF4-FFF2-40B4-BE49-F238E27FC236}">
                          <a16:creationId xmlns:a16="http://schemas.microsoft.com/office/drawing/2014/main" id="{E3BC9430-9741-E349-9CEF-6F72C754080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70442" y="3233286"/>
                      <a:ext cx="658368" cy="576072"/>
                      <a:chOff x="372122" y="996436"/>
                      <a:chExt cx="1742400" cy="855715"/>
                    </a:xfrm>
                  </p:grpSpPr>
                  <p:sp>
                    <p:nvSpPr>
                      <p:cNvPr id="147" name="Rectangle 146">
                        <a:extLst>
                          <a:ext uri="{FF2B5EF4-FFF2-40B4-BE49-F238E27FC236}">
                            <a16:creationId xmlns:a16="http://schemas.microsoft.com/office/drawing/2014/main" id="{45FAB6C5-7C49-4B4E-95DC-1900135898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122" y="996436"/>
                        <a:ext cx="1742400" cy="8557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48" name="Freeform: Shape 26">
                        <a:extLst>
                          <a:ext uri="{FF2B5EF4-FFF2-40B4-BE49-F238E27FC236}">
                            <a16:creationId xmlns:a16="http://schemas.microsoft.com/office/drawing/2014/main" id="{A52973A9-25E3-1044-B4FF-91A7FF1245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0085" y="1030618"/>
                        <a:ext cx="1600336" cy="748984"/>
                      </a:xfrm>
                      <a:custGeom>
                        <a:avLst/>
                        <a:gdLst>
                          <a:gd name="connsiteX0" fmla="*/ 0 w 1687030"/>
                          <a:gd name="connsiteY0" fmla="*/ 755273 h 827823"/>
                          <a:gd name="connsiteX1" fmla="*/ 496800 w 1687030"/>
                          <a:gd name="connsiteY1" fmla="*/ 71273 h 827823"/>
                          <a:gd name="connsiteX2" fmla="*/ 669600 w 1687030"/>
                          <a:gd name="connsiteY2" fmla="*/ 395273 h 827823"/>
                          <a:gd name="connsiteX3" fmla="*/ 936000 w 1687030"/>
                          <a:gd name="connsiteY3" fmla="*/ 6473 h 827823"/>
                          <a:gd name="connsiteX4" fmla="*/ 1627200 w 1687030"/>
                          <a:gd name="connsiteY4" fmla="*/ 784073 h 827823"/>
                          <a:gd name="connsiteX5" fmla="*/ 1605600 w 1687030"/>
                          <a:gd name="connsiteY5" fmla="*/ 661673 h 827823"/>
                          <a:gd name="connsiteX0" fmla="*/ 0 w 1687030"/>
                          <a:gd name="connsiteY0" fmla="*/ 755811 h 828361"/>
                          <a:gd name="connsiteX1" fmla="*/ 453600 w 1687030"/>
                          <a:gd name="connsiteY1" fmla="*/ 302211 h 828361"/>
                          <a:gd name="connsiteX2" fmla="*/ 669600 w 1687030"/>
                          <a:gd name="connsiteY2" fmla="*/ 395811 h 828361"/>
                          <a:gd name="connsiteX3" fmla="*/ 936000 w 1687030"/>
                          <a:gd name="connsiteY3" fmla="*/ 7011 h 828361"/>
                          <a:gd name="connsiteX4" fmla="*/ 1627200 w 1687030"/>
                          <a:gd name="connsiteY4" fmla="*/ 784611 h 828361"/>
                          <a:gd name="connsiteX5" fmla="*/ 1605600 w 1687030"/>
                          <a:gd name="connsiteY5" fmla="*/ 662211 h 828361"/>
                          <a:gd name="connsiteX0" fmla="*/ 0 w 1687030"/>
                          <a:gd name="connsiteY0" fmla="*/ 755743 h 828293"/>
                          <a:gd name="connsiteX1" fmla="*/ 250400 w 1687030"/>
                          <a:gd name="connsiteY1" fmla="*/ 274434 h 828293"/>
                          <a:gd name="connsiteX2" fmla="*/ 669600 w 1687030"/>
                          <a:gd name="connsiteY2" fmla="*/ 395743 h 828293"/>
                          <a:gd name="connsiteX3" fmla="*/ 936000 w 1687030"/>
                          <a:gd name="connsiteY3" fmla="*/ 6943 h 828293"/>
                          <a:gd name="connsiteX4" fmla="*/ 1627200 w 1687030"/>
                          <a:gd name="connsiteY4" fmla="*/ 784543 h 828293"/>
                          <a:gd name="connsiteX5" fmla="*/ 1605600 w 1687030"/>
                          <a:gd name="connsiteY5" fmla="*/ 662143 h 828293"/>
                          <a:gd name="connsiteX0" fmla="*/ 0 w 1617928"/>
                          <a:gd name="connsiteY0" fmla="*/ 748984 h 748984"/>
                          <a:gd name="connsiteX1" fmla="*/ 250400 w 1617928"/>
                          <a:gd name="connsiteY1" fmla="*/ 267675 h 748984"/>
                          <a:gd name="connsiteX2" fmla="*/ 669600 w 1617928"/>
                          <a:gd name="connsiteY2" fmla="*/ 388984 h 748984"/>
                          <a:gd name="connsiteX3" fmla="*/ 936000 w 1617928"/>
                          <a:gd name="connsiteY3" fmla="*/ 184 h 748984"/>
                          <a:gd name="connsiteX4" fmla="*/ 1340872 w 1617928"/>
                          <a:gd name="connsiteY4" fmla="*/ 445275 h 748984"/>
                          <a:gd name="connsiteX5" fmla="*/ 1605600 w 1617928"/>
                          <a:gd name="connsiteY5" fmla="*/ 655384 h 748984"/>
                          <a:gd name="connsiteX0" fmla="*/ 0 w 1600336"/>
                          <a:gd name="connsiteY0" fmla="*/ 748984 h 748984"/>
                          <a:gd name="connsiteX1" fmla="*/ 250400 w 1600336"/>
                          <a:gd name="connsiteY1" fmla="*/ 267675 h 748984"/>
                          <a:gd name="connsiteX2" fmla="*/ 669600 w 1600336"/>
                          <a:gd name="connsiteY2" fmla="*/ 388984 h 748984"/>
                          <a:gd name="connsiteX3" fmla="*/ 936000 w 1600336"/>
                          <a:gd name="connsiteY3" fmla="*/ 184 h 748984"/>
                          <a:gd name="connsiteX4" fmla="*/ 1340872 w 1600336"/>
                          <a:gd name="connsiteY4" fmla="*/ 445275 h 748984"/>
                          <a:gd name="connsiteX5" fmla="*/ 1587127 w 1600336"/>
                          <a:gd name="connsiteY5" fmla="*/ 110439 h 748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600336" h="748984">
                            <a:moveTo>
                              <a:pt x="0" y="748984"/>
                            </a:moveTo>
                            <a:cubicBezTo>
                              <a:pt x="192600" y="436984"/>
                              <a:pt x="138800" y="327675"/>
                              <a:pt x="250400" y="267675"/>
                            </a:cubicBezTo>
                            <a:cubicBezTo>
                              <a:pt x="362000" y="207675"/>
                              <a:pt x="555333" y="433566"/>
                              <a:pt x="669600" y="388984"/>
                            </a:cubicBezTo>
                            <a:cubicBezTo>
                              <a:pt x="783867" y="344402"/>
                              <a:pt x="824121" y="-9198"/>
                              <a:pt x="936000" y="184"/>
                            </a:cubicBezTo>
                            <a:cubicBezTo>
                              <a:pt x="1047879" y="9566"/>
                              <a:pt x="1229272" y="336075"/>
                              <a:pt x="1340872" y="445275"/>
                            </a:cubicBezTo>
                            <a:cubicBezTo>
                              <a:pt x="1452472" y="554475"/>
                              <a:pt x="1653727" y="226239"/>
                              <a:pt x="1587127" y="110439"/>
                            </a:cubicBezTo>
                          </a:path>
                        </a:pathLst>
                      </a:cu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cxnSp>
                    <p:nvCxnSpPr>
                      <p:cNvPr id="149" name="Straight Arrow Connector 148">
                        <a:extLst>
                          <a:ext uri="{FF2B5EF4-FFF2-40B4-BE49-F238E27FC236}">
                            <a16:creationId xmlns:a16="http://schemas.microsoft.com/office/drawing/2014/main" id="{38219FAE-6B1C-E84B-8ACB-EA414DD4EC7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043505" y="1191492"/>
                        <a:ext cx="21515" cy="228110"/>
                      </a:xfrm>
                      <a:prstGeom prst="straightConnector1">
                        <a:avLst/>
                      </a:prstGeom>
                      <a:ln w="28575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>
                        <a:extLst>
                          <a:ext uri="{FF2B5EF4-FFF2-40B4-BE49-F238E27FC236}">
                            <a16:creationId xmlns:a16="http://schemas.microsoft.com/office/drawing/2014/main" id="{F14A2045-ECA0-D745-B1B7-6F9BC1D012DA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37309" y="1182255"/>
                        <a:ext cx="1362012" cy="9236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Arrow Connector 150">
                        <a:extLst>
                          <a:ext uri="{FF2B5EF4-FFF2-40B4-BE49-F238E27FC236}">
                            <a16:creationId xmlns:a16="http://schemas.microsoft.com/office/drawing/2014/main" id="{28A02615-E697-FE45-A014-57B2AC48802E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762800" y="1197448"/>
                        <a:ext cx="21515" cy="242434"/>
                      </a:xfrm>
                      <a:prstGeom prst="straightConnector1">
                        <a:avLst/>
                      </a:prstGeom>
                      <a:ln w="28575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44" name="Rectangle: Rounded Corners 78">
                    <a:extLst>
                      <a:ext uri="{FF2B5EF4-FFF2-40B4-BE49-F238E27FC236}">
                        <a16:creationId xmlns:a16="http://schemas.microsoft.com/office/drawing/2014/main" id="{E006737B-FF80-D64F-9C23-1E0E624F6BF1}"/>
                      </a:ext>
                    </a:extLst>
                  </p:cNvPr>
                  <p:cNvSpPr/>
                  <p:nvPr/>
                </p:nvSpPr>
                <p:spPr>
                  <a:xfrm>
                    <a:off x="766080" y="3183967"/>
                    <a:ext cx="1307592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FDCA0A97-B256-7543-A1AC-3B17A32A9151}"/>
                    </a:ext>
                  </a:extLst>
                </p:cNvPr>
                <p:cNvGrpSpPr/>
                <p:nvPr/>
              </p:nvGrpSpPr>
              <p:grpSpPr>
                <a:xfrm>
                  <a:off x="3782681" y="2979969"/>
                  <a:ext cx="1370410" cy="701036"/>
                  <a:chOff x="3645998" y="2344222"/>
                  <a:chExt cx="1370410" cy="701036"/>
                </a:xfrm>
              </p:grpSpPr>
              <p:grpSp>
                <p:nvGrpSpPr>
                  <p:cNvPr id="153" name="Group 152">
                    <a:extLst>
                      <a:ext uri="{FF2B5EF4-FFF2-40B4-BE49-F238E27FC236}">
                        <a16:creationId xmlns:a16="http://schemas.microsoft.com/office/drawing/2014/main" id="{281166CC-DDF0-E341-A0D3-F5573052DCF6}"/>
                      </a:ext>
                    </a:extLst>
                  </p:cNvPr>
                  <p:cNvGrpSpPr/>
                  <p:nvPr/>
                </p:nvGrpSpPr>
                <p:grpSpPr>
                  <a:xfrm>
                    <a:off x="3645998" y="2344222"/>
                    <a:ext cx="1370410" cy="616117"/>
                    <a:chOff x="3140401" y="1106191"/>
                    <a:chExt cx="1370410" cy="616117"/>
                  </a:xfrm>
                </p:grpSpPr>
                <p:sp>
                  <p:nvSpPr>
                    <p:cNvPr id="155" name="TextBox 154">
                      <a:extLst>
                        <a:ext uri="{FF2B5EF4-FFF2-40B4-BE49-F238E27FC236}">
                          <a16:creationId xmlns:a16="http://schemas.microsoft.com/office/drawing/2014/main" id="{B8E526A4-616D-554D-BD01-66FD5FEE0CE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40401" y="1106191"/>
                      <a:ext cx="781225" cy="6001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100" b="1" dirty="0">
                          <a:solidFill>
                            <a:prstClr val="black"/>
                          </a:solidFill>
                        </a:rPr>
                        <a:t>Demand Charge Reduction</a:t>
                      </a:r>
                    </a:p>
                  </p:txBody>
                </p:sp>
                <p:pic>
                  <p:nvPicPr>
                    <p:cNvPr id="156" name="Picture 155">
                      <a:extLst>
                        <a:ext uri="{FF2B5EF4-FFF2-40B4-BE49-F238E27FC236}">
                          <a16:creationId xmlns:a16="http://schemas.microsoft.com/office/drawing/2014/main" id="{EC3115C9-AC30-5C40-B8A5-7D51CC230694}"/>
                        </a:ext>
                      </a:extLst>
                    </p:cNvPr>
                    <p:cNvPicPr>
                      <a:picLocks/>
                    </p:cNvPicPr>
                    <p:nvPr/>
                  </p:nvPicPr>
                  <p:blipFill rotWithShape="1">
                    <a:blip r:embed="rId7"/>
                    <a:srcRect l="6776" r="7678" b="12656"/>
                    <a:stretch/>
                  </p:blipFill>
                  <p:spPr>
                    <a:xfrm>
                      <a:off x="3852443" y="1168310"/>
                      <a:ext cx="658368" cy="553998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154" name="Rectangle: Rounded Corners 80">
                    <a:extLst>
                      <a:ext uri="{FF2B5EF4-FFF2-40B4-BE49-F238E27FC236}">
                        <a16:creationId xmlns:a16="http://schemas.microsoft.com/office/drawing/2014/main" id="{7BAE36B1-6636-2341-9515-CC7CC4B9AA76}"/>
                      </a:ext>
                    </a:extLst>
                  </p:cNvPr>
                  <p:cNvSpPr/>
                  <p:nvPr/>
                </p:nvSpPr>
                <p:spPr>
                  <a:xfrm>
                    <a:off x="3726459" y="2353139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15B1E507-342E-2B4F-AAFC-4F5B558E518C}"/>
                    </a:ext>
                  </a:extLst>
                </p:cNvPr>
                <p:cNvGrpSpPr/>
                <p:nvPr/>
              </p:nvGrpSpPr>
              <p:grpSpPr>
                <a:xfrm>
                  <a:off x="6356889" y="2880978"/>
                  <a:ext cx="1328979" cy="767065"/>
                  <a:chOff x="5887187" y="2321898"/>
                  <a:chExt cx="1328979" cy="692119"/>
                </a:xfrm>
              </p:grpSpPr>
              <p:grpSp>
                <p:nvGrpSpPr>
                  <p:cNvPr id="158" name="Group 157">
                    <a:extLst>
                      <a:ext uri="{FF2B5EF4-FFF2-40B4-BE49-F238E27FC236}">
                        <a16:creationId xmlns:a16="http://schemas.microsoft.com/office/drawing/2014/main" id="{C75601E2-241A-F342-9957-827A3E71D5A7}"/>
                      </a:ext>
                    </a:extLst>
                  </p:cNvPr>
                  <p:cNvGrpSpPr/>
                  <p:nvPr/>
                </p:nvGrpSpPr>
                <p:grpSpPr>
                  <a:xfrm>
                    <a:off x="5887187" y="2391013"/>
                    <a:ext cx="1313077" cy="576072"/>
                    <a:chOff x="5887187" y="1158084"/>
                    <a:chExt cx="1313077" cy="576072"/>
                  </a:xfrm>
                </p:grpSpPr>
                <p:sp>
                  <p:nvSpPr>
                    <p:cNvPr id="160" name="Shape 97">
                      <a:extLst>
                        <a:ext uri="{FF2B5EF4-FFF2-40B4-BE49-F238E27FC236}">
                          <a16:creationId xmlns:a16="http://schemas.microsoft.com/office/drawing/2014/main" id="{61E82D8B-3BAF-164A-96A2-F565F0D905E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87187" y="1285410"/>
                      <a:ext cx="664649" cy="3837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Capacity firming</a:t>
                      </a:r>
                    </a:p>
                  </p:txBody>
                </p:sp>
                <p:pic>
                  <p:nvPicPr>
                    <p:cNvPr id="161" name="Picture 160">
                      <a:extLst>
                        <a:ext uri="{FF2B5EF4-FFF2-40B4-BE49-F238E27FC236}">
                          <a16:creationId xmlns:a16="http://schemas.microsoft.com/office/drawing/2014/main" id="{94065866-A0ED-574F-ACF5-D627DD0DF75B}"/>
                        </a:ext>
                      </a:extLst>
                    </p:cNvPr>
                    <p:cNvPicPr>
                      <a:picLocks/>
                    </p:cNvPicPr>
                    <p:nvPr/>
                  </p:nvPicPr>
                  <p:blipFill rotWithShape="1">
                    <a:blip r:embed="rId8"/>
                    <a:srcRect l="7953" r="14632"/>
                    <a:stretch/>
                  </p:blipFill>
                  <p:spPr>
                    <a:xfrm>
                      <a:off x="6541896" y="1158084"/>
                      <a:ext cx="658368" cy="576072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159" name="Rectangle: Rounded Corners 82">
                    <a:extLst>
                      <a:ext uri="{FF2B5EF4-FFF2-40B4-BE49-F238E27FC236}">
                        <a16:creationId xmlns:a16="http://schemas.microsoft.com/office/drawing/2014/main" id="{A956FCEF-3573-BA4C-B163-122DBD80FFAC}"/>
                      </a:ext>
                    </a:extLst>
                  </p:cNvPr>
                  <p:cNvSpPr/>
                  <p:nvPr/>
                </p:nvSpPr>
                <p:spPr>
                  <a:xfrm>
                    <a:off x="5928648" y="2321898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62" name="Group 161">
                  <a:extLst>
                    <a:ext uri="{FF2B5EF4-FFF2-40B4-BE49-F238E27FC236}">
                      <a16:creationId xmlns:a16="http://schemas.microsoft.com/office/drawing/2014/main" id="{8FABC8BF-63C2-0F40-85DA-29AA4313933B}"/>
                    </a:ext>
                  </a:extLst>
                </p:cNvPr>
                <p:cNvGrpSpPr/>
                <p:nvPr/>
              </p:nvGrpSpPr>
              <p:grpSpPr>
                <a:xfrm>
                  <a:off x="3835340" y="3808416"/>
                  <a:ext cx="1317751" cy="692119"/>
                  <a:chOff x="6623760" y="4149320"/>
                  <a:chExt cx="1317751" cy="692119"/>
                </a:xfrm>
              </p:grpSpPr>
              <p:grpSp>
                <p:nvGrpSpPr>
                  <p:cNvPr id="163" name="Group 162">
                    <a:extLst>
                      <a:ext uri="{FF2B5EF4-FFF2-40B4-BE49-F238E27FC236}">
                        <a16:creationId xmlns:a16="http://schemas.microsoft.com/office/drawing/2014/main" id="{29E6F30E-ADEE-CC4B-85A9-F55E854DF7B3}"/>
                      </a:ext>
                    </a:extLst>
                  </p:cNvPr>
                  <p:cNvGrpSpPr/>
                  <p:nvPr/>
                </p:nvGrpSpPr>
                <p:grpSpPr>
                  <a:xfrm>
                    <a:off x="6623760" y="4149320"/>
                    <a:ext cx="1273441" cy="576072"/>
                    <a:chOff x="5993948" y="4203430"/>
                    <a:chExt cx="1273441" cy="576072"/>
                  </a:xfrm>
                </p:grpSpPr>
                <p:sp>
                  <p:nvSpPr>
                    <p:cNvPr id="165" name="Shape 99">
                      <a:extLst>
                        <a:ext uri="{FF2B5EF4-FFF2-40B4-BE49-F238E27FC236}">
                          <a16:creationId xmlns:a16="http://schemas.microsoft.com/office/drawing/2014/main" id="{C276B560-425F-5B48-92C9-984CC3E794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993948" y="4380051"/>
                      <a:ext cx="713857" cy="19620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-US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Reserves</a:t>
                      </a:r>
                      <a:endParaRPr lang="en" sz="1100" b="1" dirty="0">
                        <a:solidFill>
                          <a:prstClr val="black"/>
                        </a:solidFill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166" name="Group 165">
                      <a:extLst>
                        <a:ext uri="{FF2B5EF4-FFF2-40B4-BE49-F238E27FC236}">
                          <a16:creationId xmlns:a16="http://schemas.microsoft.com/office/drawing/2014/main" id="{BE36ECC9-554A-594F-81A6-3F7C8467FC0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09021" y="4203430"/>
                      <a:ext cx="658368" cy="576072"/>
                      <a:chOff x="4781714" y="3487860"/>
                      <a:chExt cx="1443595" cy="899413"/>
                    </a:xfrm>
                  </p:grpSpPr>
                  <p:sp>
                    <p:nvSpPr>
                      <p:cNvPr id="167" name="Rectangle 166">
                        <a:extLst>
                          <a:ext uri="{FF2B5EF4-FFF2-40B4-BE49-F238E27FC236}">
                            <a16:creationId xmlns:a16="http://schemas.microsoft.com/office/drawing/2014/main" id="{4B0E2637-0B0B-DF4F-8002-CA5C76EF30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81714" y="3487860"/>
                        <a:ext cx="1443595" cy="899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grpSp>
                    <p:nvGrpSpPr>
                      <p:cNvPr id="168" name="Group 167">
                        <a:extLst>
                          <a:ext uri="{FF2B5EF4-FFF2-40B4-BE49-F238E27FC236}">
                            <a16:creationId xmlns:a16="http://schemas.microsoft.com/office/drawing/2014/main" id="{5AC0201E-1A95-0243-9F66-5231912FB5F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67564" y="3515568"/>
                        <a:ext cx="1357745" cy="807050"/>
                        <a:chOff x="4867564" y="3515568"/>
                        <a:chExt cx="1357745" cy="807050"/>
                      </a:xfrm>
                    </p:grpSpPr>
                    <p:grpSp>
                      <p:nvGrpSpPr>
                        <p:cNvPr id="169" name="Group 168">
                          <a:extLst>
                            <a:ext uri="{FF2B5EF4-FFF2-40B4-BE49-F238E27FC236}">
                              <a16:creationId xmlns:a16="http://schemas.microsoft.com/office/drawing/2014/main" id="{9A7B93FC-0DFD-E545-9088-5DD7EE72D40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67564" y="3515568"/>
                          <a:ext cx="1357745" cy="807050"/>
                          <a:chOff x="4867564" y="3515568"/>
                          <a:chExt cx="1357745" cy="807050"/>
                        </a:xfrm>
                      </p:grpSpPr>
                      <p:grpSp>
                        <p:nvGrpSpPr>
                          <p:cNvPr id="171" name="Group 170">
                            <a:extLst>
                              <a:ext uri="{FF2B5EF4-FFF2-40B4-BE49-F238E27FC236}">
                                <a16:creationId xmlns:a16="http://schemas.microsoft.com/office/drawing/2014/main" id="{3AED4147-6996-2E48-82C0-524D0E10E85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867564" y="3515568"/>
                            <a:ext cx="1357745" cy="807050"/>
                            <a:chOff x="4867564" y="3515568"/>
                            <a:chExt cx="1357745" cy="807050"/>
                          </a:xfrm>
                        </p:grpSpPr>
                        <p:cxnSp>
                          <p:nvCxnSpPr>
                            <p:cNvPr id="173" name="Straight Arrow Connector 172">
                              <a:extLst>
                                <a:ext uri="{FF2B5EF4-FFF2-40B4-BE49-F238E27FC236}">
                                  <a16:creationId xmlns:a16="http://schemas.microsoft.com/office/drawing/2014/main" id="{CDDD66C0-6668-FD41-A87D-B4FF428D2E4D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4867564" y="4322618"/>
                              <a:ext cx="1357745" cy="0"/>
                            </a:xfrm>
                            <a:prstGeom prst="straightConnector1">
                              <a:avLst/>
                            </a:prstGeom>
                            <a:ln w="28575"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74" name="Straight Arrow Connector 173">
                              <a:extLst>
                                <a:ext uri="{FF2B5EF4-FFF2-40B4-BE49-F238E27FC236}">
                                  <a16:creationId xmlns:a16="http://schemas.microsoft.com/office/drawing/2014/main" id="{D31EA6D3-6CA0-6E4E-A350-67E176D6A35C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H="1" flipV="1">
                              <a:off x="4867564" y="3515568"/>
                              <a:ext cx="4764" cy="802432"/>
                            </a:xfrm>
                            <a:prstGeom prst="straightConnector1">
                              <a:avLst/>
                            </a:prstGeom>
                            <a:ln w="28575"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172" name="Freeform 171">
                            <a:extLst>
                              <a:ext uri="{FF2B5EF4-FFF2-40B4-BE49-F238E27FC236}">
                                <a16:creationId xmlns:a16="http://schemas.microsoft.com/office/drawing/2014/main" id="{5210112D-DD94-B64A-B6CE-99BD57A934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928082" y="3657600"/>
                            <a:ext cx="1170494" cy="596256"/>
                          </a:xfrm>
                          <a:custGeom>
                            <a:avLst/>
                            <a:gdLst>
                              <a:gd name="connsiteX0" fmla="*/ 33933 w 1194738"/>
                              <a:gd name="connsiteY0" fmla="*/ 0 h 595602"/>
                              <a:gd name="connsiteX1" fmla="*/ 126296 w 1194738"/>
                              <a:gd name="connsiteY1" fmla="*/ 498764 h 595602"/>
                              <a:gd name="connsiteX2" fmla="*/ 1059169 w 1194738"/>
                              <a:gd name="connsiteY2" fmla="*/ 591127 h 595602"/>
                              <a:gd name="connsiteX3" fmla="*/ 1170005 w 1194738"/>
                              <a:gd name="connsiteY3" fmla="*/ 572655 h 595602"/>
                              <a:gd name="connsiteX0" fmla="*/ 13374 w 1170493"/>
                              <a:gd name="connsiteY0" fmla="*/ 0 h 596257"/>
                              <a:gd name="connsiteX1" fmla="*/ 188864 w 1170493"/>
                              <a:gd name="connsiteY1" fmla="*/ 489528 h 596257"/>
                              <a:gd name="connsiteX2" fmla="*/ 1038610 w 1170493"/>
                              <a:gd name="connsiteY2" fmla="*/ 591127 h 596257"/>
                              <a:gd name="connsiteX3" fmla="*/ 1149446 w 1170493"/>
                              <a:gd name="connsiteY3" fmla="*/ 572655 h 59625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</a:cxnLst>
                            <a:rect l="l" t="t" r="r" b="b"/>
                            <a:pathLst>
                              <a:path w="1170493" h="596257">
                                <a:moveTo>
                                  <a:pt x="13374" y="0"/>
                                </a:moveTo>
                                <a:cubicBezTo>
                                  <a:pt x="-25881" y="200121"/>
                                  <a:pt x="17991" y="391007"/>
                                  <a:pt x="188864" y="489528"/>
                                </a:cubicBezTo>
                                <a:cubicBezTo>
                                  <a:pt x="359737" y="588049"/>
                                  <a:pt x="878513" y="577273"/>
                                  <a:pt x="1038610" y="591127"/>
                                </a:cubicBezTo>
                                <a:cubicBezTo>
                                  <a:pt x="1198707" y="604981"/>
                                  <a:pt x="1181004" y="588048"/>
                                  <a:pt x="1149446" y="572655"/>
                                </a:cubicBezTo>
                              </a:path>
                            </a:pathLst>
                          </a:cu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prstClr val="black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70" name="Rectangle 169">
                          <a:extLst>
                            <a:ext uri="{FF2B5EF4-FFF2-40B4-BE49-F238E27FC236}">
                              <a16:creationId xmlns:a16="http://schemas.microsoft.com/office/drawing/2014/main" id="{6975168C-6B09-D049-8B67-99D46C9D34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886036" y="3703026"/>
                          <a:ext cx="36576" cy="249436"/>
                        </a:xfrm>
                        <a:prstGeom prst="rect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164" name="Rectangle: Rounded Corners 83">
                    <a:extLst>
                      <a:ext uri="{FF2B5EF4-FFF2-40B4-BE49-F238E27FC236}">
                        <a16:creationId xmlns:a16="http://schemas.microsoft.com/office/drawing/2014/main" id="{59E6B3E3-BB07-FF4D-80F8-2F3F6BA09DCC}"/>
                      </a:ext>
                    </a:extLst>
                  </p:cNvPr>
                  <p:cNvSpPr/>
                  <p:nvPr/>
                </p:nvSpPr>
                <p:spPr>
                  <a:xfrm>
                    <a:off x="6653993" y="4149320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E650E54B-55EA-8A4D-91C4-DEB4AB7354E1}"/>
                    </a:ext>
                  </a:extLst>
                </p:cNvPr>
                <p:cNvGrpSpPr/>
                <p:nvPr/>
              </p:nvGrpSpPr>
              <p:grpSpPr>
                <a:xfrm>
                  <a:off x="6383604" y="3792255"/>
                  <a:ext cx="1343873" cy="708280"/>
                  <a:chOff x="7489814" y="3229641"/>
                  <a:chExt cx="1343873" cy="70828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3346EC10-951D-154E-9CF9-AE9448D388CE}"/>
                      </a:ext>
                    </a:extLst>
                  </p:cNvPr>
                  <p:cNvGrpSpPr/>
                  <p:nvPr/>
                </p:nvGrpSpPr>
                <p:grpSpPr>
                  <a:xfrm>
                    <a:off x="7489814" y="3349972"/>
                    <a:ext cx="1343873" cy="587949"/>
                    <a:chOff x="5953271" y="3483586"/>
                    <a:chExt cx="1343873" cy="587949"/>
                  </a:xfrm>
                </p:grpSpPr>
                <p:sp>
                  <p:nvSpPr>
                    <p:cNvPr id="178" name="Shape 99">
                      <a:extLst>
                        <a:ext uri="{FF2B5EF4-FFF2-40B4-BE49-F238E27FC236}">
                          <a16:creationId xmlns:a16="http://schemas.microsoft.com/office/drawing/2014/main" id="{DFD84EC6-4564-9C41-BE95-4820B51B02B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953271" y="3486374"/>
                      <a:ext cx="713857" cy="19620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-US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Voltage Control</a:t>
                      </a:r>
                      <a:endParaRPr lang="en" sz="1100" b="1" dirty="0">
                        <a:solidFill>
                          <a:prstClr val="black"/>
                        </a:solidFill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179" name="Group 178">
                      <a:extLst>
                        <a:ext uri="{FF2B5EF4-FFF2-40B4-BE49-F238E27FC236}">
                          <a16:creationId xmlns:a16="http://schemas.microsoft.com/office/drawing/2014/main" id="{0D7390BA-1297-0644-B5FA-2C954ACC873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17903" y="3483586"/>
                      <a:ext cx="679241" cy="587949"/>
                      <a:chOff x="5902369" y="3036679"/>
                      <a:chExt cx="2085756" cy="711190"/>
                    </a:xfrm>
                  </p:grpSpPr>
                  <p:sp>
                    <p:nvSpPr>
                      <p:cNvPr id="180" name="Rectangle 179">
                        <a:extLst>
                          <a:ext uri="{FF2B5EF4-FFF2-40B4-BE49-F238E27FC236}">
                            <a16:creationId xmlns:a16="http://schemas.microsoft.com/office/drawing/2014/main" id="{473B9381-F3AE-8744-A1D0-F818B8AC495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902369" y="3051046"/>
                        <a:ext cx="2021661" cy="6968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grpSp>
                    <p:nvGrpSpPr>
                      <p:cNvPr id="181" name="Group 180">
                        <a:extLst>
                          <a:ext uri="{FF2B5EF4-FFF2-40B4-BE49-F238E27FC236}">
                            <a16:creationId xmlns:a16="http://schemas.microsoft.com/office/drawing/2014/main" id="{366806D4-CE40-0F42-94C4-64E447D8BAA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55006" y="3036679"/>
                        <a:ext cx="1833119" cy="541866"/>
                        <a:chOff x="5857680" y="3069734"/>
                        <a:chExt cx="1833119" cy="541866"/>
                      </a:xfrm>
                    </p:grpSpPr>
                    <p:sp>
                      <p:nvSpPr>
                        <p:cNvPr id="182" name="Freeform: Shape 55">
                          <a:extLst>
                            <a:ext uri="{FF2B5EF4-FFF2-40B4-BE49-F238E27FC236}">
                              <a16:creationId xmlns:a16="http://schemas.microsoft.com/office/drawing/2014/main" id="{3E23862D-C0C7-0C4A-929E-6EDAE0AA36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857680" y="3086000"/>
                          <a:ext cx="1645919" cy="525600"/>
                        </a:xfrm>
                        <a:custGeom>
                          <a:avLst/>
                          <a:gdLst>
                            <a:gd name="connsiteX0" fmla="*/ 0 w 1720800"/>
                            <a:gd name="connsiteY0" fmla="*/ 525600 h 525600"/>
                            <a:gd name="connsiteX1" fmla="*/ 338400 w 1720800"/>
                            <a:gd name="connsiteY1" fmla="*/ 43200 h 525600"/>
                            <a:gd name="connsiteX2" fmla="*/ 568800 w 1720800"/>
                            <a:gd name="connsiteY2" fmla="*/ 446400 h 525600"/>
                            <a:gd name="connsiteX3" fmla="*/ 828000 w 1720800"/>
                            <a:gd name="connsiteY3" fmla="*/ 21600 h 525600"/>
                            <a:gd name="connsiteX4" fmla="*/ 1072800 w 1720800"/>
                            <a:gd name="connsiteY4" fmla="*/ 424800 h 525600"/>
                            <a:gd name="connsiteX5" fmla="*/ 1288800 w 1720800"/>
                            <a:gd name="connsiteY5" fmla="*/ 7200 h 525600"/>
                            <a:gd name="connsiteX6" fmla="*/ 1540800 w 1720800"/>
                            <a:gd name="connsiteY6" fmla="*/ 446400 h 525600"/>
                            <a:gd name="connsiteX7" fmla="*/ 1720800 w 1720800"/>
                            <a:gd name="connsiteY7" fmla="*/ 0 h 5256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1720800" h="525600">
                              <a:moveTo>
                                <a:pt x="0" y="525600"/>
                              </a:moveTo>
                              <a:cubicBezTo>
                                <a:pt x="121800" y="291000"/>
                                <a:pt x="243600" y="56400"/>
                                <a:pt x="338400" y="43200"/>
                              </a:cubicBezTo>
                              <a:cubicBezTo>
                                <a:pt x="433200" y="30000"/>
                                <a:pt x="487200" y="450000"/>
                                <a:pt x="568800" y="446400"/>
                              </a:cubicBezTo>
                              <a:cubicBezTo>
                                <a:pt x="650400" y="442800"/>
                                <a:pt x="744000" y="25200"/>
                                <a:pt x="828000" y="21600"/>
                              </a:cubicBezTo>
                              <a:cubicBezTo>
                                <a:pt x="912000" y="18000"/>
                                <a:pt x="996000" y="427200"/>
                                <a:pt x="1072800" y="424800"/>
                              </a:cubicBezTo>
                              <a:cubicBezTo>
                                <a:pt x="1149600" y="422400"/>
                                <a:pt x="1210800" y="3600"/>
                                <a:pt x="1288800" y="7200"/>
                              </a:cubicBezTo>
                              <a:cubicBezTo>
                                <a:pt x="1366800" y="10800"/>
                                <a:pt x="1468800" y="447600"/>
                                <a:pt x="1540800" y="446400"/>
                              </a:cubicBezTo>
                              <a:cubicBezTo>
                                <a:pt x="1612800" y="445200"/>
                                <a:pt x="1666800" y="222600"/>
                                <a:pt x="1720800" y="0"/>
                              </a:cubicBezTo>
                            </a:path>
                          </a:pathLst>
                        </a:custGeom>
                        <a:ln w="19050"/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83" name="Straight Connector 182">
                          <a:extLst>
                            <a:ext uri="{FF2B5EF4-FFF2-40B4-BE49-F238E27FC236}">
                              <a16:creationId xmlns:a16="http://schemas.microsoft.com/office/drawing/2014/main" id="{1CF5C84D-D780-1848-8A36-97EFC3A0251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860800" y="3069734"/>
                          <a:ext cx="16560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bg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4" name="Straight Connector 183">
                          <a:extLst>
                            <a:ext uri="{FF2B5EF4-FFF2-40B4-BE49-F238E27FC236}">
                              <a16:creationId xmlns:a16="http://schemas.microsoft.com/office/drawing/2014/main" id="{3E66CA70-6C1F-4646-87C9-F4A5BA52AEA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860800" y="3574397"/>
                          <a:ext cx="1829999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bg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77" name="Rectangle: Rounded Corners 86">
                    <a:extLst>
                      <a:ext uri="{FF2B5EF4-FFF2-40B4-BE49-F238E27FC236}">
                        <a16:creationId xmlns:a16="http://schemas.microsoft.com/office/drawing/2014/main" id="{10A62793-A9B4-ED45-9F55-FE71B7C6F310}"/>
                      </a:ext>
                    </a:extLst>
                  </p:cNvPr>
                  <p:cNvSpPr/>
                  <p:nvPr/>
                </p:nvSpPr>
                <p:spPr>
                  <a:xfrm>
                    <a:off x="7510687" y="3229641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28EA0896-1939-4F6C-B326-4F4A1BC0A87B}"/>
                    </a:ext>
                  </a:extLst>
                </p:cNvPr>
                <p:cNvGrpSpPr/>
                <p:nvPr/>
              </p:nvGrpSpPr>
              <p:grpSpPr>
                <a:xfrm>
                  <a:off x="6486750" y="5482140"/>
                  <a:ext cx="1287518" cy="692119"/>
                  <a:chOff x="6486750" y="5482140"/>
                  <a:chExt cx="1287518" cy="692119"/>
                </a:xfrm>
              </p:grpSpPr>
              <p:sp>
                <p:nvSpPr>
                  <p:cNvPr id="186" name="Rectangle: Rounded Corners 83">
                    <a:extLst>
                      <a:ext uri="{FF2B5EF4-FFF2-40B4-BE49-F238E27FC236}">
                        <a16:creationId xmlns:a16="http://schemas.microsoft.com/office/drawing/2014/main" id="{8C1A4BAF-523B-AB40-A022-8D36CD238A48}"/>
                      </a:ext>
                    </a:extLst>
                  </p:cNvPr>
                  <p:cNvSpPr/>
                  <p:nvPr/>
                </p:nvSpPr>
                <p:spPr>
                  <a:xfrm>
                    <a:off x="6486750" y="5482140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pic>
                <p:nvPicPr>
                  <p:cNvPr id="187" name="Picture 186">
                    <a:extLst>
                      <a:ext uri="{FF2B5EF4-FFF2-40B4-BE49-F238E27FC236}">
                        <a16:creationId xmlns:a16="http://schemas.microsoft.com/office/drawing/2014/main" id="{FF6B39B9-295C-3543-B8D6-9EDC9BE9EF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160006" y="5538009"/>
                    <a:ext cx="582538" cy="56803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D321D7FF-F30F-B842-BFE6-95D92C859973}"/>
                    </a:ext>
                  </a:extLst>
                </p:cNvPr>
                <p:cNvGrpSpPr/>
                <p:nvPr/>
              </p:nvGrpSpPr>
              <p:grpSpPr>
                <a:xfrm>
                  <a:off x="6394918" y="4669955"/>
                  <a:ext cx="1325863" cy="692119"/>
                  <a:chOff x="6608179" y="4149320"/>
                  <a:chExt cx="1325863" cy="692119"/>
                </a:xfrm>
              </p:grpSpPr>
              <p:grpSp>
                <p:nvGrpSpPr>
                  <p:cNvPr id="189" name="Group 188">
                    <a:extLst>
                      <a:ext uri="{FF2B5EF4-FFF2-40B4-BE49-F238E27FC236}">
                        <a16:creationId xmlns:a16="http://schemas.microsoft.com/office/drawing/2014/main" id="{1998683D-664D-8245-B60C-486F960223AE}"/>
                      </a:ext>
                    </a:extLst>
                  </p:cNvPr>
                  <p:cNvGrpSpPr/>
                  <p:nvPr/>
                </p:nvGrpSpPr>
                <p:grpSpPr>
                  <a:xfrm>
                    <a:off x="6608179" y="4149320"/>
                    <a:ext cx="1289022" cy="576072"/>
                    <a:chOff x="5978367" y="4203430"/>
                    <a:chExt cx="1289022" cy="576072"/>
                  </a:xfrm>
                </p:grpSpPr>
                <p:sp>
                  <p:nvSpPr>
                    <p:cNvPr id="191" name="Shape 99">
                      <a:extLst>
                        <a:ext uri="{FF2B5EF4-FFF2-40B4-BE49-F238E27FC236}">
                          <a16:creationId xmlns:a16="http://schemas.microsoft.com/office/drawing/2014/main" id="{F0C85B47-98F9-B64D-BF1E-120D4160B75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978367" y="4380051"/>
                      <a:ext cx="713857" cy="19620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-US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Reserves</a:t>
                      </a:r>
                      <a:endParaRPr lang="en" sz="1100" b="1" dirty="0">
                        <a:solidFill>
                          <a:prstClr val="black"/>
                        </a:solidFill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192" name="Group 191">
                      <a:extLst>
                        <a:ext uri="{FF2B5EF4-FFF2-40B4-BE49-F238E27FC236}">
                          <a16:creationId xmlns:a16="http://schemas.microsoft.com/office/drawing/2014/main" id="{F4A10385-8B40-0345-8537-AEDA1F60F1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09021" y="4203430"/>
                      <a:ext cx="658368" cy="576072"/>
                      <a:chOff x="4781714" y="3487860"/>
                      <a:chExt cx="1443595" cy="899413"/>
                    </a:xfrm>
                  </p:grpSpPr>
                  <p:sp>
                    <p:nvSpPr>
                      <p:cNvPr id="193" name="Rectangle 192">
                        <a:extLst>
                          <a:ext uri="{FF2B5EF4-FFF2-40B4-BE49-F238E27FC236}">
                            <a16:creationId xmlns:a16="http://schemas.microsoft.com/office/drawing/2014/main" id="{6DC6D369-B51D-364B-A977-7B8980EF7B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81714" y="3487860"/>
                        <a:ext cx="1443595" cy="899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grpSp>
                    <p:nvGrpSpPr>
                      <p:cNvPr id="194" name="Group 193">
                        <a:extLst>
                          <a:ext uri="{FF2B5EF4-FFF2-40B4-BE49-F238E27FC236}">
                            <a16:creationId xmlns:a16="http://schemas.microsoft.com/office/drawing/2014/main" id="{66472BA8-7415-3043-A0DD-83D195E066D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67564" y="3515568"/>
                        <a:ext cx="1357745" cy="807050"/>
                        <a:chOff x="4867564" y="3515568"/>
                        <a:chExt cx="1357745" cy="807050"/>
                      </a:xfrm>
                    </p:grpSpPr>
                    <p:grpSp>
                      <p:nvGrpSpPr>
                        <p:cNvPr id="195" name="Group 194">
                          <a:extLst>
                            <a:ext uri="{FF2B5EF4-FFF2-40B4-BE49-F238E27FC236}">
                              <a16:creationId xmlns:a16="http://schemas.microsoft.com/office/drawing/2014/main" id="{2039DE72-A1B3-1B44-AE86-A703E989CE0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67564" y="3515568"/>
                          <a:ext cx="1357745" cy="807050"/>
                          <a:chOff x="4867564" y="3515568"/>
                          <a:chExt cx="1357745" cy="807050"/>
                        </a:xfrm>
                      </p:grpSpPr>
                      <p:grpSp>
                        <p:nvGrpSpPr>
                          <p:cNvPr id="197" name="Group 196">
                            <a:extLst>
                              <a:ext uri="{FF2B5EF4-FFF2-40B4-BE49-F238E27FC236}">
                                <a16:creationId xmlns:a16="http://schemas.microsoft.com/office/drawing/2014/main" id="{3592CDF9-25D9-F249-822E-D2A1337AE4C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867564" y="3515568"/>
                            <a:ext cx="1357745" cy="807050"/>
                            <a:chOff x="4867564" y="3515568"/>
                            <a:chExt cx="1357745" cy="807050"/>
                          </a:xfrm>
                        </p:grpSpPr>
                        <p:cxnSp>
                          <p:nvCxnSpPr>
                            <p:cNvPr id="199" name="Straight Arrow Connector 198">
                              <a:extLst>
                                <a:ext uri="{FF2B5EF4-FFF2-40B4-BE49-F238E27FC236}">
                                  <a16:creationId xmlns:a16="http://schemas.microsoft.com/office/drawing/2014/main" id="{87717A03-2AD4-8C47-B061-B55917BC60EC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4867564" y="4322618"/>
                              <a:ext cx="1357745" cy="0"/>
                            </a:xfrm>
                            <a:prstGeom prst="straightConnector1">
                              <a:avLst/>
                            </a:prstGeom>
                            <a:ln w="28575"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00" name="Straight Arrow Connector 199">
                              <a:extLst>
                                <a:ext uri="{FF2B5EF4-FFF2-40B4-BE49-F238E27FC236}">
                                  <a16:creationId xmlns:a16="http://schemas.microsoft.com/office/drawing/2014/main" id="{4E04BFB3-C369-DA4B-8FCF-A3108C6998D0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H="1" flipV="1">
                              <a:off x="4867564" y="3515568"/>
                              <a:ext cx="4764" cy="802432"/>
                            </a:xfrm>
                            <a:prstGeom prst="straightConnector1">
                              <a:avLst/>
                            </a:prstGeom>
                            <a:ln w="28575"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198" name="Freeform 197">
                            <a:extLst>
                              <a:ext uri="{FF2B5EF4-FFF2-40B4-BE49-F238E27FC236}">
                                <a16:creationId xmlns:a16="http://schemas.microsoft.com/office/drawing/2014/main" id="{0B857206-6351-6148-8573-00F4A0EB2C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928082" y="3657600"/>
                            <a:ext cx="1170494" cy="596256"/>
                          </a:xfrm>
                          <a:custGeom>
                            <a:avLst/>
                            <a:gdLst>
                              <a:gd name="connsiteX0" fmla="*/ 33933 w 1194738"/>
                              <a:gd name="connsiteY0" fmla="*/ 0 h 595602"/>
                              <a:gd name="connsiteX1" fmla="*/ 126296 w 1194738"/>
                              <a:gd name="connsiteY1" fmla="*/ 498764 h 595602"/>
                              <a:gd name="connsiteX2" fmla="*/ 1059169 w 1194738"/>
                              <a:gd name="connsiteY2" fmla="*/ 591127 h 595602"/>
                              <a:gd name="connsiteX3" fmla="*/ 1170005 w 1194738"/>
                              <a:gd name="connsiteY3" fmla="*/ 572655 h 595602"/>
                              <a:gd name="connsiteX0" fmla="*/ 13374 w 1170493"/>
                              <a:gd name="connsiteY0" fmla="*/ 0 h 596257"/>
                              <a:gd name="connsiteX1" fmla="*/ 188864 w 1170493"/>
                              <a:gd name="connsiteY1" fmla="*/ 489528 h 596257"/>
                              <a:gd name="connsiteX2" fmla="*/ 1038610 w 1170493"/>
                              <a:gd name="connsiteY2" fmla="*/ 591127 h 596257"/>
                              <a:gd name="connsiteX3" fmla="*/ 1149446 w 1170493"/>
                              <a:gd name="connsiteY3" fmla="*/ 572655 h 59625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</a:cxnLst>
                            <a:rect l="l" t="t" r="r" b="b"/>
                            <a:pathLst>
                              <a:path w="1170493" h="596257">
                                <a:moveTo>
                                  <a:pt x="13374" y="0"/>
                                </a:moveTo>
                                <a:cubicBezTo>
                                  <a:pt x="-25881" y="200121"/>
                                  <a:pt x="17991" y="391007"/>
                                  <a:pt x="188864" y="489528"/>
                                </a:cubicBezTo>
                                <a:cubicBezTo>
                                  <a:pt x="359737" y="588049"/>
                                  <a:pt x="878513" y="577273"/>
                                  <a:pt x="1038610" y="591127"/>
                                </a:cubicBezTo>
                                <a:cubicBezTo>
                                  <a:pt x="1198707" y="604981"/>
                                  <a:pt x="1181004" y="588048"/>
                                  <a:pt x="1149446" y="572655"/>
                                </a:cubicBezTo>
                              </a:path>
                            </a:pathLst>
                          </a:cu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prstClr val="black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96" name="Rectangle 195">
                          <a:extLst>
                            <a:ext uri="{FF2B5EF4-FFF2-40B4-BE49-F238E27FC236}">
                              <a16:creationId xmlns:a16="http://schemas.microsoft.com/office/drawing/2014/main" id="{6872F9FE-66CE-4549-AFF7-928CD8643E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886036" y="3703026"/>
                          <a:ext cx="36576" cy="249436"/>
                        </a:xfrm>
                        <a:prstGeom prst="rect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190" name="Rectangle: Rounded Corners 83">
                    <a:extLst>
                      <a:ext uri="{FF2B5EF4-FFF2-40B4-BE49-F238E27FC236}">
                        <a16:creationId xmlns:a16="http://schemas.microsoft.com/office/drawing/2014/main" id="{63F572FC-7D0E-5B45-8169-479B47136814}"/>
                      </a:ext>
                    </a:extLst>
                  </p:cNvPr>
                  <p:cNvSpPr/>
                  <p:nvPr/>
                </p:nvSpPr>
                <p:spPr>
                  <a:xfrm>
                    <a:off x="6646524" y="4149320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01" name="Group 200">
                  <a:extLst>
                    <a:ext uri="{FF2B5EF4-FFF2-40B4-BE49-F238E27FC236}">
                      <a16:creationId xmlns:a16="http://schemas.microsoft.com/office/drawing/2014/main" id="{22967E60-B468-A24A-8E1D-FDC756221044}"/>
                    </a:ext>
                  </a:extLst>
                </p:cNvPr>
                <p:cNvGrpSpPr/>
                <p:nvPr/>
              </p:nvGrpSpPr>
              <p:grpSpPr>
                <a:xfrm>
                  <a:off x="3806635" y="4717014"/>
                  <a:ext cx="1344025" cy="692119"/>
                  <a:chOff x="726507" y="3183967"/>
                  <a:chExt cx="1344025" cy="692119"/>
                </a:xfrm>
              </p:grpSpPr>
              <p:grpSp>
                <p:nvGrpSpPr>
                  <p:cNvPr id="202" name="Group 201">
                    <a:extLst>
                      <a:ext uri="{FF2B5EF4-FFF2-40B4-BE49-F238E27FC236}">
                        <a16:creationId xmlns:a16="http://schemas.microsoft.com/office/drawing/2014/main" id="{EE638CBE-658B-164B-BD05-4D6D43CC48E3}"/>
                      </a:ext>
                    </a:extLst>
                  </p:cNvPr>
                  <p:cNvGrpSpPr/>
                  <p:nvPr/>
                </p:nvGrpSpPr>
                <p:grpSpPr>
                  <a:xfrm>
                    <a:off x="726507" y="3222013"/>
                    <a:ext cx="1340511" cy="627167"/>
                    <a:chOff x="-11701" y="3182191"/>
                    <a:chExt cx="1340511" cy="627167"/>
                  </a:xfrm>
                </p:grpSpPr>
                <p:sp>
                  <p:nvSpPr>
                    <p:cNvPr id="204" name="TextBox 203">
                      <a:extLst>
                        <a:ext uri="{FF2B5EF4-FFF2-40B4-BE49-F238E27FC236}">
                          <a16:creationId xmlns:a16="http://schemas.microsoft.com/office/drawing/2014/main" id="{0644B15C-72CB-904F-9A17-75B926E9F7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1701" y="3182191"/>
                      <a:ext cx="745503" cy="6001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100" b="1" dirty="0">
                          <a:solidFill>
                            <a:prstClr val="black"/>
                          </a:solidFill>
                        </a:rPr>
                        <a:t>Negative Demand Response</a:t>
                      </a:r>
                    </a:p>
                  </p:txBody>
                </p:sp>
                <p:grpSp>
                  <p:nvGrpSpPr>
                    <p:cNvPr id="205" name="Group 204">
                      <a:extLst>
                        <a:ext uri="{FF2B5EF4-FFF2-40B4-BE49-F238E27FC236}">
                          <a16:creationId xmlns:a16="http://schemas.microsoft.com/office/drawing/2014/main" id="{A5406591-EC9A-6C4B-A83F-AF77AC043F7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70442" y="3233286"/>
                      <a:ext cx="658368" cy="576072"/>
                      <a:chOff x="372122" y="996436"/>
                      <a:chExt cx="1742400" cy="855715"/>
                    </a:xfrm>
                  </p:grpSpPr>
                  <p:sp>
                    <p:nvSpPr>
                      <p:cNvPr id="206" name="Rectangle 205">
                        <a:extLst>
                          <a:ext uri="{FF2B5EF4-FFF2-40B4-BE49-F238E27FC236}">
                            <a16:creationId xmlns:a16="http://schemas.microsoft.com/office/drawing/2014/main" id="{DEC3E877-B25D-C044-9A3F-C82548BE19C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122" y="996436"/>
                        <a:ext cx="1742400" cy="8557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7" name="Freeform: Shape 26">
                        <a:extLst>
                          <a:ext uri="{FF2B5EF4-FFF2-40B4-BE49-F238E27FC236}">
                            <a16:creationId xmlns:a16="http://schemas.microsoft.com/office/drawing/2014/main" id="{1BA5A953-104D-FC42-9614-439D6B8946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0085" y="1030618"/>
                        <a:ext cx="1600336" cy="748984"/>
                      </a:xfrm>
                      <a:custGeom>
                        <a:avLst/>
                        <a:gdLst>
                          <a:gd name="connsiteX0" fmla="*/ 0 w 1687030"/>
                          <a:gd name="connsiteY0" fmla="*/ 755273 h 827823"/>
                          <a:gd name="connsiteX1" fmla="*/ 496800 w 1687030"/>
                          <a:gd name="connsiteY1" fmla="*/ 71273 h 827823"/>
                          <a:gd name="connsiteX2" fmla="*/ 669600 w 1687030"/>
                          <a:gd name="connsiteY2" fmla="*/ 395273 h 827823"/>
                          <a:gd name="connsiteX3" fmla="*/ 936000 w 1687030"/>
                          <a:gd name="connsiteY3" fmla="*/ 6473 h 827823"/>
                          <a:gd name="connsiteX4" fmla="*/ 1627200 w 1687030"/>
                          <a:gd name="connsiteY4" fmla="*/ 784073 h 827823"/>
                          <a:gd name="connsiteX5" fmla="*/ 1605600 w 1687030"/>
                          <a:gd name="connsiteY5" fmla="*/ 661673 h 827823"/>
                          <a:gd name="connsiteX0" fmla="*/ 0 w 1687030"/>
                          <a:gd name="connsiteY0" fmla="*/ 755811 h 828361"/>
                          <a:gd name="connsiteX1" fmla="*/ 453600 w 1687030"/>
                          <a:gd name="connsiteY1" fmla="*/ 302211 h 828361"/>
                          <a:gd name="connsiteX2" fmla="*/ 669600 w 1687030"/>
                          <a:gd name="connsiteY2" fmla="*/ 395811 h 828361"/>
                          <a:gd name="connsiteX3" fmla="*/ 936000 w 1687030"/>
                          <a:gd name="connsiteY3" fmla="*/ 7011 h 828361"/>
                          <a:gd name="connsiteX4" fmla="*/ 1627200 w 1687030"/>
                          <a:gd name="connsiteY4" fmla="*/ 784611 h 828361"/>
                          <a:gd name="connsiteX5" fmla="*/ 1605600 w 1687030"/>
                          <a:gd name="connsiteY5" fmla="*/ 662211 h 828361"/>
                          <a:gd name="connsiteX0" fmla="*/ 0 w 1687030"/>
                          <a:gd name="connsiteY0" fmla="*/ 755743 h 828293"/>
                          <a:gd name="connsiteX1" fmla="*/ 250400 w 1687030"/>
                          <a:gd name="connsiteY1" fmla="*/ 274434 h 828293"/>
                          <a:gd name="connsiteX2" fmla="*/ 669600 w 1687030"/>
                          <a:gd name="connsiteY2" fmla="*/ 395743 h 828293"/>
                          <a:gd name="connsiteX3" fmla="*/ 936000 w 1687030"/>
                          <a:gd name="connsiteY3" fmla="*/ 6943 h 828293"/>
                          <a:gd name="connsiteX4" fmla="*/ 1627200 w 1687030"/>
                          <a:gd name="connsiteY4" fmla="*/ 784543 h 828293"/>
                          <a:gd name="connsiteX5" fmla="*/ 1605600 w 1687030"/>
                          <a:gd name="connsiteY5" fmla="*/ 662143 h 828293"/>
                          <a:gd name="connsiteX0" fmla="*/ 0 w 1617928"/>
                          <a:gd name="connsiteY0" fmla="*/ 748984 h 748984"/>
                          <a:gd name="connsiteX1" fmla="*/ 250400 w 1617928"/>
                          <a:gd name="connsiteY1" fmla="*/ 267675 h 748984"/>
                          <a:gd name="connsiteX2" fmla="*/ 669600 w 1617928"/>
                          <a:gd name="connsiteY2" fmla="*/ 388984 h 748984"/>
                          <a:gd name="connsiteX3" fmla="*/ 936000 w 1617928"/>
                          <a:gd name="connsiteY3" fmla="*/ 184 h 748984"/>
                          <a:gd name="connsiteX4" fmla="*/ 1340872 w 1617928"/>
                          <a:gd name="connsiteY4" fmla="*/ 445275 h 748984"/>
                          <a:gd name="connsiteX5" fmla="*/ 1605600 w 1617928"/>
                          <a:gd name="connsiteY5" fmla="*/ 655384 h 748984"/>
                          <a:gd name="connsiteX0" fmla="*/ 0 w 1600336"/>
                          <a:gd name="connsiteY0" fmla="*/ 748984 h 748984"/>
                          <a:gd name="connsiteX1" fmla="*/ 250400 w 1600336"/>
                          <a:gd name="connsiteY1" fmla="*/ 267675 h 748984"/>
                          <a:gd name="connsiteX2" fmla="*/ 669600 w 1600336"/>
                          <a:gd name="connsiteY2" fmla="*/ 388984 h 748984"/>
                          <a:gd name="connsiteX3" fmla="*/ 936000 w 1600336"/>
                          <a:gd name="connsiteY3" fmla="*/ 184 h 748984"/>
                          <a:gd name="connsiteX4" fmla="*/ 1340872 w 1600336"/>
                          <a:gd name="connsiteY4" fmla="*/ 445275 h 748984"/>
                          <a:gd name="connsiteX5" fmla="*/ 1587127 w 1600336"/>
                          <a:gd name="connsiteY5" fmla="*/ 110439 h 748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600336" h="748984">
                            <a:moveTo>
                              <a:pt x="0" y="748984"/>
                            </a:moveTo>
                            <a:cubicBezTo>
                              <a:pt x="192600" y="436984"/>
                              <a:pt x="138800" y="327675"/>
                              <a:pt x="250400" y="267675"/>
                            </a:cubicBezTo>
                            <a:cubicBezTo>
                              <a:pt x="362000" y="207675"/>
                              <a:pt x="555333" y="433566"/>
                              <a:pt x="669600" y="388984"/>
                            </a:cubicBezTo>
                            <a:cubicBezTo>
                              <a:pt x="783867" y="344402"/>
                              <a:pt x="824121" y="-9198"/>
                              <a:pt x="936000" y="184"/>
                            </a:cubicBezTo>
                            <a:cubicBezTo>
                              <a:pt x="1047879" y="9566"/>
                              <a:pt x="1229272" y="336075"/>
                              <a:pt x="1340872" y="445275"/>
                            </a:cubicBezTo>
                            <a:cubicBezTo>
                              <a:pt x="1452472" y="554475"/>
                              <a:pt x="1653727" y="226239"/>
                              <a:pt x="1587127" y="110439"/>
                            </a:cubicBezTo>
                          </a:path>
                        </a:pathLst>
                      </a:cu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cxnSp>
                    <p:nvCxnSpPr>
                      <p:cNvPr id="208" name="Straight Arrow Connector 207">
                        <a:extLst>
                          <a:ext uri="{FF2B5EF4-FFF2-40B4-BE49-F238E27FC236}">
                            <a16:creationId xmlns:a16="http://schemas.microsoft.com/office/drawing/2014/main" id="{847EBC4D-AE4E-524A-99DB-D762117773F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043505" y="1191492"/>
                        <a:ext cx="21515" cy="228110"/>
                      </a:xfrm>
                      <a:prstGeom prst="straightConnector1">
                        <a:avLst/>
                      </a:prstGeom>
                      <a:ln w="28575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9" name="Straight Connector 208">
                        <a:extLst>
                          <a:ext uri="{FF2B5EF4-FFF2-40B4-BE49-F238E27FC236}">
                            <a16:creationId xmlns:a16="http://schemas.microsoft.com/office/drawing/2014/main" id="{DB47C69F-A919-DE47-8984-D05DFFA66DD8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37309" y="1182255"/>
                        <a:ext cx="1362012" cy="9236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Straight Arrow Connector 209">
                        <a:extLst>
                          <a:ext uri="{FF2B5EF4-FFF2-40B4-BE49-F238E27FC236}">
                            <a16:creationId xmlns:a16="http://schemas.microsoft.com/office/drawing/2014/main" id="{475B769B-06DF-274C-A189-D488FCABD141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762800" y="1197448"/>
                        <a:ext cx="21515" cy="242434"/>
                      </a:xfrm>
                      <a:prstGeom prst="straightConnector1">
                        <a:avLst/>
                      </a:prstGeom>
                      <a:ln w="28575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203" name="Rectangle: Rounded Corners 78">
                    <a:extLst>
                      <a:ext uri="{FF2B5EF4-FFF2-40B4-BE49-F238E27FC236}">
                        <a16:creationId xmlns:a16="http://schemas.microsoft.com/office/drawing/2014/main" id="{A0D978E0-EBD0-0D4E-B9BE-D0B7848DF706}"/>
                      </a:ext>
                    </a:extLst>
                  </p:cNvPr>
                  <p:cNvSpPr/>
                  <p:nvPr/>
                </p:nvSpPr>
                <p:spPr>
                  <a:xfrm>
                    <a:off x="783014" y="3183967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11" name="Group 210">
                  <a:extLst>
                    <a:ext uri="{FF2B5EF4-FFF2-40B4-BE49-F238E27FC236}">
                      <a16:creationId xmlns:a16="http://schemas.microsoft.com/office/drawing/2014/main" id="{38DCBFEF-7F76-344A-9CD0-B5B9DB50B745}"/>
                    </a:ext>
                  </a:extLst>
                </p:cNvPr>
                <p:cNvGrpSpPr/>
                <p:nvPr/>
              </p:nvGrpSpPr>
              <p:grpSpPr>
                <a:xfrm>
                  <a:off x="3808738" y="5543934"/>
                  <a:ext cx="1338408" cy="692119"/>
                  <a:chOff x="7406352" y="2429156"/>
                  <a:chExt cx="1338408" cy="692119"/>
                </a:xfrm>
              </p:grpSpPr>
              <p:grpSp>
                <p:nvGrpSpPr>
                  <p:cNvPr id="212" name="Group 211">
                    <a:extLst>
                      <a:ext uri="{FF2B5EF4-FFF2-40B4-BE49-F238E27FC236}">
                        <a16:creationId xmlns:a16="http://schemas.microsoft.com/office/drawing/2014/main" id="{BB39F1D6-7D92-E548-BFB4-3874C90AB55E}"/>
                      </a:ext>
                    </a:extLst>
                  </p:cNvPr>
                  <p:cNvGrpSpPr/>
                  <p:nvPr/>
                </p:nvGrpSpPr>
                <p:grpSpPr>
                  <a:xfrm>
                    <a:off x="7406352" y="2540626"/>
                    <a:ext cx="1332214" cy="485225"/>
                    <a:chOff x="5832194" y="2087599"/>
                    <a:chExt cx="1439670" cy="576072"/>
                  </a:xfrm>
                </p:grpSpPr>
                <p:pic>
                  <p:nvPicPr>
                    <p:cNvPr id="214" name="Shape 94">
                      <a:extLst>
                        <a:ext uri="{FF2B5EF4-FFF2-40B4-BE49-F238E27FC236}">
                          <a16:creationId xmlns:a16="http://schemas.microsoft.com/office/drawing/2014/main" id="{D7FA0531-8000-A940-AD5B-F12FFC3E4430}"/>
                        </a:ext>
                      </a:extLst>
                    </p:cNvPr>
                    <p:cNvPicPr preferRelativeResize="0"/>
                    <p:nvPr/>
                  </p:nvPicPr>
                  <p:blipFill rotWithShape="1">
                    <a:blip r:embed="rId10">
                      <a:alphaModFix/>
                    </a:blip>
                    <a:srcRect/>
                    <a:stretch/>
                  </p:blipFill>
                  <p:spPr>
                    <a:xfrm>
                      <a:off x="6664753" y="2087599"/>
                      <a:ext cx="607111" cy="576072"/>
                    </a:xfrm>
                    <a:prstGeom prst="rect">
                      <a:avLst/>
                    </a:prstGeom>
                    <a:noFill/>
                    <a:ln w="158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pic>
                <p:sp>
                  <p:nvSpPr>
                    <p:cNvPr id="215" name="Shape 98">
                      <a:extLst>
                        <a:ext uri="{FF2B5EF4-FFF2-40B4-BE49-F238E27FC236}">
                          <a16:creationId xmlns:a16="http://schemas.microsoft.com/office/drawing/2014/main" id="{F93BE455-6608-1A4D-82BE-39325B9DC89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32194" y="2148630"/>
                      <a:ext cx="941897" cy="3231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68575" tIns="34275" rIns="68575" bIns="34275" anchor="t" anchorCtr="0">
                      <a:noAutofit/>
                    </a:bodyPr>
                    <a:lstStyle/>
                    <a:p>
                      <a:pPr algn="ctr">
                        <a:buSzPct val="25000"/>
                      </a:pPr>
                      <a:r>
                        <a:rPr lang="en" sz="1100" b="1" dirty="0">
                          <a:solidFill>
                            <a:prstClr val="black"/>
                          </a:solidFill>
                          <a:ea typeface="Calibri"/>
                          <a:cs typeface="Calibri"/>
                          <a:sym typeface="Calibri"/>
                        </a:rPr>
                        <a:t>Emergency Back-up</a:t>
                      </a:r>
                    </a:p>
                  </p:txBody>
                </p:sp>
              </p:grpSp>
              <p:sp>
                <p:nvSpPr>
                  <p:cNvPr id="213" name="Rectangle: Rounded Corners 131">
                    <a:extLst>
                      <a:ext uri="{FF2B5EF4-FFF2-40B4-BE49-F238E27FC236}">
                        <a16:creationId xmlns:a16="http://schemas.microsoft.com/office/drawing/2014/main" id="{43F78368-1282-444F-99AB-63A19711317C}"/>
                      </a:ext>
                    </a:extLst>
                  </p:cNvPr>
                  <p:cNvSpPr/>
                  <p:nvPr/>
                </p:nvSpPr>
                <p:spPr>
                  <a:xfrm>
                    <a:off x="7457242" y="2429156"/>
                    <a:ext cx="1287518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16" name="Group 215">
                  <a:extLst>
                    <a:ext uri="{FF2B5EF4-FFF2-40B4-BE49-F238E27FC236}">
                      <a16:creationId xmlns:a16="http://schemas.microsoft.com/office/drawing/2014/main" id="{EB94DBFE-6FDD-5744-AB20-ED0246C307DD}"/>
                    </a:ext>
                  </a:extLst>
                </p:cNvPr>
                <p:cNvGrpSpPr/>
                <p:nvPr/>
              </p:nvGrpSpPr>
              <p:grpSpPr>
                <a:xfrm>
                  <a:off x="1307983" y="5572610"/>
                  <a:ext cx="1344802" cy="692119"/>
                  <a:chOff x="728870" y="3192434"/>
                  <a:chExt cx="1344802" cy="692119"/>
                </a:xfrm>
              </p:grpSpPr>
              <p:sp>
                <p:nvSpPr>
                  <p:cNvPr id="217" name="TextBox 216">
                    <a:extLst>
                      <a:ext uri="{FF2B5EF4-FFF2-40B4-BE49-F238E27FC236}">
                        <a16:creationId xmlns:a16="http://schemas.microsoft.com/office/drawing/2014/main" id="{0C3A394C-2458-1D46-9809-D33885706433}"/>
                      </a:ext>
                    </a:extLst>
                  </p:cNvPr>
                  <p:cNvSpPr txBox="1"/>
                  <p:nvPr/>
                </p:nvSpPr>
                <p:spPr>
                  <a:xfrm>
                    <a:off x="728870" y="3293274"/>
                    <a:ext cx="110541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100" b="1" dirty="0">
                        <a:solidFill>
                          <a:prstClr val="black"/>
                        </a:solidFill>
                      </a:rPr>
                      <a:t>Coordinated Charging</a:t>
                    </a:r>
                  </a:p>
                </p:txBody>
              </p:sp>
              <p:sp>
                <p:nvSpPr>
                  <p:cNvPr id="218" name="Rectangle: Rounded Corners 136">
                    <a:extLst>
                      <a:ext uri="{FF2B5EF4-FFF2-40B4-BE49-F238E27FC236}">
                        <a16:creationId xmlns:a16="http://schemas.microsoft.com/office/drawing/2014/main" id="{DD83EA95-9F6C-4642-AC20-21EA63F80820}"/>
                      </a:ext>
                    </a:extLst>
                  </p:cNvPr>
                  <p:cNvSpPr/>
                  <p:nvPr/>
                </p:nvSpPr>
                <p:spPr>
                  <a:xfrm>
                    <a:off x="766080" y="3192434"/>
                    <a:ext cx="1307592" cy="692119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613D0846-50D6-9F45-81BB-1378C4C05FDA}"/>
                    </a:ext>
                  </a:extLst>
                </p:cNvPr>
                <p:cNvSpPr/>
                <p:nvPr/>
              </p:nvSpPr>
              <p:spPr>
                <a:xfrm>
                  <a:off x="1201577" y="2110550"/>
                  <a:ext cx="1623008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Grid to vehicle </a:t>
                  </a:r>
                </a:p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(G2V) </a:t>
                  </a:r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B41E71ED-1032-574B-846D-F5F28118F5A5}"/>
                    </a:ext>
                  </a:extLst>
                </p:cNvPr>
                <p:cNvSpPr/>
                <p:nvPr/>
              </p:nvSpPr>
              <p:spPr>
                <a:xfrm>
                  <a:off x="3481081" y="2144647"/>
                  <a:ext cx="2002792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Vehicle to building </a:t>
                  </a:r>
                </a:p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(V2B) </a:t>
                  </a:r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2AB57461-F399-7540-B4C1-5D89CA379037}"/>
                    </a:ext>
                  </a:extLst>
                </p:cNvPr>
                <p:cNvSpPr/>
                <p:nvPr/>
              </p:nvSpPr>
              <p:spPr>
                <a:xfrm>
                  <a:off x="6141624" y="2093283"/>
                  <a:ext cx="1602042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Vehicle to grid </a:t>
                  </a:r>
                </a:p>
                <a:p>
                  <a:pPr algn="ctr"/>
                  <a:r>
                    <a:rPr lang="en-US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(V2G) </a:t>
                  </a:r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E35DEA1-A067-AD49-AEE7-30102D22BC11}"/>
              </a:ext>
            </a:extLst>
          </p:cNvPr>
          <p:cNvSpPr txBox="1"/>
          <p:nvPr/>
        </p:nvSpPr>
        <p:spPr>
          <a:xfrm>
            <a:off x="408837" y="1253604"/>
            <a:ext cx="8181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Mode of EV Integration Defines Resiliency Impacts &amp;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D05700-8975-854D-9344-58D9D654F01D}"/>
              </a:ext>
            </a:extLst>
          </p:cNvPr>
          <p:cNvSpPr txBox="1"/>
          <p:nvPr/>
        </p:nvSpPr>
        <p:spPr>
          <a:xfrm>
            <a:off x="0" y="6143213"/>
            <a:ext cx="919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*Support for this research was provided by Georgia Tech’s Energy Policy and Innovation Center and Brook Byers Institute for Sustainable Systems: https://</a:t>
            </a:r>
            <a:r>
              <a:rPr lang="en-US" dirty="0" err="1"/>
              <a:t>cepl.gatech.edu</a:t>
            </a:r>
            <a:r>
              <a:rPr lang="en-US" dirty="0"/>
              <a:t>/projects/</a:t>
            </a:r>
            <a:r>
              <a:rPr lang="en-US" dirty="0" err="1"/>
              <a:t>sgp</a:t>
            </a:r>
            <a:r>
              <a:rPr lang="en-US" dirty="0"/>
              <a:t>/GIV.</a:t>
            </a:r>
          </a:p>
        </p:txBody>
      </p:sp>
    </p:spTree>
    <p:extLst>
      <p:ext uri="{BB962C8B-B14F-4D97-AF65-F5344CB8AC3E}">
        <p14:creationId xmlns:p14="http://schemas.microsoft.com/office/powerpoint/2010/main" val="49534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7A45-5205-4170-ABF6-6F5B4027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6" y="191002"/>
            <a:ext cx="8748075" cy="1044121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Barriers and Challenges to Grid-Integrated Vehicles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DD0328E-C4F0-4834-801A-C18D22C2426B}"/>
              </a:ext>
            </a:extLst>
          </p:cNvPr>
          <p:cNvSpPr/>
          <p:nvPr/>
        </p:nvSpPr>
        <p:spPr>
          <a:xfrm>
            <a:off x="392826" y="3054733"/>
            <a:ext cx="2382180" cy="576789"/>
          </a:xfrm>
          <a:custGeom>
            <a:avLst/>
            <a:gdLst>
              <a:gd name="connsiteX0" fmla="*/ 0 w 2295389"/>
              <a:gd name="connsiteY0" fmla="*/ 51236 h 512356"/>
              <a:gd name="connsiteX1" fmla="*/ 51236 w 2295389"/>
              <a:gd name="connsiteY1" fmla="*/ 0 h 512356"/>
              <a:gd name="connsiteX2" fmla="*/ 2244153 w 2295389"/>
              <a:gd name="connsiteY2" fmla="*/ 0 h 512356"/>
              <a:gd name="connsiteX3" fmla="*/ 2295389 w 2295389"/>
              <a:gd name="connsiteY3" fmla="*/ 51236 h 512356"/>
              <a:gd name="connsiteX4" fmla="*/ 2295389 w 2295389"/>
              <a:gd name="connsiteY4" fmla="*/ 461120 h 512356"/>
              <a:gd name="connsiteX5" fmla="*/ 2244153 w 2295389"/>
              <a:gd name="connsiteY5" fmla="*/ 512356 h 512356"/>
              <a:gd name="connsiteX6" fmla="*/ 51236 w 2295389"/>
              <a:gd name="connsiteY6" fmla="*/ 512356 h 512356"/>
              <a:gd name="connsiteX7" fmla="*/ 0 w 2295389"/>
              <a:gd name="connsiteY7" fmla="*/ 461120 h 512356"/>
              <a:gd name="connsiteX8" fmla="*/ 0 w 2295389"/>
              <a:gd name="connsiteY8" fmla="*/ 51236 h 51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512356">
                <a:moveTo>
                  <a:pt x="0" y="51236"/>
                </a:moveTo>
                <a:cubicBezTo>
                  <a:pt x="0" y="22939"/>
                  <a:pt x="22939" y="0"/>
                  <a:pt x="51236" y="0"/>
                </a:cubicBezTo>
                <a:lnTo>
                  <a:pt x="2244153" y="0"/>
                </a:lnTo>
                <a:cubicBezTo>
                  <a:pt x="2272450" y="0"/>
                  <a:pt x="2295389" y="22939"/>
                  <a:pt x="2295389" y="51236"/>
                </a:cubicBezTo>
                <a:lnTo>
                  <a:pt x="2295389" y="461120"/>
                </a:lnTo>
                <a:cubicBezTo>
                  <a:pt x="2295389" y="489417"/>
                  <a:pt x="2272450" y="512356"/>
                  <a:pt x="2244153" y="512356"/>
                </a:cubicBezTo>
                <a:lnTo>
                  <a:pt x="51236" y="512356"/>
                </a:lnTo>
                <a:cubicBezTo>
                  <a:pt x="22939" y="512356"/>
                  <a:pt x="0" y="489417"/>
                  <a:pt x="0" y="461120"/>
                </a:cubicBezTo>
                <a:lnTo>
                  <a:pt x="0" y="5123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46" tIns="35961" rIns="42946" bIns="3596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Degradation of batteries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D172C5A-7EBF-4D45-8F86-977FAC338A9C}"/>
              </a:ext>
            </a:extLst>
          </p:cNvPr>
          <p:cNvSpPr/>
          <p:nvPr/>
        </p:nvSpPr>
        <p:spPr>
          <a:xfrm>
            <a:off x="392826" y="3782199"/>
            <a:ext cx="2382180" cy="576789"/>
          </a:xfrm>
          <a:custGeom>
            <a:avLst/>
            <a:gdLst>
              <a:gd name="connsiteX0" fmla="*/ 0 w 2295389"/>
              <a:gd name="connsiteY0" fmla="*/ 51236 h 512356"/>
              <a:gd name="connsiteX1" fmla="*/ 51236 w 2295389"/>
              <a:gd name="connsiteY1" fmla="*/ 0 h 512356"/>
              <a:gd name="connsiteX2" fmla="*/ 2244153 w 2295389"/>
              <a:gd name="connsiteY2" fmla="*/ 0 h 512356"/>
              <a:gd name="connsiteX3" fmla="*/ 2295389 w 2295389"/>
              <a:gd name="connsiteY3" fmla="*/ 51236 h 512356"/>
              <a:gd name="connsiteX4" fmla="*/ 2295389 w 2295389"/>
              <a:gd name="connsiteY4" fmla="*/ 461120 h 512356"/>
              <a:gd name="connsiteX5" fmla="*/ 2244153 w 2295389"/>
              <a:gd name="connsiteY5" fmla="*/ 512356 h 512356"/>
              <a:gd name="connsiteX6" fmla="*/ 51236 w 2295389"/>
              <a:gd name="connsiteY6" fmla="*/ 512356 h 512356"/>
              <a:gd name="connsiteX7" fmla="*/ 0 w 2295389"/>
              <a:gd name="connsiteY7" fmla="*/ 461120 h 512356"/>
              <a:gd name="connsiteX8" fmla="*/ 0 w 2295389"/>
              <a:gd name="connsiteY8" fmla="*/ 51236 h 51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512356">
                <a:moveTo>
                  <a:pt x="0" y="51236"/>
                </a:moveTo>
                <a:cubicBezTo>
                  <a:pt x="0" y="22939"/>
                  <a:pt x="22939" y="0"/>
                  <a:pt x="51236" y="0"/>
                </a:cubicBezTo>
                <a:lnTo>
                  <a:pt x="2244153" y="0"/>
                </a:lnTo>
                <a:cubicBezTo>
                  <a:pt x="2272450" y="0"/>
                  <a:pt x="2295389" y="22939"/>
                  <a:pt x="2295389" y="51236"/>
                </a:cubicBezTo>
                <a:lnTo>
                  <a:pt x="2295389" y="461120"/>
                </a:lnTo>
                <a:cubicBezTo>
                  <a:pt x="2295389" y="489417"/>
                  <a:pt x="2272450" y="512356"/>
                  <a:pt x="2244153" y="512356"/>
                </a:cubicBezTo>
                <a:lnTo>
                  <a:pt x="51236" y="512356"/>
                </a:lnTo>
                <a:cubicBezTo>
                  <a:pt x="22939" y="512356"/>
                  <a:pt x="0" y="489417"/>
                  <a:pt x="0" y="461120"/>
                </a:cubicBezTo>
                <a:lnTo>
                  <a:pt x="0" y="5123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46" tIns="35961" rIns="42946" bIns="3596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Surge in demand with DC fast charging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829F412-F9C9-40A1-B72D-0B87495295B0}"/>
              </a:ext>
            </a:extLst>
          </p:cNvPr>
          <p:cNvSpPr/>
          <p:nvPr/>
        </p:nvSpPr>
        <p:spPr>
          <a:xfrm>
            <a:off x="392826" y="4513486"/>
            <a:ext cx="2382180" cy="658935"/>
          </a:xfrm>
          <a:custGeom>
            <a:avLst/>
            <a:gdLst>
              <a:gd name="connsiteX0" fmla="*/ 0 w 2295389"/>
              <a:gd name="connsiteY0" fmla="*/ 51236 h 512356"/>
              <a:gd name="connsiteX1" fmla="*/ 51236 w 2295389"/>
              <a:gd name="connsiteY1" fmla="*/ 0 h 512356"/>
              <a:gd name="connsiteX2" fmla="*/ 2244153 w 2295389"/>
              <a:gd name="connsiteY2" fmla="*/ 0 h 512356"/>
              <a:gd name="connsiteX3" fmla="*/ 2295389 w 2295389"/>
              <a:gd name="connsiteY3" fmla="*/ 51236 h 512356"/>
              <a:gd name="connsiteX4" fmla="*/ 2295389 w 2295389"/>
              <a:gd name="connsiteY4" fmla="*/ 461120 h 512356"/>
              <a:gd name="connsiteX5" fmla="*/ 2244153 w 2295389"/>
              <a:gd name="connsiteY5" fmla="*/ 512356 h 512356"/>
              <a:gd name="connsiteX6" fmla="*/ 51236 w 2295389"/>
              <a:gd name="connsiteY6" fmla="*/ 512356 h 512356"/>
              <a:gd name="connsiteX7" fmla="*/ 0 w 2295389"/>
              <a:gd name="connsiteY7" fmla="*/ 461120 h 512356"/>
              <a:gd name="connsiteX8" fmla="*/ 0 w 2295389"/>
              <a:gd name="connsiteY8" fmla="*/ 51236 h 51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512356">
                <a:moveTo>
                  <a:pt x="0" y="51236"/>
                </a:moveTo>
                <a:cubicBezTo>
                  <a:pt x="0" y="22939"/>
                  <a:pt x="22939" y="0"/>
                  <a:pt x="51236" y="0"/>
                </a:cubicBezTo>
                <a:lnTo>
                  <a:pt x="2244153" y="0"/>
                </a:lnTo>
                <a:cubicBezTo>
                  <a:pt x="2272450" y="0"/>
                  <a:pt x="2295389" y="22939"/>
                  <a:pt x="2295389" y="51236"/>
                </a:cubicBezTo>
                <a:lnTo>
                  <a:pt x="2295389" y="461120"/>
                </a:lnTo>
                <a:cubicBezTo>
                  <a:pt x="2295389" y="489417"/>
                  <a:pt x="2272450" y="512356"/>
                  <a:pt x="2244153" y="512356"/>
                </a:cubicBezTo>
                <a:lnTo>
                  <a:pt x="51236" y="512356"/>
                </a:lnTo>
                <a:cubicBezTo>
                  <a:pt x="22939" y="512356"/>
                  <a:pt x="0" y="489417"/>
                  <a:pt x="0" y="461120"/>
                </a:cubicBezTo>
                <a:lnTo>
                  <a:pt x="0" y="5123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46" tIns="35961" rIns="42946" bIns="3596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DC compatibility with bidirectional flows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7F840AF-F2E3-42B3-AAAF-5F8C9685E578}"/>
              </a:ext>
            </a:extLst>
          </p:cNvPr>
          <p:cNvSpPr/>
          <p:nvPr/>
        </p:nvSpPr>
        <p:spPr>
          <a:xfrm>
            <a:off x="392826" y="5347627"/>
            <a:ext cx="2382180" cy="731047"/>
          </a:xfrm>
          <a:custGeom>
            <a:avLst/>
            <a:gdLst>
              <a:gd name="connsiteX0" fmla="*/ 0 w 2295389"/>
              <a:gd name="connsiteY0" fmla="*/ 51236 h 512356"/>
              <a:gd name="connsiteX1" fmla="*/ 51236 w 2295389"/>
              <a:gd name="connsiteY1" fmla="*/ 0 h 512356"/>
              <a:gd name="connsiteX2" fmla="*/ 2244153 w 2295389"/>
              <a:gd name="connsiteY2" fmla="*/ 0 h 512356"/>
              <a:gd name="connsiteX3" fmla="*/ 2295389 w 2295389"/>
              <a:gd name="connsiteY3" fmla="*/ 51236 h 512356"/>
              <a:gd name="connsiteX4" fmla="*/ 2295389 w 2295389"/>
              <a:gd name="connsiteY4" fmla="*/ 461120 h 512356"/>
              <a:gd name="connsiteX5" fmla="*/ 2244153 w 2295389"/>
              <a:gd name="connsiteY5" fmla="*/ 512356 h 512356"/>
              <a:gd name="connsiteX6" fmla="*/ 51236 w 2295389"/>
              <a:gd name="connsiteY6" fmla="*/ 512356 h 512356"/>
              <a:gd name="connsiteX7" fmla="*/ 0 w 2295389"/>
              <a:gd name="connsiteY7" fmla="*/ 461120 h 512356"/>
              <a:gd name="connsiteX8" fmla="*/ 0 w 2295389"/>
              <a:gd name="connsiteY8" fmla="*/ 51236 h 51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512356">
                <a:moveTo>
                  <a:pt x="0" y="51236"/>
                </a:moveTo>
                <a:cubicBezTo>
                  <a:pt x="0" y="22939"/>
                  <a:pt x="22939" y="0"/>
                  <a:pt x="51236" y="0"/>
                </a:cubicBezTo>
                <a:lnTo>
                  <a:pt x="2244153" y="0"/>
                </a:lnTo>
                <a:cubicBezTo>
                  <a:pt x="2272450" y="0"/>
                  <a:pt x="2295389" y="22939"/>
                  <a:pt x="2295389" y="51236"/>
                </a:cubicBezTo>
                <a:lnTo>
                  <a:pt x="2295389" y="461120"/>
                </a:lnTo>
                <a:cubicBezTo>
                  <a:pt x="2295389" y="489417"/>
                  <a:pt x="2272450" y="512356"/>
                  <a:pt x="2244153" y="512356"/>
                </a:cubicBezTo>
                <a:lnTo>
                  <a:pt x="51236" y="512356"/>
                </a:lnTo>
                <a:cubicBezTo>
                  <a:pt x="22939" y="512356"/>
                  <a:pt x="0" y="489417"/>
                  <a:pt x="0" y="461120"/>
                </a:cubicBezTo>
                <a:lnTo>
                  <a:pt x="0" y="5123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46" tIns="35961" rIns="42946" bIns="3596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Latency following signal inputs from aggregators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1B55628-5742-4735-AFFA-0F74A02F6330}"/>
              </a:ext>
            </a:extLst>
          </p:cNvPr>
          <p:cNvSpPr/>
          <p:nvPr/>
        </p:nvSpPr>
        <p:spPr>
          <a:xfrm>
            <a:off x="3477256" y="3054733"/>
            <a:ext cx="2295389" cy="427888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Transaction costs with EV owners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FD7100B-3380-4D34-9D38-A2602DA258A7}"/>
              </a:ext>
            </a:extLst>
          </p:cNvPr>
          <p:cNvSpPr/>
          <p:nvPr/>
        </p:nvSpPr>
        <p:spPr>
          <a:xfrm>
            <a:off x="3490840" y="3577218"/>
            <a:ext cx="2295389" cy="435591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Warranties provided by EV manufacturers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2772B9B-EB79-4343-B7A2-56C3A52B04A3}"/>
              </a:ext>
            </a:extLst>
          </p:cNvPr>
          <p:cNvSpPr/>
          <p:nvPr/>
        </p:nvSpPr>
        <p:spPr>
          <a:xfrm>
            <a:off x="3477253" y="4119178"/>
            <a:ext cx="2295389" cy="746453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spcBef>
                <a:spcPct val="0"/>
              </a:spcBef>
              <a:buNone/>
            </a:pPr>
            <a:r>
              <a:rPr lang="en-US" kern="1200" dirty="0"/>
              <a:t>Payments to charging station owners for ancillary services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1DD9978-443A-4386-9E69-8C2199CFE435}"/>
              </a:ext>
            </a:extLst>
          </p:cNvPr>
          <p:cNvSpPr/>
          <p:nvPr/>
        </p:nvSpPr>
        <p:spPr>
          <a:xfrm>
            <a:off x="3477256" y="4921270"/>
            <a:ext cx="2295389" cy="677134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Unclear conformance with cost-recovery utility financing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18EB42-C436-4264-911B-89F7DB8D8660}"/>
              </a:ext>
            </a:extLst>
          </p:cNvPr>
          <p:cNvSpPr/>
          <p:nvPr/>
        </p:nvSpPr>
        <p:spPr>
          <a:xfrm>
            <a:off x="3477255" y="5661139"/>
            <a:ext cx="2295389" cy="324870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Range anxiety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40B499C-4E52-4063-A2E6-1AA06B3E0CE0}"/>
              </a:ext>
            </a:extLst>
          </p:cNvPr>
          <p:cNvSpPr/>
          <p:nvPr/>
        </p:nvSpPr>
        <p:spPr>
          <a:xfrm>
            <a:off x="3477256" y="6048745"/>
            <a:ext cx="2295389" cy="543807"/>
          </a:xfrm>
          <a:custGeom>
            <a:avLst/>
            <a:gdLst>
              <a:gd name="connsiteX0" fmla="*/ 0 w 2295389"/>
              <a:gd name="connsiteY0" fmla="*/ 42521 h 425206"/>
              <a:gd name="connsiteX1" fmla="*/ 42521 w 2295389"/>
              <a:gd name="connsiteY1" fmla="*/ 0 h 425206"/>
              <a:gd name="connsiteX2" fmla="*/ 2252868 w 2295389"/>
              <a:gd name="connsiteY2" fmla="*/ 0 h 425206"/>
              <a:gd name="connsiteX3" fmla="*/ 2295389 w 2295389"/>
              <a:gd name="connsiteY3" fmla="*/ 42521 h 425206"/>
              <a:gd name="connsiteX4" fmla="*/ 2295389 w 2295389"/>
              <a:gd name="connsiteY4" fmla="*/ 382685 h 425206"/>
              <a:gd name="connsiteX5" fmla="*/ 2252868 w 2295389"/>
              <a:gd name="connsiteY5" fmla="*/ 425206 h 425206"/>
              <a:gd name="connsiteX6" fmla="*/ 42521 w 2295389"/>
              <a:gd name="connsiteY6" fmla="*/ 425206 h 425206"/>
              <a:gd name="connsiteX7" fmla="*/ 0 w 2295389"/>
              <a:gd name="connsiteY7" fmla="*/ 382685 h 425206"/>
              <a:gd name="connsiteX8" fmla="*/ 0 w 2295389"/>
              <a:gd name="connsiteY8" fmla="*/ 42521 h 42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425206">
                <a:moveTo>
                  <a:pt x="0" y="42521"/>
                </a:moveTo>
                <a:cubicBezTo>
                  <a:pt x="0" y="19037"/>
                  <a:pt x="19037" y="0"/>
                  <a:pt x="42521" y="0"/>
                </a:cubicBezTo>
                <a:lnTo>
                  <a:pt x="2252868" y="0"/>
                </a:lnTo>
                <a:cubicBezTo>
                  <a:pt x="2276352" y="0"/>
                  <a:pt x="2295389" y="19037"/>
                  <a:pt x="2295389" y="42521"/>
                </a:cubicBezTo>
                <a:lnTo>
                  <a:pt x="2295389" y="382685"/>
                </a:lnTo>
                <a:cubicBezTo>
                  <a:pt x="2295389" y="406169"/>
                  <a:pt x="2276352" y="425206"/>
                  <a:pt x="2252868" y="425206"/>
                </a:cubicBezTo>
                <a:lnTo>
                  <a:pt x="42521" y="425206"/>
                </a:lnTo>
                <a:cubicBezTo>
                  <a:pt x="19037" y="425206"/>
                  <a:pt x="0" y="406169"/>
                  <a:pt x="0" y="382685"/>
                </a:cubicBezTo>
                <a:lnTo>
                  <a:pt x="0" y="4252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94" tIns="33409" rIns="40394" bIns="3340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Access to charging infrastructure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F7C78B4-E8BB-4AB3-ACD4-901DFDCC3F78}"/>
              </a:ext>
            </a:extLst>
          </p:cNvPr>
          <p:cNvSpPr/>
          <p:nvPr/>
        </p:nvSpPr>
        <p:spPr>
          <a:xfrm>
            <a:off x="105902" y="1519535"/>
            <a:ext cx="2869237" cy="5166064"/>
          </a:xfrm>
          <a:custGeom>
            <a:avLst/>
            <a:gdLst>
              <a:gd name="connsiteX0" fmla="*/ 0 w 2869237"/>
              <a:gd name="connsiteY0" fmla="*/ 286924 h 4428855"/>
              <a:gd name="connsiteX1" fmla="*/ 286924 w 2869237"/>
              <a:gd name="connsiteY1" fmla="*/ 0 h 4428855"/>
              <a:gd name="connsiteX2" fmla="*/ 2582313 w 2869237"/>
              <a:gd name="connsiteY2" fmla="*/ 0 h 4428855"/>
              <a:gd name="connsiteX3" fmla="*/ 2869237 w 2869237"/>
              <a:gd name="connsiteY3" fmla="*/ 286924 h 4428855"/>
              <a:gd name="connsiteX4" fmla="*/ 2869237 w 2869237"/>
              <a:gd name="connsiteY4" fmla="*/ 4141931 h 4428855"/>
              <a:gd name="connsiteX5" fmla="*/ 2582313 w 2869237"/>
              <a:gd name="connsiteY5" fmla="*/ 4428855 h 4428855"/>
              <a:gd name="connsiteX6" fmla="*/ 286924 w 2869237"/>
              <a:gd name="connsiteY6" fmla="*/ 4428855 h 4428855"/>
              <a:gd name="connsiteX7" fmla="*/ 0 w 2869237"/>
              <a:gd name="connsiteY7" fmla="*/ 4141931 h 4428855"/>
              <a:gd name="connsiteX8" fmla="*/ 0 w 2869237"/>
              <a:gd name="connsiteY8" fmla="*/ 286924 h 44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9237" h="4428855">
                <a:moveTo>
                  <a:pt x="0" y="286924"/>
                </a:moveTo>
                <a:cubicBezTo>
                  <a:pt x="0" y="128460"/>
                  <a:pt x="128460" y="0"/>
                  <a:pt x="286924" y="0"/>
                </a:cubicBezTo>
                <a:lnTo>
                  <a:pt x="2582313" y="0"/>
                </a:lnTo>
                <a:cubicBezTo>
                  <a:pt x="2740777" y="0"/>
                  <a:pt x="2869237" y="128460"/>
                  <a:pt x="2869237" y="286924"/>
                </a:cubicBezTo>
                <a:lnTo>
                  <a:pt x="2869237" y="4141931"/>
                </a:lnTo>
                <a:cubicBezTo>
                  <a:pt x="2869237" y="4300395"/>
                  <a:pt x="2740777" y="4428855"/>
                  <a:pt x="2582313" y="4428855"/>
                </a:cubicBezTo>
                <a:lnTo>
                  <a:pt x="286924" y="4428855"/>
                </a:lnTo>
                <a:cubicBezTo>
                  <a:pt x="128460" y="4428855"/>
                  <a:pt x="0" y="4300395"/>
                  <a:pt x="0" y="4141931"/>
                </a:cubicBezTo>
                <a:lnTo>
                  <a:pt x="0" y="28692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3206879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Technological Factors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93CBC9-6109-47A2-BF7C-898CB1BF0D93}"/>
              </a:ext>
            </a:extLst>
          </p:cNvPr>
          <p:cNvSpPr/>
          <p:nvPr/>
        </p:nvSpPr>
        <p:spPr>
          <a:xfrm>
            <a:off x="3190332" y="1486894"/>
            <a:ext cx="2869237" cy="5198705"/>
          </a:xfrm>
          <a:custGeom>
            <a:avLst/>
            <a:gdLst>
              <a:gd name="connsiteX0" fmla="*/ 0 w 2869237"/>
              <a:gd name="connsiteY0" fmla="*/ 286924 h 4428855"/>
              <a:gd name="connsiteX1" fmla="*/ 286924 w 2869237"/>
              <a:gd name="connsiteY1" fmla="*/ 0 h 4428855"/>
              <a:gd name="connsiteX2" fmla="*/ 2582313 w 2869237"/>
              <a:gd name="connsiteY2" fmla="*/ 0 h 4428855"/>
              <a:gd name="connsiteX3" fmla="*/ 2869237 w 2869237"/>
              <a:gd name="connsiteY3" fmla="*/ 286924 h 4428855"/>
              <a:gd name="connsiteX4" fmla="*/ 2869237 w 2869237"/>
              <a:gd name="connsiteY4" fmla="*/ 4141931 h 4428855"/>
              <a:gd name="connsiteX5" fmla="*/ 2582313 w 2869237"/>
              <a:gd name="connsiteY5" fmla="*/ 4428855 h 4428855"/>
              <a:gd name="connsiteX6" fmla="*/ 286924 w 2869237"/>
              <a:gd name="connsiteY6" fmla="*/ 4428855 h 4428855"/>
              <a:gd name="connsiteX7" fmla="*/ 0 w 2869237"/>
              <a:gd name="connsiteY7" fmla="*/ 4141931 h 4428855"/>
              <a:gd name="connsiteX8" fmla="*/ 0 w 2869237"/>
              <a:gd name="connsiteY8" fmla="*/ 286924 h 44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9237" h="4428855">
                <a:moveTo>
                  <a:pt x="0" y="286924"/>
                </a:moveTo>
                <a:cubicBezTo>
                  <a:pt x="0" y="128460"/>
                  <a:pt x="128460" y="0"/>
                  <a:pt x="286924" y="0"/>
                </a:cubicBezTo>
                <a:lnTo>
                  <a:pt x="2582313" y="0"/>
                </a:lnTo>
                <a:cubicBezTo>
                  <a:pt x="2740777" y="0"/>
                  <a:pt x="2869237" y="128460"/>
                  <a:pt x="2869237" y="286924"/>
                </a:cubicBezTo>
                <a:lnTo>
                  <a:pt x="2869237" y="4141931"/>
                </a:lnTo>
                <a:cubicBezTo>
                  <a:pt x="2869237" y="4300395"/>
                  <a:pt x="2740777" y="4428855"/>
                  <a:pt x="2582313" y="4428855"/>
                </a:cubicBezTo>
                <a:lnTo>
                  <a:pt x="286924" y="4428855"/>
                </a:lnTo>
                <a:cubicBezTo>
                  <a:pt x="128460" y="4428855"/>
                  <a:pt x="0" y="4300395"/>
                  <a:pt x="0" y="4141931"/>
                </a:cubicBezTo>
                <a:lnTo>
                  <a:pt x="0" y="28692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3206879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2800" b="1" kern="1200" dirty="0"/>
              <a:t>Socioeconomic/</a:t>
            </a:r>
          </a:p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2800" b="1" kern="1200" dirty="0"/>
              <a:t>Financial factors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4EA2DB0-C726-479B-8137-9741E227144F}"/>
              </a:ext>
            </a:extLst>
          </p:cNvPr>
          <p:cNvSpPr/>
          <p:nvPr/>
        </p:nvSpPr>
        <p:spPr>
          <a:xfrm>
            <a:off x="6274763" y="1508571"/>
            <a:ext cx="2869237" cy="5177027"/>
          </a:xfrm>
          <a:custGeom>
            <a:avLst/>
            <a:gdLst>
              <a:gd name="connsiteX0" fmla="*/ 0 w 2869237"/>
              <a:gd name="connsiteY0" fmla="*/ 286924 h 4428855"/>
              <a:gd name="connsiteX1" fmla="*/ 286924 w 2869237"/>
              <a:gd name="connsiteY1" fmla="*/ 0 h 4428855"/>
              <a:gd name="connsiteX2" fmla="*/ 2582313 w 2869237"/>
              <a:gd name="connsiteY2" fmla="*/ 0 h 4428855"/>
              <a:gd name="connsiteX3" fmla="*/ 2869237 w 2869237"/>
              <a:gd name="connsiteY3" fmla="*/ 286924 h 4428855"/>
              <a:gd name="connsiteX4" fmla="*/ 2869237 w 2869237"/>
              <a:gd name="connsiteY4" fmla="*/ 4141931 h 4428855"/>
              <a:gd name="connsiteX5" fmla="*/ 2582313 w 2869237"/>
              <a:gd name="connsiteY5" fmla="*/ 4428855 h 4428855"/>
              <a:gd name="connsiteX6" fmla="*/ 286924 w 2869237"/>
              <a:gd name="connsiteY6" fmla="*/ 4428855 h 4428855"/>
              <a:gd name="connsiteX7" fmla="*/ 0 w 2869237"/>
              <a:gd name="connsiteY7" fmla="*/ 4141931 h 4428855"/>
              <a:gd name="connsiteX8" fmla="*/ 0 w 2869237"/>
              <a:gd name="connsiteY8" fmla="*/ 286924 h 44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9237" h="4428855">
                <a:moveTo>
                  <a:pt x="0" y="286924"/>
                </a:moveTo>
                <a:cubicBezTo>
                  <a:pt x="0" y="128460"/>
                  <a:pt x="128460" y="0"/>
                  <a:pt x="286924" y="0"/>
                </a:cubicBezTo>
                <a:lnTo>
                  <a:pt x="2582313" y="0"/>
                </a:lnTo>
                <a:cubicBezTo>
                  <a:pt x="2740777" y="0"/>
                  <a:pt x="2869237" y="128460"/>
                  <a:pt x="2869237" y="286924"/>
                </a:cubicBezTo>
                <a:lnTo>
                  <a:pt x="2869237" y="4141931"/>
                </a:lnTo>
                <a:cubicBezTo>
                  <a:pt x="2869237" y="4300395"/>
                  <a:pt x="2740777" y="4428855"/>
                  <a:pt x="2582313" y="4428855"/>
                </a:cubicBezTo>
                <a:lnTo>
                  <a:pt x="286924" y="4428855"/>
                </a:lnTo>
                <a:cubicBezTo>
                  <a:pt x="128460" y="4428855"/>
                  <a:pt x="0" y="4300395"/>
                  <a:pt x="0" y="4141931"/>
                </a:cubicBezTo>
                <a:lnTo>
                  <a:pt x="0" y="28692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3206879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Policy/Regulatory Factors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384FB1-65C2-4ABC-9C6E-ED9F67D4DFD5}"/>
              </a:ext>
            </a:extLst>
          </p:cNvPr>
          <p:cNvSpPr/>
          <p:nvPr/>
        </p:nvSpPr>
        <p:spPr>
          <a:xfrm>
            <a:off x="6547232" y="3057577"/>
            <a:ext cx="2295389" cy="425044"/>
          </a:xfrm>
          <a:custGeom>
            <a:avLst/>
            <a:gdLst>
              <a:gd name="connsiteX0" fmla="*/ 0 w 2295389"/>
              <a:gd name="connsiteY0" fmla="*/ 87009 h 870092"/>
              <a:gd name="connsiteX1" fmla="*/ 87009 w 2295389"/>
              <a:gd name="connsiteY1" fmla="*/ 0 h 870092"/>
              <a:gd name="connsiteX2" fmla="*/ 2208380 w 2295389"/>
              <a:gd name="connsiteY2" fmla="*/ 0 h 870092"/>
              <a:gd name="connsiteX3" fmla="*/ 2295389 w 2295389"/>
              <a:gd name="connsiteY3" fmla="*/ 87009 h 870092"/>
              <a:gd name="connsiteX4" fmla="*/ 2295389 w 2295389"/>
              <a:gd name="connsiteY4" fmla="*/ 783083 h 870092"/>
              <a:gd name="connsiteX5" fmla="*/ 2208380 w 2295389"/>
              <a:gd name="connsiteY5" fmla="*/ 870092 h 870092"/>
              <a:gd name="connsiteX6" fmla="*/ 87009 w 2295389"/>
              <a:gd name="connsiteY6" fmla="*/ 870092 h 870092"/>
              <a:gd name="connsiteX7" fmla="*/ 0 w 2295389"/>
              <a:gd name="connsiteY7" fmla="*/ 783083 h 870092"/>
              <a:gd name="connsiteX8" fmla="*/ 0 w 2295389"/>
              <a:gd name="connsiteY8" fmla="*/ 87009 h 87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870092">
                <a:moveTo>
                  <a:pt x="0" y="87009"/>
                </a:moveTo>
                <a:cubicBezTo>
                  <a:pt x="0" y="38955"/>
                  <a:pt x="38955" y="0"/>
                  <a:pt x="87009" y="0"/>
                </a:cubicBezTo>
                <a:lnTo>
                  <a:pt x="2208380" y="0"/>
                </a:lnTo>
                <a:cubicBezTo>
                  <a:pt x="2256434" y="0"/>
                  <a:pt x="2295389" y="38955"/>
                  <a:pt x="2295389" y="87009"/>
                </a:cubicBezTo>
                <a:lnTo>
                  <a:pt x="2295389" y="783083"/>
                </a:lnTo>
                <a:cubicBezTo>
                  <a:pt x="2295389" y="831137"/>
                  <a:pt x="2256434" y="870092"/>
                  <a:pt x="2208380" y="870092"/>
                </a:cubicBezTo>
                <a:lnTo>
                  <a:pt x="87009" y="870092"/>
                </a:lnTo>
                <a:cubicBezTo>
                  <a:pt x="38955" y="870092"/>
                  <a:pt x="0" y="831137"/>
                  <a:pt x="0" y="783083"/>
                </a:cubicBezTo>
                <a:lnTo>
                  <a:pt x="0" y="8700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4" tIns="46439" rIns="53424" bIns="4643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Tariff or rate design policies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7EBACE6-D286-4066-8E49-520D50D9287C}"/>
              </a:ext>
            </a:extLst>
          </p:cNvPr>
          <p:cNvSpPr/>
          <p:nvPr/>
        </p:nvSpPr>
        <p:spPr>
          <a:xfrm>
            <a:off x="6561686" y="3614532"/>
            <a:ext cx="2295389" cy="804169"/>
          </a:xfrm>
          <a:custGeom>
            <a:avLst/>
            <a:gdLst>
              <a:gd name="connsiteX0" fmla="*/ 0 w 2295389"/>
              <a:gd name="connsiteY0" fmla="*/ 87009 h 870092"/>
              <a:gd name="connsiteX1" fmla="*/ 87009 w 2295389"/>
              <a:gd name="connsiteY1" fmla="*/ 0 h 870092"/>
              <a:gd name="connsiteX2" fmla="*/ 2208380 w 2295389"/>
              <a:gd name="connsiteY2" fmla="*/ 0 h 870092"/>
              <a:gd name="connsiteX3" fmla="*/ 2295389 w 2295389"/>
              <a:gd name="connsiteY3" fmla="*/ 87009 h 870092"/>
              <a:gd name="connsiteX4" fmla="*/ 2295389 w 2295389"/>
              <a:gd name="connsiteY4" fmla="*/ 783083 h 870092"/>
              <a:gd name="connsiteX5" fmla="*/ 2208380 w 2295389"/>
              <a:gd name="connsiteY5" fmla="*/ 870092 h 870092"/>
              <a:gd name="connsiteX6" fmla="*/ 87009 w 2295389"/>
              <a:gd name="connsiteY6" fmla="*/ 870092 h 870092"/>
              <a:gd name="connsiteX7" fmla="*/ 0 w 2295389"/>
              <a:gd name="connsiteY7" fmla="*/ 783083 h 870092"/>
              <a:gd name="connsiteX8" fmla="*/ 0 w 2295389"/>
              <a:gd name="connsiteY8" fmla="*/ 87009 h 87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870092">
                <a:moveTo>
                  <a:pt x="0" y="87009"/>
                </a:moveTo>
                <a:cubicBezTo>
                  <a:pt x="0" y="38955"/>
                  <a:pt x="38955" y="0"/>
                  <a:pt x="87009" y="0"/>
                </a:cubicBezTo>
                <a:lnTo>
                  <a:pt x="2208380" y="0"/>
                </a:lnTo>
                <a:cubicBezTo>
                  <a:pt x="2256434" y="0"/>
                  <a:pt x="2295389" y="38955"/>
                  <a:pt x="2295389" y="87009"/>
                </a:cubicBezTo>
                <a:lnTo>
                  <a:pt x="2295389" y="783083"/>
                </a:lnTo>
                <a:cubicBezTo>
                  <a:pt x="2295389" y="831137"/>
                  <a:pt x="2256434" y="870092"/>
                  <a:pt x="2208380" y="870092"/>
                </a:cubicBezTo>
                <a:lnTo>
                  <a:pt x="87009" y="870092"/>
                </a:lnTo>
                <a:cubicBezTo>
                  <a:pt x="38955" y="870092"/>
                  <a:pt x="0" y="831137"/>
                  <a:pt x="0" y="783083"/>
                </a:cubicBezTo>
                <a:lnTo>
                  <a:pt x="0" y="8700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4" tIns="46439" rIns="53424" bIns="4643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Valuing ancillary services in a vertically integrated market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C9BC34E-C114-4184-B156-F43706BF3CC4}"/>
              </a:ext>
            </a:extLst>
          </p:cNvPr>
          <p:cNvSpPr/>
          <p:nvPr/>
        </p:nvSpPr>
        <p:spPr>
          <a:xfrm>
            <a:off x="6532780" y="5229117"/>
            <a:ext cx="2295389" cy="715150"/>
          </a:xfrm>
          <a:custGeom>
            <a:avLst/>
            <a:gdLst>
              <a:gd name="connsiteX0" fmla="*/ 0 w 2295389"/>
              <a:gd name="connsiteY0" fmla="*/ 87009 h 870092"/>
              <a:gd name="connsiteX1" fmla="*/ 87009 w 2295389"/>
              <a:gd name="connsiteY1" fmla="*/ 0 h 870092"/>
              <a:gd name="connsiteX2" fmla="*/ 2208380 w 2295389"/>
              <a:gd name="connsiteY2" fmla="*/ 0 h 870092"/>
              <a:gd name="connsiteX3" fmla="*/ 2295389 w 2295389"/>
              <a:gd name="connsiteY3" fmla="*/ 87009 h 870092"/>
              <a:gd name="connsiteX4" fmla="*/ 2295389 w 2295389"/>
              <a:gd name="connsiteY4" fmla="*/ 783083 h 870092"/>
              <a:gd name="connsiteX5" fmla="*/ 2208380 w 2295389"/>
              <a:gd name="connsiteY5" fmla="*/ 870092 h 870092"/>
              <a:gd name="connsiteX6" fmla="*/ 87009 w 2295389"/>
              <a:gd name="connsiteY6" fmla="*/ 870092 h 870092"/>
              <a:gd name="connsiteX7" fmla="*/ 0 w 2295389"/>
              <a:gd name="connsiteY7" fmla="*/ 783083 h 870092"/>
              <a:gd name="connsiteX8" fmla="*/ 0 w 2295389"/>
              <a:gd name="connsiteY8" fmla="*/ 87009 h 87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870092">
                <a:moveTo>
                  <a:pt x="0" y="87009"/>
                </a:moveTo>
                <a:cubicBezTo>
                  <a:pt x="0" y="38955"/>
                  <a:pt x="38955" y="0"/>
                  <a:pt x="87009" y="0"/>
                </a:cubicBezTo>
                <a:lnTo>
                  <a:pt x="2208380" y="0"/>
                </a:lnTo>
                <a:cubicBezTo>
                  <a:pt x="2256434" y="0"/>
                  <a:pt x="2295389" y="38955"/>
                  <a:pt x="2295389" y="87009"/>
                </a:cubicBezTo>
                <a:lnTo>
                  <a:pt x="2295389" y="783083"/>
                </a:lnTo>
                <a:cubicBezTo>
                  <a:pt x="2295389" y="831137"/>
                  <a:pt x="2256434" y="870092"/>
                  <a:pt x="2208380" y="870092"/>
                </a:cubicBezTo>
                <a:lnTo>
                  <a:pt x="87009" y="870092"/>
                </a:lnTo>
                <a:cubicBezTo>
                  <a:pt x="38955" y="870092"/>
                  <a:pt x="0" y="831137"/>
                  <a:pt x="0" y="783083"/>
                </a:cubicBezTo>
                <a:lnTo>
                  <a:pt x="0" y="8700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4" tIns="46439" rIns="53424" bIns="4643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Creating resiliency service products in wholesale markets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4985387-93F3-4DB6-B813-BBA3BC9B4792}"/>
              </a:ext>
            </a:extLst>
          </p:cNvPr>
          <p:cNvSpPr/>
          <p:nvPr/>
        </p:nvSpPr>
        <p:spPr>
          <a:xfrm>
            <a:off x="6547232" y="6083818"/>
            <a:ext cx="2295389" cy="512356"/>
          </a:xfrm>
          <a:custGeom>
            <a:avLst/>
            <a:gdLst>
              <a:gd name="connsiteX0" fmla="*/ 0 w 2295389"/>
              <a:gd name="connsiteY0" fmla="*/ 51236 h 512356"/>
              <a:gd name="connsiteX1" fmla="*/ 51236 w 2295389"/>
              <a:gd name="connsiteY1" fmla="*/ 0 h 512356"/>
              <a:gd name="connsiteX2" fmla="*/ 2244153 w 2295389"/>
              <a:gd name="connsiteY2" fmla="*/ 0 h 512356"/>
              <a:gd name="connsiteX3" fmla="*/ 2295389 w 2295389"/>
              <a:gd name="connsiteY3" fmla="*/ 51236 h 512356"/>
              <a:gd name="connsiteX4" fmla="*/ 2295389 w 2295389"/>
              <a:gd name="connsiteY4" fmla="*/ 461120 h 512356"/>
              <a:gd name="connsiteX5" fmla="*/ 2244153 w 2295389"/>
              <a:gd name="connsiteY5" fmla="*/ 512356 h 512356"/>
              <a:gd name="connsiteX6" fmla="*/ 51236 w 2295389"/>
              <a:gd name="connsiteY6" fmla="*/ 512356 h 512356"/>
              <a:gd name="connsiteX7" fmla="*/ 0 w 2295389"/>
              <a:gd name="connsiteY7" fmla="*/ 461120 h 512356"/>
              <a:gd name="connsiteX8" fmla="*/ 0 w 2295389"/>
              <a:gd name="connsiteY8" fmla="*/ 51236 h 51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512356">
                <a:moveTo>
                  <a:pt x="0" y="51236"/>
                </a:moveTo>
                <a:cubicBezTo>
                  <a:pt x="0" y="22939"/>
                  <a:pt x="22939" y="0"/>
                  <a:pt x="51236" y="0"/>
                </a:cubicBezTo>
                <a:lnTo>
                  <a:pt x="2244153" y="0"/>
                </a:lnTo>
                <a:cubicBezTo>
                  <a:pt x="2272450" y="0"/>
                  <a:pt x="2295389" y="22939"/>
                  <a:pt x="2295389" y="51236"/>
                </a:cubicBezTo>
                <a:lnTo>
                  <a:pt x="2295389" y="461120"/>
                </a:lnTo>
                <a:cubicBezTo>
                  <a:pt x="2295389" y="489417"/>
                  <a:pt x="2272450" y="512356"/>
                  <a:pt x="2244153" y="512356"/>
                </a:cubicBezTo>
                <a:lnTo>
                  <a:pt x="51236" y="512356"/>
                </a:lnTo>
                <a:cubicBezTo>
                  <a:pt x="22939" y="512356"/>
                  <a:pt x="0" y="489417"/>
                  <a:pt x="0" y="461120"/>
                </a:cubicBezTo>
                <a:lnTo>
                  <a:pt x="0" y="51236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46" tIns="35961" rIns="42946" bIns="3596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Certification of charging infrastructure</a:t>
            </a:r>
          </a:p>
        </p:txBody>
      </p:sp>
      <p:sp>
        <p:nvSpPr>
          <p:cNvPr id="23" name="Freeform: Shape 20">
            <a:extLst>
              <a:ext uri="{FF2B5EF4-FFF2-40B4-BE49-F238E27FC236}">
                <a16:creationId xmlns:a16="http://schemas.microsoft.com/office/drawing/2014/main" id="{B67FFA2A-0B0C-E340-9E0A-624BFAEBDD9D}"/>
              </a:ext>
            </a:extLst>
          </p:cNvPr>
          <p:cNvSpPr/>
          <p:nvPr/>
        </p:nvSpPr>
        <p:spPr>
          <a:xfrm>
            <a:off x="6532779" y="4466334"/>
            <a:ext cx="2295389" cy="715150"/>
          </a:xfrm>
          <a:custGeom>
            <a:avLst/>
            <a:gdLst>
              <a:gd name="connsiteX0" fmla="*/ 0 w 2295389"/>
              <a:gd name="connsiteY0" fmla="*/ 87009 h 870092"/>
              <a:gd name="connsiteX1" fmla="*/ 87009 w 2295389"/>
              <a:gd name="connsiteY1" fmla="*/ 0 h 870092"/>
              <a:gd name="connsiteX2" fmla="*/ 2208380 w 2295389"/>
              <a:gd name="connsiteY2" fmla="*/ 0 h 870092"/>
              <a:gd name="connsiteX3" fmla="*/ 2295389 w 2295389"/>
              <a:gd name="connsiteY3" fmla="*/ 87009 h 870092"/>
              <a:gd name="connsiteX4" fmla="*/ 2295389 w 2295389"/>
              <a:gd name="connsiteY4" fmla="*/ 783083 h 870092"/>
              <a:gd name="connsiteX5" fmla="*/ 2208380 w 2295389"/>
              <a:gd name="connsiteY5" fmla="*/ 870092 h 870092"/>
              <a:gd name="connsiteX6" fmla="*/ 87009 w 2295389"/>
              <a:gd name="connsiteY6" fmla="*/ 870092 h 870092"/>
              <a:gd name="connsiteX7" fmla="*/ 0 w 2295389"/>
              <a:gd name="connsiteY7" fmla="*/ 783083 h 870092"/>
              <a:gd name="connsiteX8" fmla="*/ 0 w 2295389"/>
              <a:gd name="connsiteY8" fmla="*/ 87009 h 87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389" h="870092">
                <a:moveTo>
                  <a:pt x="0" y="87009"/>
                </a:moveTo>
                <a:cubicBezTo>
                  <a:pt x="0" y="38955"/>
                  <a:pt x="38955" y="0"/>
                  <a:pt x="87009" y="0"/>
                </a:cubicBezTo>
                <a:lnTo>
                  <a:pt x="2208380" y="0"/>
                </a:lnTo>
                <a:cubicBezTo>
                  <a:pt x="2256434" y="0"/>
                  <a:pt x="2295389" y="38955"/>
                  <a:pt x="2295389" y="87009"/>
                </a:cubicBezTo>
                <a:lnTo>
                  <a:pt x="2295389" y="783083"/>
                </a:lnTo>
                <a:cubicBezTo>
                  <a:pt x="2295389" y="831137"/>
                  <a:pt x="2256434" y="870092"/>
                  <a:pt x="2208380" y="870092"/>
                </a:cubicBezTo>
                <a:lnTo>
                  <a:pt x="87009" y="870092"/>
                </a:lnTo>
                <a:cubicBezTo>
                  <a:pt x="38955" y="870092"/>
                  <a:pt x="0" y="831137"/>
                  <a:pt x="0" y="783083"/>
                </a:cubicBezTo>
                <a:lnTo>
                  <a:pt x="0" y="8700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4" tIns="46439" rIns="53424" bIns="4643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Open source </a:t>
            </a:r>
            <a:r>
              <a:rPr lang="en-US" kern="1200"/>
              <a:t>architecture platform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2552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F68F-72A7-47E5-B98A-ADE8D21F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8" y="218377"/>
            <a:ext cx="5719872" cy="994172"/>
          </a:xfrm>
        </p:spPr>
        <p:txBody>
          <a:bodyPr>
            <a:noAutofit/>
          </a:bodyPr>
          <a:lstStyle/>
          <a:p>
            <a:r>
              <a:rPr lang="en-US" sz="3200" b="1" dirty="0"/>
              <a:t>Business Models for Grid-Integrated Vehicles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56A702-B57A-4FCE-A131-122DDC5347CB}"/>
              </a:ext>
            </a:extLst>
          </p:cNvPr>
          <p:cNvGrpSpPr/>
          <p:nvPr/>
        </p:nvGrpSpPr>
        <p:grpSpPr>
          <a:xfrm>
            <a:off x="331078" y="2291830"/>
            <a:ext cx="1970065" cy="3472867"/>
            <a:chOff x="331078" y="2291830"/>
            <a:chExt cx="1970065" cy="347286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0CBF4A0-E800-4814-9617-BEB99D1089D8}"/>
                </a:ext>
              </a:extLst>
            </p:cNvPr>
            <p:cNvSpPr/>
            <p:nvPr/>
          </p:nvSpPr>
          <p:spPr>
            <a:xfrm>
              <a:off x="334342" y="2291830"/>
              <a:ext cx="1966801" cy="542850"/>
            </a:xfrm>
            <a:custGeom>
              <a:avLst/>
              <a:gdLst>
                <a:gd name="connsiteX0" fmla="*/ 0 w 1966801"/>
                <a:gd name="connsiteY0" fmla="*/ 0 h 542850"/>
                <a:gd name="connsiteX1" fmla="*/ 1966801 w 1966801"/>
                <a:gd name="connsiteY1" fmla="*/ 0 h 542850"/>
                <a:gd name="connsiteX2" fmla="*/ 1966801 w 1966801"/>
                <a:gd name="connsiteY2" fmla="*/ 542850 h 542850"/>
                <a:gd name="connsiteX3" fmla="*/ 0 w 1966801"/>
                <a:gd name="connsiteY3" fmla="*/ 542850 h 542850"/>
                <a:gd name="connsiteX4" fmla="*/ 0 w 1966801"/>
                <a:gd name="connsiteY4" fmla="*/ 0 h 5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542850">
                  <a:moveTo>
                    <a:pt x="0" y="0"/>
                  </a:moveTo>
                  <a:lnTo>
                    <a:pt x="1966801" y="0"/>
                  </a:lnTo>
                  <a:lnTo>
                    <a:pt x="1966801" y="542850"/>
                  </a:lnTo>
                  <a:lnTo>
                    <a:pt x="0" y="542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/>
                <a:t>Asset Ownership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0184681-5A31-4DC5-BD4A-DD3C87D7F196}"/>
                </a:ext>
              </a:extLst>
            </p:cNvPr>
            <p:cNvSpPr/>
            <p:nvPr/>
          </p:nvSpPr>
          <p:spPr>
            <a:xfrm>
              <a:off x="331078" y="2834681"/>
              <a:ext cx="1966801" cy="2930016"/>
            </a:xfrm>
            <a:custGeom>
              <a:avLst/>
              <a:gdLst>
                <a:gd name="connsiteX0" fmla="*/ 0 w 1966801"/>
                <a:gd name="connsiteY0" fmla="*/ 0 h 3726015"/>
                <a:gd name="connsiteX1" fmla="*/ 1966801 w 1966801"/>
                <a:gd name="connsiteY1" fmla="*/ 0 h 3726015"/>
                <a:gd name="connsiteX2" fmla="*/ 1966801 w 1966801"/>
                <a:gd name="connsiteY2" fmla="*/ 3726015 h 3726015"/>
                <a:gd name="connsiteX3" fmla="*/ 0 w 1966801"/>
                <a:gd name="connsiteY3" fmla="*/ 3726015 h 3726015"/>
                <a:gd name="connsiteX4" fmla="*/ 0 w 1966801"/>
                <a:gd name="connsiteY4" fmla="*/ 0 h 3726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3726015">
                  <a:moveTo>
                    <a:pt x="0" y="0"/>
                  </a:moveTo>
                  <a:lnTo>
                    <a:pt x="1966801" y="0"/>
                  </a:lnTo>
                  <a:lnTo>
                    <a:pt x="1966801" y="3726015"/>
                  </a:lnTo>
                  <a:lnTo>
                    <a:pt x="0" y="37260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Owning vehicles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Owning charging equipment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Leasing the vehicles and charging equipment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Managing and coordinating charging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3BB4AD-B23A-4EAC-8136-48269C850A3F}"/>
              </a:ext>
            </a:extLst>
          </p:cNvPr>
          <p:cNvGrpSpPr/>
          <p:nvPr/>
        </p:nvGrpSpPr>
        <p:grpSpPr>
          <a:xfrm>
            <a:off x="2576497" y="2291830"/>
            <a:ext cx="1966801" cy="3472866"/>
            <a:chOff x="2576497" y="2260324"/>
            <a:chExt cx="1966801" cy="441634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3784105-2917-45C9-8A8B-2B5446D81DA7}"/>
                </a:ext>
              </a:extLst>
            </p:cNvPr>
            <p:cNvSpPr/>
            <p:nvPr/>
          </p:nvSpPr>
          <p:spPr>
            <a:xfrm>
              <a:off x="2576497" y="2260324"/>
              <a:ext cx="1966801" cy="690325"/>
            </a:xfrm>
            <a:custGeom>
              <a:avLst/>
              <a:gdLst>
                <a:gd name="connsiteX0" fmla="*/ 0 w 1966801"/>
                <a:gd name="connsiteY0" fmla="*/ 0 h 542850"/>
                <a:gd name="connsiteX1" fmla="*/ 1966801 w 1966801"/>
                <a:gd name="connsiteY1" fmla="*/ 0 h 542850"/>
                <a:gd name="connsiteX2" fmla="*/ 1966801 w 1966801"/>
                <a:gd name="connsiteY2" fmla="*/ 542850 h 542850"/>
                <a:gd name="connsiteX3" fmla="*/ 0 w 1966801"/>
                <a:gd name="connsiteY3" fmla="*/ 542850 h 542850"/>
                <a:gd name="connsiteX4" fmla="*/ 0 w 1966801"/>
                <a:gd name="connsiteY4" fmla="*/ 0 h 5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542850">
                  <a:moveTo>
                    <a:pt x="0" y="0"/>
                  </a:moveTo>
                  <a:lnTo>
                    <a:pt x="1966801" y="0"/>
                  </a:lnTo>
                  <a:lnTo>
                    <a:pt x="1966801" y="542850"/>
                  </a:lnTo>
                  <a:lnTo>
                    <a:pt x="0" y="542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/>
                <a:t>Interaction with Utilities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3F754C-AE7B-4139-A78B-1BE968042C71}"/>
                </a:ext>
              </a:extLst>
            </p:cNvPr>
            <p:cNvSpPr/>
            <p:nvPr/>
          </p:nvSpPr>
          <p:spPr>
            <a:xfrm>
              <a:off x="2576497" y="2950651"/>
              <a:ext cx="1966801" cy="3726015"/>
            </a:xfrm>
            <a:custGeom>
              <a:avLst/>
              <a:gdLst>
                <a:gd name="connsiteX0" fmla="*/ 0 w 1966801"/>
                <a:gd name="connsiteY0" fmla="*/ 0 h 3726015"/>
                <a:gd name="connsiteX1" fmla="*/ 1966801 w 1966801"/>
                <a:gd name="connsiteY1" fmla="*/ 0 h 3726015"/>
                <a:gd name="connsiteX2" fmla="*/ 1966801 w 1966801"/>
                <a:gd name="connsiteY2" fmla="*/ 3726015 h 3726015"/>
                <a:gd name="connsiteX3" fmla="*/ 0 w 1966801"/>
                <a:gd name="connsiteY3" fmla="*/ 3726015 h 3726015"/>
                <a:gd name="connsiteX4" fmla="*/ 0 w 1966801"/>
                <a:gd name="connsiteY4" fmla="*/ 0 h 3726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3726015">
                  <a:moveTo>
                    <a:pt x="0" y="0"/>
                  </a:moveTo>
                  <a:lnTo>
                    <a:pt x="1966801" y="0"/>
                  </a:lnTo>
                  <a:lnTo>
                    <a:pt x="1966801" y="3726015"/>
                  </a:lnTo>
                  <a:lnTo>
                    <a:pt x="0" y="37260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Contracts with utilities for retail services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Contracts with grid operators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Resiliency services marketed as ancillary products in wholesale markets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0EB3D1-EBD1-4340-86AE-9182C0B13412}"/>
              </a:ext>
            </a:extLst>
          </p:cNvPr>
          <p:cNvGrpSpPr/>
          <p:nvPr/>
        </p:nvGrpSpPr>
        <p:grpSpPr>
          <a:xfrm>
            <a:off x="4818651" y="2291830"/>
            <a:ext cx="1966801" cy="3472866"/>
            <a:chOff x="4818651" y="2260324"/>
            <a:chExt cx="1966801" cy="441634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D53503-D63C-400E-A8FF-A851ADA96018}"/>
                </a:ext>
              </a:extLst>
            </p:cNvPr>
            <p:cNvSpPr/>
            <p:nvPr/>
          </p:nvSpPr>
          <p:spPr>
            <a:xfrm>
              <a:off x="4818651" y="2260324"/>
              <a:ext cx="1966801" cy="690325"/>
            </a:xfrm>
            <a:custGeom>
              <a:avLst/>
              <a:gdLst>
                <a:gd name="connsiteX0" fmla="*/ 0 w 1966801"/>
                <a:gd name="connsiteY0" fmla="*/ 0 h 542850"/>
                <a:gd name="connsiteX1" fmla="*/ 1966801 w 1966801"/>
                <a:gd name="connsiteY1" fmla="*/ 0 h 542850"/>
                <a:gd name="connsiteX2" fmla="*/ 1966801 w 1966801"/>
                <a:gd name="connsiteY2" fmla="*/ 542850 h 542850"/>
                <a:gd name="connsiteX3" fmla="*/ 0 w 1966801"/>
                <a:gd name="connsiteY3" fmla="*/ 542850 h 542850"/>
                <a:gd name="connsiteX4" fmla="*/ 0 w 1966801"/>
                <a:gd name="connsiteY4" fmla="*/ 0 h 5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542850">
                  <a:moveTo>
                    <a:pt x="0" y="0"/>
                  </a:moveTo>
                  <a:lnTo>
                    <a:pt x="1966801" y="0"/>
                  </a:lnTo>
                  <a:lnTo>
                    <a:pt x="1966801" y="542850"/>
                  </a:lnTo>
                  <a:lnTo>
                    <a:pt x="0" y="542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/>
                <a:t>Mobility Services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0B698A9-4AB0-4081-8E88-8AC9A267505D}"/>
                </a:ext>
              </a:extLst>
            </p:cNvPr>
            <p:cNvSpPr/>
            <p:nvPr/>
          </p:nvSpPr>
          <p:spPr>
            <a:xfrm>
              <a:off x="4818651" y="2950651"/>
              <a:ext cx="1966801" cy="3726015"/>
            </a:xfrm>
            <a:custGeom>
              <a:avLst/>
              <a:gdLst>
                <a:gd name="connsiteX0" fmla="*/ 0 w 1966801"/>
                <a:gd name="connsiteY0" fmla="*/ 0 h 3726015"/>
                <a:gd name="connsiteX1" fmla="*/ 1966801 w 1966801"/>
                <a:gd name="connsiteY1" fmla="*/ 0 h 3726015"/>
                <a:gd name="connsiteX2" fmla="*/ 1966801 w 1966801"/>
                <a:gd name="connsiteY2" fmla="*/ 3726015 h 3726015"/>
                <a:gd name="connsiteX3" fmla="*/ 0 w 1966801"/>
                <a:gd name="connsiteY3" fmla="*/ 3726015 h 3726015"/>
                <a:gd name="connsiteX4" fmla="*/ 0 w 1966801"/>
                <a:gd name="connsiteY4" fmla="*/ 0 h 3726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3726015">
                  <a:moveTo>
                    <a:pt x="0" y="0"/>
                  </a:moveTo>
                  <a:lnTo>
                    <a:pt x="1966801" y="0"/>
                  </a:lnTo>
                  <a:lnTo>
                    <a:pt x="1966801" y="3726015"/>
                  </a:lnTo>
                  <a:lnTo>
                    <a:pt x="0" y="37260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Leasing cars to customers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Contracting with fleet owners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Contracting with ride share services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Contracting with car rental services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1600" dirty="0"/>
                <a:t>Providing subscription services for recharging</a:t>
              </a:r>
            </a:p>
            <a:p>
              <a:pPr marL="0" lvl="1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500" kern="1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728F70-48A5-4CC0-97A3-A96FEA733D36}"/>
              </a:ext>
            </a:extLst>
          </p:cNvPr>
          <p:cNvGrpSpPr/>
          <p:nvPr/>
        </p:nvGrpSpPr>
        <p:grpSpPr>
          <a:xfrm>
            <a:off x="7057541" y="2291830"/>
            <a:ext cx="1970065" cy="3472865"/>
            <a:chOff x="7057541" y="2407800"/>
            <a:chExt cx="1970065" cy="426886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5BE9B63-7096-4F72-A559-314CE7738E71}"/>
                </a:ext>
              </a:extLst>
            </p:cNvPr>
            <p:cNvSpPr/>
            <p:nvPr/>
          </p:nvSpPr>
          <p:spPr>
            <a:xfrm>
              <a:off x="7060805" y="2407800"/>
              <a:ext cx="1966801" cy="667272"/>
            </a:xfrm>
            <a:custGeom>
              <a:avLst/>
              <a:gdLst>
                <a:gd name="connsiteX0" fmla="*/ 0 w 1966801"/>
                <a:gd name="connsiteY0" fmla="*/ 0 h 542850"/>
                <a:gd name="connsiteX1" fmla="*/ 1966801 w 1966801"/>
                <a:gd name="connsiteY1" fmla="*/ 0 h 542850"/>
                <a:gd name="connsiteX2" fmla="*/ 1966801 w 1966801"/>
                <a:gd name="connsiteY2" fmla="*/ 542850 h 542850"/>
                <a:gd name="connsiteX3" fmla="*/ 0 w 1966801"/>
                <a:gd name="connsiteY3" fmla="*/ 542850 h 542850"/>
                <a:gd name="connsiteX4" fmla="*/ 0 w 1966801"/>
                <a:gd name="connsiteY4" fmla="*/ 0 h 54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542850">
                  <a:moveTo>
                    <a:pt x="0" y="0"/>
                  </a:moveTo>
                  <a:lnTo>
                    <a:pt x="1966801" y="0"/>
                  </a:lnTo>
                  <a:lnTo>
                    <a:pt x="1966801" y="542850"/>
                  </a:lnTo>
                  <a:lnTo>
                    <a:pt x="0" y="542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/>
                <a:t>Battery Management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25EC8D-2406-4370-9D1C-8275C3AB7F75}"/>
                </a:ext>
              </a:extLst>
            </p:cNvPr>
            <p:cNvSpPr/>
            <p:nvPr/>
          </p:nvSpPr>
          <p:spPr>
            <a:xfrm>
              <a:off x="7057541" y="3075072"/>
              <a:ext cx="1966801" cy="3601593"/>
            </a:xfrm>
            <a:custGeom>
              <a:avLst/>
              <a:gdLst>
                <a:gd name="connsiteX0" fmla="*/ 0 w 1966801"/>
                <a:gd name="connsiteY0" fmla="*/ 0 h 3726015"/>
                <a:gd name="connsiteX1" fmla="*/ 1966801 w 1966801"/>
                <a:gd name="connsiteY1" fmla="*/ 0 h 3726015"/>
                <a:gd name="connsiteX2" fmla="*/ 1966801 w 1966801"/>
                <a:gd name="connsiteY2" fmla="*/ 3726015 h 3726015"/>
                <a:gd name="connsiteX3" fmla="*/ 0 w 1966801"/>
                <a:gd name="connsiteY3" fmla="*/ 3726015 h 3726015"/>
                <a:gd name="connsiteX4" fmla="*/ 0 w 1966801"/>
                <a:gd name="connsiteY4" fmla="*/ 0 h 3726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801" h="3726015">
                  <a:moveTo>
                    <a:pt x="0" y="0"/>
                  </a:moveTo>
                  <a:lnTo>
                    <a:pt x="1966801" y="0"/>
                  </a:lnTo>
                  <a:lnTo>
                    <a:pt x="1966801" y="3726015"/>
                  </a:lnTo>
                  <a:lnTo>
                    <a:pt x="0" y="37260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Battery Swapping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Aggregator Coverage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Manufacturer warranty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dirty="0"/>
                <a:t>Fleet owner warranty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DC1474C-9400-C240-B313-030970F6A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150" y="218378"/>
            <a:ext cx="3371850" cy="164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4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F68F-72A7-47E5-B98A-ADE8D21F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51751"/>
            <a:ext cx="5719872" cy="994172"/>
          </a:xfrm>
        </p:spPr>
        <p:txBody>
          <a:bodyPr>
            <a:noAutofit/>
          </a:bodyPr>
          <a:lstStyle/>
          <a:p>
            <a:r>
              <a:rPr lang="en-US" sz="3200" b="1" dirty="0"/>
              <a:t>Timeline and Next Steps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B10C03-ADBF-3D46-9152-CB9EC4D12579}"/>
              </a:ext>
            </a:extLst>
          </p:cNvPr>
          <p:cNvSpPr/>
          <p:nvPr/>
        </p:nvSpPr>
        <p:spPr>
          <a:xfrm>
            <a:off x="200025" y="408461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more information:</a:t>
            </a:r>
          </a:p>
          <a:p>
            <a:endParaRPr lang="en-US" dirty="0"/>
          </a:p>
          <a:p>
            <a:r>
              <a:rPr lang="en-US" dirty="0"/>
              <a:t>Dr. Marilyn A. Brown</a:t>
            </a:r>
          </a:p>
          <a:p>
            <a:r>
              <a:rPr lang="en-US" dirty="0"/>
              <a:t>Regents Professor of Sustainable Systems</a:t>
            </a:r>
          </a:p>
          <a:p>
            <a:r>
              <a:rPr lang="en-US" dirty="0"/>
              <a:t>Georgia Institute of Technology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Email: mbrown9@gatech.edu</a:t>
            </a:r>
          </a:p>
          <a:p>
            <a:r>
              <a:rPr lang="en-US" dirty="0"/>
              <a:t>Phone: </a:t>
            </a:r>
            <a:r>
              <a:rPr lang="en-US" dirty="0">
                <a:hlinkClick r:id="rId2"/>
              </a:rPr>
              <a:t>404-385-0303</a:t>
            </a:r>
            <a:r>
              <a:rPr lang="en-US" dirty="0"/>
              <a:t> (O) 404-275-0482 (C) </a:t>
            </a:r>
          </a:p>
          <a:p>
            <a:r>
              <a:rPr lang="en-US" dirty="0">
                <a:hlinkClick r:id="rId3"/>
              </a:rPr>
              <a:t>http://marilynbrown.gatech.edu/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26201A-23D1-6047-98F8-342E338FDA50}"/>
              </a:ext>
            </a:extLst>
          </p:cNvPr>
          <p:cNvSpPr/>
          <p:nvPr/>
        </p:nvSpPr>
        <p:spPr>
          <a:xfrm>
            <a:off x="200025" y="1507883"/>
            <a:ext cx="882967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1. A Google survey has been drafted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and field-tested; finalize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and initiate the 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survey of EAC members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2. EERE speaker at March subcommittee phone call 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3. Analyze survey results and discuss them during April call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4. Complete white paper for review at July 2018 EAC meeting</a:t>
            </a:r>
          </a:p>
        </p:txBody>
      </p:sp>
    </p:spTree>
    <p:extLst>
      <p:ext uri="{BB962C8B-B14F-4D97-AF65-F5344CB8AC3E}">
        <p14:creationId xmlns:p14="http://schemas.microsoft.com/office/powerpoint/2010/main" val="423901712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40D3CA9A-63FD-4B62-8577-D02E7CDA53F1}" vid="{592233D3-0ACF-4A62-984A-730D434C5E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28365</TotalTime>
  <Words>792</Words>
  <Application>Microsoft Macintosh PowerPoint</Application>
  <PresentationFormat>On-screen Show (4:3)</PresentationFormat>
  <Paragraphs>127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PowerPoint Template</vt:lpstr>
      <vt:lpstr>Smart Grid Subcommittee Report</vt:lpstr>
      <vt:lpstr>Subcommittee Overview</vt:lpstr>
      <vt:lpstr>Four Work Product Proposals in Oct. 2017 were Consolidated into Two </vt:lpstr>
      <vt:lpstr>Subcommittee Work</vt:lpstr>
      <vt:lpstr>Subcommittee Work</vt:lpstr>
      <vt:lpstr>Subcommittee Work: Foundations for White Paper on EV Integration*</vt:lpstr>
      <vt:lpstr>Types of Barriers and Challenges to Grid-Integrated Vehicles</vt:lpstr>
      <vt:lpstr>Business Models for Grid-Integrated Vehicles</vt:lpstr>
      <vt:lpstr>Timeline and Next Steps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Centolella</dc:creator>
  <cp:lastModifiedBy>Marilyn Brown</cp:lastModifiedBy>
  <cp:revision>280</cp:revision>
  <dcterms:created xsi:type="dcterms:W3CDTF">2014-11-20T15:17:25Z</dcterms:created>
  <dcterms:modified xsi:type="dcterms:W3CDTF">2018-02-21T13:19:03Z</dcterms:modified>
</cp:coreProperties>
</file>