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87" r:id="rId5"/>
    <p:sldMasterId id="2147483713" r:id="rId6"/>
  </p:sldMasterIdLst>
  <p:notesMasterIdLst>
    <p:notesMasterId r:id="rId20"/>
  </p:notesMasterIdLst>
  <p:sldIdLst>
    <p:sldId id="336" r:id="rId7"/>
    <p:sldId id="276" r:id="rId8"/>
    <p:sldId id="281" r:id="rId9"/>
    <p:sldId id="280" r:id="rId10"/>
    <p:sldId id="335" r:id="rId11"/>
    <p:sldId id="263" r:id="rId12"/>
    <p:sldId id="337" r:id="rId13"/>
    <p:sldId id="264" r:id="rId14"/>
    <p:sldId id="267" r:id="rId15"/>
    <p:sldId id="334" r:id="rId16"/>
    <p:sldId id="333" r:id="rId17"/>
    <p:sldId id="338" r:id="rId18"/>
    <p:sldId id="274" r:id="rId1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8A867E"/>
    <a:srgbClr val="00459A"/>
    <a:srgbClr val="F2F3F1"/>
    <a:srgbClr val="203864"/>
    <a:srgbClr val="A7934B"/>
    <a:srgbClr val="827D7D"/>
    <a:srgbClr val="3A52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854" autoAdjust="0"/>
  </p:normalViewPr>
  <p:slideViewPr>
    <p:cSldViewPr snapToGrid="0">
      <p:cViewPr>
        <p:scale>
          <a:sx n="100" d="100"/>
          <a:sy n="100" d="100"/>
        </p:scale>
        <p:origin x="1260" y="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33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33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333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334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335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FEE630CD-D212-4756-8DAB-F1EE90CF6A43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18/08/17/books/review/rising-elizabeth-rush.html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orbes.com/sites/marshallshepherd/2018/10/13/the-hidden-tragedy-of-hurricane-michael-and-georgia-agriculture-how-it-affects-you/#7efc17151513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bes.com/sites/marshallshepherd/2018/10/13/the-hidden-tragedy-of-hurricane-michael-and-georgia-agriculture-how-it-affects-you/#7efc17151513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EE630CD-D212-4756-8DAB-F1EE90CF6A43}" type="slidenum">
              <a:rPr lang="en-US" sz="1400" b="0" strike="noStrike" spc="-1" smtClean="0">
                <a:latin typeface="Times New Roman"/>
              </a:rPr>
              <a:t>5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01045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</p:spPr>
      </p:sp>
      <p:sp>
        <p:nvSpPr>
          <p:cNvPr id="510" name="PlaceHolder 2"/>
          <p:cNvSpPr>
            <a:spLocks noGrp="1"/>
          </p:cNvSpPr>
          <p:nvPr>
            <p:ph type="body"/>
          </p:nvPr>
        </p:nvSpPr>
        <p:spPr>
          <a:xfrm>
            <a:off x="700920" y="4473720"/>
            <a:ext cx="5608080" cy="3660120"/>
          </a:xfrm>
          <a:prstGeom prst="rect">
            <a:avLst/>
          </a:prstGeom>
        </p:spPr>
        <p:txBody>
          <a:bodyPr lIns="93240" tIns="46440" rIns="93240" bIns="4644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US" sz="2000" b="0" strike="noStrike" spc="-1">
                <a:latin typeface="Arial"/>
              </a:rPr>
              <a:t>Websites for graphics</a:t>
            </a:r>
          </a:p>
          <a:p>
            <a:pPr marL="216000" indent="-216000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US" sz="2000" b="0" u="sng" strike="noStrike" spc="-1">
                <a:solidFill>
                  <a:srgbClr val="000000"/>
                </a:solidFill>
                <a:uFillTx/>
                <a:latin typeface="Arial"/>
                <a:hlinkClick r:id="rId3"/>
              </a:rPr>
              <a:t>https://www.nytimes.com/2018/08/17/books/review/rising-elizabeth-rush.html</a:t>
            </a:r>
            <a:endParaRPr lang="en-US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https://www.ajc.com/news/local-education/georgia-needs-better-research-and-resources-deal-with-changes-climate-new-report-says/ocfbjSBFnPxEJf4qVjVdQK/</a:t>
            </a:r>
            <a:endParaRPr lang="en-US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US" sz="2000" b="0" u="sng" strike="noStrike" spc="-1">
                <a:solidFill>
                  <a:srgbClr val="000000"/>
                </a:solidFill>
                <a:uFillTx/>
                <a:latin typeface="Arial"/>
                <a:hlinkClick r:id="rId4"/>
              </a:rPr>
              <a:t>https://www.forbes.com/sites/marshallshepherd/2018/10/13/the-hidden-tragedy-of-hurricane-michael-and-georgia-agriculture-how-it-affects-you/#7efc17151513</a:t>
            </a:r>
            <a:endParaRPr lang="en-US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Currently, Georgia Tech graduate students can concentrate on Energy &amp; Environment as part of a theory and research-oriented Master of Science in Public Policy program that offers students the flexibility of embarking upon an academic or professional career, but there is a need for a professional Masters degree that is more explicitly geared towards students pursuing careers that bring sustainability solutions to government agencies, NGOs, and the business community.</a:t>
            </a:r>
            <a:endParaRPr lang="en-US" sz="20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sp>
        <p:nvSpPr>
          <p:cNvPr id="511" name="TextShape 3"/>
          <p:cNvSpPr txBox="1"/>
          <p:nvPr/>
        </p:nvSpPr>
        <p:spPr>
          <a:xfrm>
            <a:off x="3970800" y="8830080"/>
            <a:ext cx="3037320" cy="466200"/>
          </a:xfrm>
          <a:prstGeom prst="rect">
            <a:avLst/>
          </a:prstGeom>
          <a:noFill/>
          <a:ln w="0">
            <a:noFill/>
          </a:ln>
        </p:spPr>
        <p:txBody>
          <a:bodyPr lIns="93240" tIns="46440" rIns="93240" bIns="46440" anchor="b">
            <a:noAutofit/>
          </a:bodyPr>
          <a:lstStyle/>
          <a:p>
            <a:pPr algn="r">
              <a:lnSpc>
                <a:spcPct val="100000"/>
              </a:lnSpc>
            </a:pPr>
            <a:fld id="{E8DCECF3-00FB-433A-BCB1-6E780FC5643A}" type="slidenum">
              <a:rPr lang="en-US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1200" b="0" strike="noStrike" spc="-1" dirty="0">
                <a:latin typeface="Arial"/>
              </a:rPr>
              <a:t>MSEEM can be completed either full time (4-4-2 courses in a single year) or part time (2-2-1 courses each year for 2 years).</a:t>
            </a:r>
          </a:p>
          <a:p>
            <a:pPr>
              <a:lnSpc>
                <a:spcPct val="100000"/>
              </a:lnSpc>
            </a:pPr>
            <a:r>
              <a:rPr lang="en-US" sz="1200" b="0" strike="noStrike" spc="-1" dirty="0">
                <a:latin typeface="Arial"/>
              </a:rPr>
              <a:t>CSEEM studen</a:t>
            </a:r>
            <a:r>
              <a:rPr lang="en-US" sz="1200" b="0" u="sng" strike="noStrike" spc="-1" dirty="0">
                <a:uFillTx/>
                <a:latin typeface="Arial"/>
              </a:rPr>
              <a:t>ts can seek admission to the MSEEM program, and apply the 12 credits from CSEEM to MSEEM’s 30-credit requirement within 6 years. Additionally, </a:t>
            </a:r>
            <a:r>
              <a:rPr lang="en-US" sz="1200" b="0" strike="noStrike" spc="-1" dirty="0">
                <a:latin typeface="Arial"/>
              </a:rPr>
              <a:t>s</a:t>
            </a:r>
            <a:r>
              <a:rPr lang="en-US" sz="1200" b="0" u="sng" strike="noStrike" spc="-1" dirty="0">
                <a:uFillTx/>
                <a:latin typeface="Arial"/>
              </a:rPr>
              <a:t>tudents could use CSEEM credit toward one other program but couldn’t come back after a PhD/MS was awarded to again use the certificate coursework and then use the certificate coursework again toward the MS program.</a:t>
            </a:r>
            <a:endParaRPr lang="en-US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200" b="0" u="sng" strike="noStrike" spc="-1" dirty="0">
                <a:uFillTx/>
                <a:latin typeface="Arial"/>
              </a:rPr>
              <a:t> </a:t>
            </a:r>
            <a:endParaRPr lang="en-US" sz="1200" b="0" strike="noStrike" spc="-1" dirty="0">
              <a:latin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FEE630CD-D212-4756-8DAB-F1EE90CF6A43}" type="slidenum">
              <a:rPr lang="en-US" sz="1400" b="0" strike="noStrike" spc="-1" smtClean="0">
                <a:latin typeface="Times New Roman"/>
              </a:rPr>
              <a:t>7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29059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0013" y="763588"/>
            <a:ext cx="5030787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Websites for graphics</a:t>
            </a:r>
          </a:p>
          <a:p>
            <a:pPr defTabSz="931774">
              <a:defRPr/>
            </a:pPr>
            <a:endParaRPr lang="en-US" dirty="0">
              <a:hlinkClick r:id="" action="ppaction://noaction"/>
            </a:endParaRPr>
          </a:p>
          <a:p>
            <a:pPr defTabSz="931774">
              <a:defRPr/>
            </a:pPr>
            <a:r>
              <a:rPr lang="en-US" dirty="0">
                <a:hlinkClick r:id="" action="ppaction://noaction"/>
              </a:rPr>
              <a:t>https://www.nytimes.com/2018/08/17/books/review/rising-elizabeth-rush.html</a:t>
            </a:r>
            <a:endParaRPr lang="en-US" dirty="0"/>
          </a:p>
          <a:p>
            <a:pPr defTabSz="931774">
              <a:defRPr/>
            </a:pPr>
            <a:r>
              <a:rPr lang="en-US" dirty="0"/>
              <a:t>https://www.ajc.com/news/local-education/georgia-needs-better-research-and-resources-deal-with-changes-climate-new-report-says/ocfbjSBFnPxEJf4qVjVdQK/</a:t>
            </a:r>
          </a:p>
          <a:p>
            <a:pPr defTabSz="931774">
              <a:defRPr/>
            </a:pPr>
            <a:r>
              <a:rPr lang="en-US" u="sng" dirty="0">
                <a:hlinkClick r:id="rId3"/>
              </a:rPr>
              <a:t>https://www.forbes.com/sites/marshallshepherd/2018/10/13/the-hidden-tragedy-of-hurricane-michael-and-georgia-agriculture-how-it-affects-you/#7efc17151513</a:t>
            </a:r>
            <a:endParaRPr lang="en-US" dirty="0"/>
          </a:p>
          <a:p>
            <a:pPr defTabSz="931774">
              <a:defRPr/>
            </a:pPr>
            <a:endParaRPr lang="en-US" dirty="0"/>
          </a:p>
          <a:p>
            <a:endParaRPr lang="en-US" dirty="0"/>
          </a:p>
          <a:p>
            <a:r>
              <a:rPr lang="en-US" dirty="0"/>
              <a:t>Currently, Georgia Tech graduate students can concentrate on Energy &amp; Environment as part of a theory and research-oriented Master of Science in Public Policy program that offers students the flexibility of embarking upon an academic or professional career, but there is a need for a professional Masters degree that is more explicitly geared towards students pursuing careers that bring sustainability solutions to government agencies, NGOs, and the business community.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B81F7-443E-4242-9249-43A1F13063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9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</p:spPr>
      </p:sp>
      <p:sp>
        <p:nvSpPr>
          <p:cNvPr id="528" name="PlaceHolder 2"/>
          <p:cNvSpPr>
            <a:spLocks noGrp="1"/>
          </p:cNvSpPr>
          <p:nvPr>
            <p:ph type="body"/>
          </p:nvPr>
        </p:nvSpPr>
        <p:spPr>
          <a:xfrm>
            <a:off x="700920" y="4473720"/>
            <a:ext cx="5608080" cy="3660120"/>
          </a:xfrm>
          <a:prstGeom prst="rect">
            <a:avLst/>
          </a:prstGeom>
        </p:spPr>
        <p:txBody>
          <a:bodyPr lIns="93240" tIns="46440" rIns="93240" bIns="46440">
            <a:noAutofit/>
          </a:bodyPr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529" name="TextShape 3"/>
          <p:cNvSpPr txBox="1"/>
          <p:nvPr/>
        </p:nvSpPr>
        <p:spPr>
          <a:xfrm>
            <a:off x="3970800" y="8830080"/>
            <a:ext cx="3037320" cy="466200"/>
          </a:xfrm>
          <a:prstGeom prst="rect">
            <a:avLst/>
          </a:prstGeom>
          <a:noFill/>
          <a:ln w="0">
            <a:noFill/>
          </a:ln>
        </p:spPr>
        <p:txBody>
          <a:bodyPr lIns="93240" tIns="46440" rIns="93240" bIns="46440" anchor="b">
            <a:noAutofit/>
          </a:bodyPr>
          <a:lstStyle/>
          <a:p>
            <a:pPr algn="r">
              <a:lnSpc>
                <a:spcPct val="100000"/>
              </a:lnSpc>
            </a:pPr>
            <a:fld id="{EC2B2C04-6455-4452-B3DF-961A58E3674F}" type="slidenum">
              <a:rPr lang="en-US" sz="1200" b="0" strike="noStrike" spc="-1">
                <a:latin typeface="Times New Roman"/>
              </a:rPr>
              <a:t>13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85723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285840" y="3616200"/>
            <a:ext cx="85723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8560" y="121536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285840" y="361620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8560" y="361620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27601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184200" y="1215360"/>
            <a:ext cx="27601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82920" y="1215360"/>
            <a:ext cx="27601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285840" y="3616200"/>
            <a:ext cx="27601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184200" y="3616200"/>
            <a:ext cx="27601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82920" y="3616200"/>
            <a:ext cx="27601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subTitle"/>
          </p:nvPr>
        </p:nvSpPr>
        <p:spPr>
          <a:xfrm>
            <a:off x="285840" y="1215360"/>
            <a:ext cx="8572320" cy="4596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8572320" cy="459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4183200" cy="459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4678560" y="1215360"/>
            <a:ext cx="4183200" cy="459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subTitle"/>
          </p:nvPr>
        </p:nvSpPr>
        <p:spPr>
          <a:xfrm>
            <a:off x="285840" y="200880"/>
            <a:ext cx="8572320" cy="4703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4678560" y="1215360"/>
            <a:ext cx="4183200" cy="459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285840" y="361620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285840" y="1215360"/>
            <a:ext cx="8572320" cy="4596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4183200" cy="459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4678560" y="121536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4678560" y="361620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4678560" y="121536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285840" y="3616200"/>
            <a:ext cx="85723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85723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285840" y="3616200"/>
            <a:ext cx="85723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4678560" y="121536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285840" y="361620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 type="body"/>
          </p:nvPr>
        </p:nvSpPr>
        <p:spPr>
          <a:xfrm>
            <a:off x="4678560" y="361620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27601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3184200" y="1215360"/>
            <a:ext cx="27601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6082920" y="1215360"/>
            <a:ext cx="27601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 type="body"/>
          </p:nvPr>
        </p:nvSpPr>
        <p:spPr>
          <a:xfrm>
            <a:off x="285840" y="3616200"/>
            <a:ext cx="27601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63" name="PlaceHolder 6"/>
          <p:cNvSpPr>
            <a:spLocks noGrp="1"/>
          </p:cNvSpPr>
          <p:nvPr>
            <p:ph type="body"/>
          </p:nvPr>
        </p:nvSpPr>
        <p:spPr>
          <a:xfrm>
            <a:off x="3184200" y="3616200"/>
            <a:ext cx="27601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64" name="PlaceHolder 7"/>
          <p:cNvSpPr>
            <a:spLocks noGrp="1"/>
          </p:cNvSpPr>
          <p:nvPr>
            <p:ph type="body"/>
          </p:nvPr>
        </p:nvSpPr>
        <p:spPr>
          <a:xfrm>
            <a:off x="6082920" y="3616200"/>
            <a:ext cx="27601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subTitle"/>
          </p:nvPr>
        </p:nvSpPr>
        <p:spPr>
          <a:xfrm>
            <a:off x="285840" y="1215360"/>
            <a:ext cx="8572320" cy="4596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8572320" cy="459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4183200" cy="459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 type="body"/>
          </p:nvPr>
        </p:nvSpPr>
        <p:spPr>
          <a:xfrm>
            <a:off x="4678560" y="1215360"/>
            <a:ext cx="4183200" cy="459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8572320" cy="459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subTitle"/>
          </p:nvPr>
        </p:nvSpPr>
        <p:spPr>
          <a:xfrm>
            <a:off x="285840" y="200880"/>
            <a:ext cx="8572320" cy="4703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22" name="PlaceHolder 3"/>
          <p:cNvSpPr>
            <a:spLocks noGrp="1"/>
          </p:cNvSpPr>
          <p:nvPr>
            <p:ph type="body"/>
          </p:nvPr>
        </p:nvSpPr>
        <p:spPr>
          <a:xfrm>
            <a:off x="4678560" y="1215360"/>
            <a:ext cx="4183200" cy="459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23" name="PlaceHolder 4"/>
          <p:cNvSpPr>
            <a:spLocks noGrp="1"/>
          </p:cNvSpPr>
          <p:nvPr>
            <p:ph type="body"/>
          </p:nvPr>
        </p:nvSpPr>
        <p:spPr>
          <a:xfrm>
            <a:off x="285840" y="361620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4183200" cy="459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 type="body"/>
          </p:nvPr>
        </p:nvSpPr>
        <p:spPr>
          <a:xfrm>
            <a:off x="4678560" y="121536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27" name="PlaceHolder 4"/>
          <p:cNvSpPr>
            <a:spLocks noGrp="1"/>
          </p:cNvSpPr>
          <p:nvPr>
            <p:ph type="body"/>
          </p:nvPr>
        </p:nvSpPr>
        <p:spPr>
          <a:xfrm>
            <a:off x="4678560" y="361620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 type="body"/>
          </p:nvPr>
        </p:nvSpPr>
        <p:spPr>
          <a:xfrm>
            <a:off x="4678560" y="121536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31" name="PlaceHolder 4"/>
          <p:cNvSpPr>
            <a:spLocks noGrp="1"/>
          </p:cNvSpPr>
          <p:nvPr>
            <p:ph type="body"/>
          </p:nvPr>
        </p:nvSpPr>
        <p:spPr>
          <a:xfrm>
            <a:off x="285840" y="3616200"/>
            <a:ext cx="85723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85723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 type="body"/>
          </p:nvPr>
        </p:nvSpPr>
        <p:spPr>
          <a:xfrm>
            <a:off x="285840" y="3616200"/>
            <a:ext cx="85723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4678560" y="121536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38" name="PlaceHolder 4"/>
          <p:cNvSpPr>
            <a:spLocks noGrp="1"/>
          </p:cNvSpPr>
          <p:nvPr>
            <p:ph type="body"/>
          </p:nvPr>
        </p:nvSpPr>
        <p:spPr>
          <a:xfrm>
            <a:off x="285840" y="361620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39" name="PlaceHolder 5"/>
          <p:cNvSpPr>
            <a:spLocks noGrp="1"/>
          </p:cNvSpPr>
          <p:nvPr>
            <p:ph type="body"/>
          </p:nvPr>
        </p:nvSpPr>
        <p:spPr>
          <a:xfrm>
            <a:off x="4678560" y="361620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27601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 type="body"/>
          </p:nvPr>
        </p:nvSpPr>
        <p:spPr>
          <a:xfrm>
            <a:off x="3184200" y="1215360"/>
            <a:ext cx="27601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43" name="PlaceHolder 4"/>
          <p:cNvSpPr>
            <a:spLocks noGrp="1"/>
          </p:cNvSpPr>
          <p:nvPr>
            <p:ph type="body"/>
          </p:nvPr>
        </p:nvSpPr>
        <p:spPr>
          <a:xfrm>
            <a:off x="6082920" y="1215360"/>
            <a:ext cx="27601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44" name="PlaceHolder 5"/>
          <p:cNvSpPr>
            <a:spLocks noGrp="1"/>
          </p:cNvSpPr>
          <p:nvPr>
            <p:ph type="body"/>
          </p:nvPr>
        </p:nvSpPr>
        <p:spPr>
          <a:xfrm>
            <a:off x="285840" y="3616200"/>
            <a:ext cx="27601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45" name="PlaceHolder 6"/>
          <p:cNvSpPr>
            <a:spLocks noGrp="1"/>
          </p:cNvSpPr>
          <p:nvPr>
            <p:ph type="body"/>
          </p:nvPr>
        </p:nvSpPr>
        <p:spPr>
          <a:xfrm>
            <a:off x="3184200" y="3616200"/>
            <a:ext cx="27601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46" name="PlaceHolder 7"/>
          <p:cNvSpPr>
            <a:spLocks noGrp="1"/>
          </p:cNvSpPr>
          <p:nvPr>
            <p:ph type="body"/>
          </p:nvPr>
        </p:nvSpPr>
        <p:spPr>
          <a:xfrm>
            <a:off x="6082920" y="3616200"/>
            <a:ext cx="27601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E5600-2DCC-EB44-9203-121C72C9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0" y="200721"/>
            <a:ext cx="85725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9372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4183200" cy="459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8560" y="1215360"/>
            <a:ext cx="4183200" cy="459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285840" y="200880"/>
            <a:ext cx="8572320" cy="4703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8560" y="1215360"/>
            <a:ext cx="4183200" cy="459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285840" y="361620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4183200" cy="45961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8560" y="121536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8560" y="361620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285840" y="121536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8560" y="1215360"/>
            <a:ext cx="418320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285840" y="3616200"/>
            <a:ext cx="8572320" cy="2192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3239280" y="333720"/>
            <a:ext cx="5096520" cy="3459240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lnSpc>
                <a:spcPts val="4799"/>
              </a:lnSpc>
            </a:pPr>
            <a:r>
              <a:rPr lang="en-US" sz="4200" b="1" strike="noStrike" spc="-1">
                <a:solidFill>
                  <a:srgbClr val="A7934B"/>
                </a:solidFill>
                <a:latin typeface="Roboto"/>
                <a:ea typeface="Roboto"/>
              </a:rPr>
              <a:t>Click to edit Master title style</a:t>
            </a:r>
            <a:endParaRPr lang="en-US" sz="4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Roboto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Roboto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Roboto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Roboto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Roboto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Roboto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Roboto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dt"/>
          </p:nvPr>
        </p:nvSpPr>
        <p:spPr>
          <a:xfrm>
            <a:off x="285840" y="581184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3DB7E155-4703-4CB2-B6E2-81847B86D186}" type="datetime">
              <a:rPr lang="en-US" sz="1200" b="0" strike="noStrike" spc="-1">
                <a:solidFill>
                  <a:srgbClr val="8B8B8B"/>
                </a:solidFill>
                <a:latin typeface="Arial"/>
              </a:rPr>
              <a:t>5/5/2021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ftr"/>
          </p:nvPr>
        </p:nvSpPr>
        <p:spPr>
          <a:xfrm>
            <a:off x="2344680" y="5811840"/>
            <a:ext cx="44557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sldNum"/>
          </p:nvPr>
        </p:nvSpPr>
        <p:spPr>
          <a:xfrm>
            <a:off x="6800760" y="581184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EC557008-2B45-4FC0-8BE4-6D2FF1927437}" type="slidenum">
              <a:rPr lang="en-US" sz="1200" b="0" strike="noStrike" spc="-1">
                <a:solidFill>
                  <a:srgbClr val="8B8B8B"/>
                </a:solidFill>
                <a:latin typeface="Arial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28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Roboto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Roboto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Roboto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Roboto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Roboto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Roboto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Roboto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5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body"/>
          </p:nvPr>
        </p:nvSpPr>
        <p:spPr>
          <a:xfrm>
            <a:off x="285840" y="1215360"/>
            <a:ext cx="8572320" cy="459612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Roboto"/>
                <a:ea typeface="Roboto"/>
              </a:rPr>
              <a:t>Edit Master text styles</a:t>
            </a:r>
            <a:endParaRPr lang="en-US" sz="2800" b="0" strike="noStrike" spc="-1">
              <a:solidFill>
                <a:srgbClr val="000000"/>
              </a:solidFill>
              <a:latin typeface="Roboto"/>
            </a:endParaRP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400" b="0" strike="noStrike" spc="-1">
                <a:solidFill>
                  <a:srgbClr val="000000"/>
                </a:solidFill>
                <a:latin typeface="Roboto"/>
                <a:ea typeface="Roboto"/>
              </a:rPr>
              <a:t>Second level</a:t>
            </a:r>
            <a:endParaRPr lang="en-US" sz="2400" b="0" strike="noStrike" spc="-1">
              <a:solidFill>
                <a:srgbClr val="000000"/>
              </a:solidFill>
              <a:latin typeface="Roboto"/>
            </a:endParaRP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>
                <a:solidFill>
                  <a:srgbClr val="000000"/>
                </a:solidFill>
                <a:latin typeface="Roboto"/>
                <a:ea typeface="Roboto"/>
              </a:rPr>
              <a:t>Third level</a:t>
            </a:r>
            <a:endParaRPr lang="en-US" sz="2000" b="0" strike="noStrike" spc="-1">
              <a:solidFill>
                <a:srgbClr val="000000"/>
              </a:solidFill>
              <a:latin typeface="Roboto"/>
            </a:endParaRP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Roboto"/>
                <a:ea typeface="Roboto"/>
              </a:rPr>
              <a:t>Fourth level</a:t>
            </a:r>
            <a:endParaRPr lang="en-US" sz="1800" b="0" strike="noStrike" spc="-1">
              <a:solidFill>
                <a:srgbClr val="000000"/>
              </a:solidFill>
              <a:latin typeface="Roboto"/>
            </a:endParaRP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1800" b="0" strike="noStrike" spc="-1">
                <a:solidFill>
                  <a:srgbClr val="000000"/>
                </a:solidFill>
                <a:latin typeface="Roboto"/>
                <a:ea typeface="Roboto"/>
              </a:rPr>
              <a:t>Fifth level</a:t>
            </a:r>
            <a:endParaRPr lang="en-US" sz="1800" b="0" strike="noStrike" spc="-1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dt"/>
          </p:nvPr>
        </p:nvSpPr>
        <p:spPr>
          <a:xfrm>
            <a:off x="285840" y="581184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4C79F2A9-C5F5-4C8A-93E2-FFC883E39A15}" type="datetime">
              <a:rPr lang="en-US" sz="1200" b="0" strike="noStrike" spc="-1">
                <a:solidFill>
                  <a:srgbClr val="8B8B8B"/>
                </a:solidFill>
                <a:latin typeface="Arial"/>
              </a:rPr>
              <a:t>5/5/2021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ftr"/>
          </p:nvPr>
        </p:nvSpPr>
        <p:spPr>
          <a:xfrm>
            <a:off x="2344680" y="5811840"/>
            <a:ext cx="445572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en-US" sz="2400" b="0" strike="noStrike" spc="-1">
              <a:latin typeface="Times New Roman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 type="sldNum"/>
          </p:nvPr>
        </p:nvSpPr>
        <p:spPr>
          <a:xfrm>
            <a:off x="6800760" y="5811840"/>
            <a:ext cx="20570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32C49B42-940D-4C5C-BD94-B7DB0FCFF550}" type="slidenum">
              <a:rPr lang="en-US" sz="1200" b="0" strike="noStrike" spc="-1">
                <a:solidFill>
                  <a:srgbClr val="8B8B8B"/>
                </a:solidFill>
                <a:latin typeface="Arial"/>
              </a:rPr>
              <a:t>‹#›</a:t>
            </a:fld>
            <a:endParaRPr lang="en-US" sz="1200" b="0" strike="noStrike" spc="-1">
              <a:latin typeface="Times New Roman"/>
            </a:endParaRPr>
          </a:p>
        </p:txBody>
      </p:sp>
      <p:sp>
        <p:nvSpPr>
          <p:cNvPr id="210" name="PlaceHolder 5"/>
          <p:cNvSpPr>
            <a:spLocks noGrp="1"/>
          </p:cNvSpPr>
          <p:nvPr>
            <p:ph type="title"/>
          </p:nvPr>
        </p:nvSpPr>
        <p:spPr>
          <a:xfrm>
            <a:off x="285840" y="200880"/>
            <a:ext cx="8572320" cy="101448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1" strike="noStrike" spc="-1">
                <a:solidFill>
                  <a:srgbClr val="A7934B"/>
                </a:solidFill>
                <a:latin typeface="Roboto"/>
                <a:ea typeface="Roboto"/>
              </a:rPr>
              <a:t>Click to edit Master title style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3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epl.gatech.edu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catalog.gatech.edu/search/?P=PUBP%206116" TargetMode="External"/><Relationship Id="rId3" Type="http://schemas.openxmlformats.org/officeDocument/2006/relationships/hyperlink" Target="http://catalog.gatech.edu/search/?P=PUBP%206114" TargetMode="External"/><Relationship Id="rId7" Type="http://schemas.openxmlformats.org/officeDocument/2006/relationships/hyperlink" Target="http://catalog.gatech.edu/search/?P=PUBP%208833" TargetMode="External"/><Relationship Id="rId2" Type="http://schemas.openxmlformats.org/officeDocument/2006/relationships/hyperlink" Target="http://catalog.gatech.edu/search/?P=PUBP%208803" TargetMode="Externa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://catalog.gatech.edu/search/?P=PUBP%206330" TargetMode="External"/><Relationship Id="rId5" Type="http://schemas.openxmlformats.org/officeDocument/2006/relationships/hyperlink" Target="http://catalog.gatech.edu/search/?P=PUBP%206300" TargetMode="External"/><Relationship Id="rId10" Type="http://schemas.openxmlformats.org/officeDocument/2006/relationships/hyperlink" Target="http://catalog.gatech.edu/search/?P=PUBP%206314" TargetMode="External"/><Relationship Id="rId4" Type="http://schemas.openxmlformats.org/officeDocument/2006/relationships/hyperlink" Target="http://catalog.gatech.edu/search/?P=PUBP%208200" TargetMode="External"/><Relationship Id="rId9" Type="http://schemas.openxmlformats.org/officeDocument/2006/relationships/hyperlink" Target="http://catalog.gatech.edu/search/?P=PUBP%206201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cepl.gatech.edu/degrees/courses" TargetMode="Externa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FF982-31B6-43A2-B14A-78B71DC3D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B975AC-A019-40BA-A962-072848233DBC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55D7C2C-5072-4280-A654-44EE312D5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819" y="1829460"/>
            <a:ext cx="3345120" cy="3345120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11C7304F-1CDB-4416-9959-FE5ABB81E2D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0" y="0"/>
            <a:ext cx="3345120" cy="6857640"/>
          </a:xfrm>
          <a:prstGeom prst="rect">
            <a:avLst/>
          </a:prstGeom>
          <a:ln w="0">
            <a:noFill/>
          </a:ln>
        </p:spPr>
      </p:pic>
      <p:sp>
        <p:nvSpPr>
          <p:cNvPr id="7" name="TextShape 4">
            <a:extLst>
              <a:ext uri="{FF2B5EF4-FFF2-40B4-BE49-F238E27FC236}">
                <a16:creationId xmlns:a16="http://schemas.microsoft.com/office/drawing/2014/main" id="{D9EBBA80-14BA-429D-A427-8E067B7B7242}"/>
              </a:ext>
            </a:extLst>
          </p:cNvPr>
          <p:cNvSpPr txBox="1"/>
          <p:nvPr/>
        </p:nvSpPr>
        <p:spPr>
          <a:xfrm>
            <a:off x="2128589" y="241020"/>
            <a:ext cx="6757200" cy="15390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 fontScale="76000" lnSpcReduction="20000"/>
          </a:bodyPr>
          <a:lstStyle/>
          <a:p>
            <a:pPr algn="ctr">
              <a:lnSpc>
                <a:spcPct val="100000"/>
              </a:lnSpc>
            </a:pPr>
            <a:r>
              <a:rPr lang="en-US" sz="4400" b="1" strike="noStrike" spc="-1" dirty="0">
                <a:solidFill>
                  <a:srgbClr val="203864"/>
                </a:solidFill>
                <a:latin typeface="Roboto Slab" pitchFamily="2" charset="0"/>
                <a:ea typeface="Roboto Slab" pitchFamily="2" charset="0"/>
              </a:rPr>
              <a:t>School of Public Policy</a:t>
            </a:r>
            <a:br>
              <a:rPr dirty="0">
                <a:solidFill>
                  <a:srgbClr val="203864"/>
                </a:solidFill>
              </a:rPr>
            </a:br>
            <a:r>
              <a:rPr lang="en-US" sz="3100" b="1" strike="noStrike" spc="-1" dirty="0">
                <a:solidFill>
                  <a:srgbClr val="203864"/>
                </a:solidFill>
                <a:latin typeface="Roboto"/>
                <a:ea typeface="Roboto"/>
              </a:rPr>
              <a:t>Sustainable Energy &amp; Environmental Management </a:t>
            </a:r>
          </a:p>
          <a:p>
            <a:pPr algn="ctr">
              <a:lnSpc>
                <a:spcPct val="100000"/>
              </a:lnSpc>
            </a:pPr>
            <a:br>
              <a:rPr dirty="0">
                <a:solidFill>
                  <a:srgbClr val="203864"/>
                </a:solidFill>
              </a:rPr>
            </a:br>
            <a:r>
              <a:rPr lang="en-US" sz="2200" b="1" strike="noStrike" spc="-1" dirty="0">
                <a:solidFill>
                  <a:srgbClr val="A7934B"/>
                </a:solidFill>
                <a:latin typeface="Roboto"/>
                <a:ea typeface="Roboto"/>
              </a:rPr>
              <a:t>Masters (MSEEM) &amp; Certificate (CSEEM) Programs</a:t>
            </a:r>
            <a:endParaRPr lang="en-US" sz="2200" b="0" strike="noStrike" spc="-1" dirty="0">
              <a:solidFill>
                <a:srgbClr val="A7934B"/>
              </a:solidFill>
              <a:latin typeface="Arial"/>
            </a:endParaRPr>
          </a:p>
        </p:txBody>
      </p:sp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16D2FC32-DDA2-40AE-9519-3B9B7ACE52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8114563"/>
              </p:ext>
            </p:extLst>
          </p:nvPr>
        </p:nvGraphicFramePr>
        <p:xfrm>
          <a:off x="1787659" y="5246400"/>
          <a:ext cx="7561440" cy="792480"/>
        </p:xfrm>
        <a:graphic>
          <a:graphicData uri="http://schemas.openxmlformats.org/drawingml/2006/table">
            <a:tbl>
              <a:tblPr/>
              <a:tblGrid>
                <a:gridCol w="25203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03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7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 dirty="0">
                          <a:solidFill>
                            <a:srgbClr val="203864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Dr. Marilyn A. Brown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 dirty="0">
                          <a:solidFill>
                            <a:srgbClr val="203864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Regents’ Professor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203864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mbrown9@gatech.edu</a:t>
                      </a: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3816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 dirty="0">
                          <a:solidFill>
                            <a:srgbClr val="203864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Dr. Daniel </a:t>
                      </a:r>
                      <a:r>
                        <a:rPr lang="en-US" sz="1600" b="0" strike="noStrike" spc="-1" dirty="0" err="1">
                          <a:solidFill>
                            <a:srgbClr val="203864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Matisoff</a:t>
                      </a:r>
                      <a:r>
                        <a:rPr lang="en-US" sz="1600" b="0" strike="noStrike" spc="-1" dirty="0">
                          <a:solidFill>
                            <a:srgbClr val="203864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 dirty="0">
                          <a:solidFill>
                            <a:srgbClr val="203864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Associate Professor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400" b="0" strike="noStrike" spc="-1" dirty="0">
                          <a:solidFill>
                            <a:srgbClr val="203864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Matisoff@gatech.edu</a:t>
                      </a: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3816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 dirty="0">
                          <a:solidFill>
                            <a:srgbClr val="203864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Dr. Alice Favero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600" b="0" strike="noStrike" spc="-1" dirty="0">
                          <a:solidFill>
                            <a:srgbClr val="203864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Program Coordinator </a:t>
                      </a:r>
                      <a:r>
                        <a:rPr lang="en-US" sz="1400" b="0" strike="noStrike" spc="-1" dirty="0">
                          <a:solidFill>
                            <a:srgbClr val="203864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alice.favero@gatech.edu</a:t>
                      </a:r>
                    </a:p>
                  </a:txBody>
                  <a:tcPr>
                    <a:lnL w="12240">
                      <a:noFill/>
                    </a:lnL>
                    <a:lnR w="12240">
                      <a:noFill/>
                    </a:lnR>
                    <a:lnT w="12240">
                      <a:noFill/>
                    </a:lnT>
                    <a:lnB w="38160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CustomShape 2">
            <a:extLst>
              <a:ext uri="{FF2B5EF4-FFF2-40B4-BE49-F238E27FC236}">
                <a16:creationId xmlns:a16="http://schemas.microsoft.com/office/drawing/2014/main" id="{550CC3CA-ED8A-4D92-AD1D-0009F05E347D}"/>
              </a:ext>
            </a:extLst>
          </p:cNvPr>
          <p:cNvSpPr/>
          <p:nvPr/>
        </p:nvSpPr>
        <p:spPr>
          <a:xfrm>
            <a:off x="2128589" y="6421140"/>
            <a:ext cx="478656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827D7D"/>
                </a:solidFill>
                <a:latin typeface="Arial"/>
              </a:rPr>
              <a:t>For more information:</a:t>
            </a:r>
            <a:r>
              <a:rPr lang="en-US" sz="18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800" b="0" u="sng" strike="noStrike" spc="-1" dirty="0">
                <a:solidFill>
                  <a:srgbClr val="0563C1"/>
                </a:solidFill>
                <a:uFillTx/>
                <a:latin typeface="Arial"/>
                <a:hlinkClick r:id="rId4"/>
              </a:rPr>
              <a:t>https://cepl.gatech.edu/</a:t>
            </a:r>
            <a:endParaRPr lang="en-US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222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1">
            <a:extLst>
              <a:ext uri="{FF2B5EF4-FFF2-40B4-BE49-F238E27FC236}">
                <a16:creationId xmlns:a16="http://schemas.microsoft.com/office/drawing/2014/main" id="{C412DBD4-D2EC-4519-8BE9-17893BF9583A}"/>
              </a:ext>
            </a:extLst>
          </p:cNvPr>
          <p:cNvSpPr txBox="1"/>
          <p:nvPr/>
        </p:nvSpPr>
        <p:spPr>
          <a:xfrm>
            <a:off x="120072" y="249381"/>
            <a:ext cx="9116292" cy="1016002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n-US" sz="3500" b="1" strike="noStrike" spc="-1" dirty="0">
                <a:solidFill>
                  <a:srgbClr val="20386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PUBP 8803: Sustainable Energy and Environmental Management (Required) </a:t>
            </a:r>
            <a:br>
              <a:rPr sz="3600" dirty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dirty="0"/>
            </a:b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Shape 2">
            <a:extLst>
              <a:ext uri="{FF2B5EF4-FFF2-40B4-BE49-F238E27FC236}">
                <a16:creationId xmlns:a16="http://schemas.microsoft.com/office/drawing/2014/main" id="{A0F9178E-66DD-42E2-8852-A87DEA6AE9EF}"/>
              </a:ext>
            </a:extLst>
          </p:cNvPr>
          <p:cNvSpPr txBox="1"/>
          <p:nvPr/>
        </p:nvSpPr>
        <p:spPr>
          <a:xfrm>
            <a:off x="168302" y="1265383"/>
            <a:ext cx="3971638" cy="4990087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95500" lnSpcReduction="10000"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2100" b="1" strike="noStrike" spc="-1" dirty="0">
                <a:solidFill>
                  <a:srgbClr val="20386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Part 1:</a:t>
            </a:r>
            <a:r>
              <a:rPr lang="en-US" sz="2100" b="1" strike="noStrike" spc="-1" dirty="0">
                <a:solidFill>
                  <a:srgbClr val="76717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en-US" sz="2100" b="1" strike="noStrike" spc="-1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2100" strike="noStrike" spc="-1" dirty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Sustainability Theory and Philosophy</a:t>
            </a:r>
          </a:p>
          <a:p>
            <a:pPr marL="457200">
              <a:lnSpc>
                <a:spcPct val="90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n-US" sz="2100" spc="-1" dirty="0">
                <a:solidFill>
                  <a:srgbClr val="767171"/>
                </a:solidFill>
                <a:latin typeface="Roboto"/>
                <a:ea typeface="Roboto" panose="02000000000000000000" pitchFamily="2" charset="0"/>
              </a:rPr>
              <a:t>Tragedy of the Commons; Conservationism</a:t>
            </a:r>
            <a:r>
              <a:rPr lang="en-US" sz="2100" strike="noStrike" spc="-1" dirty="0">
                <a:solidFill>
                  <a:srgbClr val="767171"/>
                </a:solidFill>
                <a:latin typeface="Roboto"/>
                <a:ea typeface="Roboto" panose="02000000000000000000" pitchFamily="2" charset="0"/>
              </a:rPr>
              <a:t>; </a:t>
            </a:r>
            <a:r>
              <a:rPr lang="en-US" sz="2100" strike="noStrike" spc="-1" dirty="0" err="1">
                <a:solidFill>
                  <a:srgbClr val="767171"/>
                </a:solidFill>
                <a:latin typeface="Roboto"/>
                <a:ea typeface="Roboto" panose="02000000000000000000" pitchFamily="2" charset="0"/>
              </a:rPr>
              <a:t>Preservationism</a:t>
            </a:r>
            <a:r>
              <a:rPr lang="en-US" sz="2100" strike="noStrike" spc="-1" dirty="0">
                <a:solidFill>
                  <a:srgbClr val="767171"/>
                </a:solidFill>
                <a:latin typeface="Roboto"/>
                <a:ea typeface="Roboto" panose="02000000000000000000" pitchFamily="2" charset="0"/>
              </a:rPr>
              <a:t>; Sustainable Development; Malthus vs. Prometheus</a:t>
            </a:r>
            <a:endParaRPr lang="en-US" sz="2100" strike="noStrike" spc="-1" dirty="0">
              <a:solidFill>
                <a:srgbClr val="000000"/>
              </a:solidFill>
              <a:latin typeface="Roboto"/>
              <a:ea typeface="Roboto" panose="02000000000000000000" pitchFamily="2" charset="0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2100" b="1" strike="noStrike" spc="-1" dirty="0">
                <a:solidFill>
                  <a:srgbClr val="20386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Part 2: </a:t>
            </a: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2100" strike="noStrike" spc="-1" dirty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Tools for Managing Sustainability</a:t>
            </a:r>
          </a:p>
          <a:p>
            <a:pPr marL="457200">
              <a:lnSpc>
                <a:spcPct val="90000"/>
              </a:lnSpc>
              <a:spcBef>
                <a:spcPts val="499"/>
              </a:spcBef>
              <a:tabLst>
                <a:tab pos="0" algn="l"/>
              </a:tabLst>
            </a:pPr>
            <a:r>
              <a:rPr lang="en-US" sz="2100" strike="noStrike" spc="-1" dirty="0">
                <a:solidFill>
                  <a:srgbClr val="76717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Regulations; Markets; Participatory Processes; Corporate Social Responsibility</a:t>
            </a:r>
            <a:endParaRPr lang="en-US" sz="2100" strike="noStrike" spc="-1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2100" b="1" strike="noStrike" spc="-1" dirty="0">
                <a:solidFill>
                  <a:srgbClr val="20386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Part 3: </a:t>
            </a: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2100" strike="noStrike" spc="-1" dirty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Case Analysis</a:t>
            </a: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2400" b="0" strike="noStrike" spc="-1" dirty="0">
              <a:solidFill>
                <a:srgbClr val="000000"/>
              </a:solidFill>
              <a:latin typeface="Roboto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F5947D28-A6E3-44C2-A8F7-64E338A3F7ED}"/>
              </a:ext>
            </a:extLst>
          </p:cNvPr>
          <p:cNvPicPr/>
          <p:nvPr/>
        </p:nvPicPr>
        <p:blipFill>
          <a:blip r:embed="rId2"/>
          <a:srcRect l="24687" t="29519" b="29800"/>
          <a:stretch/>
        </p:blipFill>
        <p:spPr>
          <a:xfrm>
            <a:off x="4738249" y="3299098"/>
            <a:ext cx="1999999" cy="1468402"/>
          </a:xfrm>
          <a:prstGeom prst="rect">
            <a:avLst/>
          </a:prstGeom>
          <a:ln w="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FF5DB9-CAB5-405A-A9A6-B559576DD96A}"/>
              </a:ext>
            </a:extLst>
          </p:cNvPr>
          <p:cNvSpPr txBox="1"/>
          <p:nvPr/>
        </p:nvSpPr>
        <p:spPr>
          <a:xfrm>
            <a:off x="120072" y="896051"/>
            <a:ext cx="3525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Professor: </a:t>
            </a:r>
            <a:r>
              <a:rPr lang="en-US" sz="1800" b="1" strike="noStrike" spc="-1" dirty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Dr. Daniel </a:t>
            </a:r>
            <a:r>
              <a:rPr lang="en-US" sz="1800" b="1" strike="noStrike" spc="-1" dirty="0" err="1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Matisoff</a:t>
            </a:r>
            <a:endParaRPr lang="en-US" b="1" dirty="0">
              <a:solidFill>
                <a:srgbClr val="A7934B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683D5B-D26F-41DF-A61B-027323DAC1CB}"/>
              </a:ext>
            </a:extLst>
          </p:cNvPr>
          <p:cNvSpPr txBox="1"/>
          <p:nvPr/>
        </p:nvSpPr>
        <p:spPr>
          <a:xfrm>
            <a:off x="4530432" y="1265383"/>
            <a:ext cx="1967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0386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Guest Lectures:</a:t>
            </a:r>
          </a:p>
        </p:txBody>
      </p:sp>
      <p:pic>
        <p:nvPicPr>
          <p:cNvPr id="6" name="Picture 6" descr="Image result for ben jordan coca cola">
            <a:extLst>
              <a:ext uri="{FF2B5EF4-FFF2-40B4-BE49-F238E27FC236}">
                <a16:creationId xmlns:a16="http://schemas.microsoft.com/office/drawing/2014/main" id="{0FED896B-B028-47B0-A11D-BDA2482A6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8250" y="5092227"/>
            <a:ext cx="1998321" cy="116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Logo">
            <a:extLst>
              <a:ext uri="{FF2B5EF4-FFF2-40B4-BE49-F238E27FC236}">
                <a16:creationId xmlns:a16="http://schemas.microsoft.com/office/drawing/2014/main" id="{0638A1B5-E5FD-46DA-838E-6BEA126AE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36557" y="3972473"/>
            <a:ext cx="1150765" cy="58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mage result for ul">
            <a:extLst>
              <a:ext uri="{FF2B5EF4-FFF2-40B4-BE49-F238E27FC236}">
                <a16:creationId xmlns:a16="http://schemas.microsoft.com/office/drawing/2014/main" id="{6B7B0D04-CA99-435F-BD78-1A4AF0C55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6969" y="1843022"/>
            <a:ext cx="1267840" cy="126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F8D108-022B-4CD8-A8DF-B80DC2E403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7" t="16523" b="25876"/>
          <a:stretch/>
        </p:blipFill>
        <p:spPr>
          <a:xfrm>
            <a:off x="4738250" y="1746655"/>
            <a:ext cx="1999999" cy="1246550"/>
          </a:xfrm>
          <a:prstGeom prst="rect">
            <a:avLst/>
          </a:prstGeom>
        </p:spPr>
      </p:pic>
      <p:pic>
        <p:nvPicPr>
          <p:cNvPr id="17" name="Picture 8" descr="Image result for coca cola image">
            <a:extLst>
              <a:ext uri="{FF2B5EF4-FFF2-40B4-BE49-F238E27FC236}">
                <a16:creationId xmlns:a16="http://schemas.microsoft.com/office/drawing/2014/main" id="{D387D6FD-A4BA-4468-A540-53ACD9F20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86969" y="5361161"/>
            <a:ext cx="1489816" cy="49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007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083" y="994487"/>
            <a:ext cx="8721535" cy="1619404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The MSEEM summer term focuses on the Research Capstone Project (6 credits).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chemeClr val="bg2">
                    <a:lumMod val="50000"/>
                  </a:schemeClr>
                </a:solidFill>
              </a:rPr>
              <a:t>Students identify and define a real-world problem in the SEEM area and select a methodology to assess valuable solutions. 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TextShape 1">
            <a:extLst>
              <a:ext uri="{FF2B5EF4-FFF2-40B4-BE49-F238E27FC236}">
                <a16:creationId xmlns:a16="http://schemas.microsoft.com/office/drawing/2014/main" id="{1B234A70-0583-4343-818C-D4C12D877E3A}"/>
              </a:ext>
            </a:extLst>
          </p:cNvPr>
          <p:cNvSpPr txBox="1"/>
          <p:nvPr/>
        </p:nvSpPr>
        <p:spPr>
          <a:xfrm>
            <a:off x="2376038" y="0"/>
            <a:ext cx="4135598" cy="10144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1" strike="noStrike" spc="-1" dirty="0">
                <a:solidFill>
                  <a:srgbClr val="203864"/>
                </a:solidFill>
                <a:latin typeface="Roboto"/>
                <a:ea typeface="Roboto"/>
              </a:rPr>
              <a:t>Capstone Project</a:t>
            </a:r>
            <a:endParaRPr lang="en-US" sz="3600" b="0" strike="noStrike" spc="-1" dirty="0">
              <a:solidFill>
                <a:srgbClr val="203864"/>
              </a:solidFill>
              <a:latin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2895E2-0C9D-4076-8EDA-2261B17652B7}"/>
              </a:ext>
            </a:extLst>
          </p:cNvPr>
          <p:cNvSpPr txBox="1"/>
          <p:nvPr/>
        </p:nvSpPr>
        <p:spPr>
          <a:xfrm>
            <a:off x="173083" y="2200860"/>
            <a:ext cx="60429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Illustrative Capstone Case Examples</a:t>
            </a:r>
          </a:p>
        </p:txBody>
      </p:sp>
      <p:sp>
        <p:nvSpPr>
          <p:cNvPr id="12" name="TextShape 2">
            <a:extLst>
              <a:ext uri="{FF2B5EF4-FFF2-40B4-BE49-F238E27FC236}">
                <a16:creationId xmlns:a16="http://schemas.microsoft.com/office/drawing/2014/main" id="{3AB19CD3-961A-47B1-A1B9-933E62D9491F}"/>
              </a:ext>
            </a:extLst>
          </p:cNvPr>
          <p:cNvSpPr txBox="1"/>
          <p:nvPr/>
        </p:nvSpPr>
        <p:spPr>
          <a:xfrm>
            <a:off x="284061" y="2789565"/>
            <a:ext cx="5306446" cy="3565988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92500" lnSpcReduction="20000"/>
          </a:bodyPr>
          <a:lstStyle/>
          <a:p>
            <a:pPr marL="228600" indent="-227965">
              <a:lnSpc>
                <a:spcPct val="90000"/>
              </a:lnSpc>
              <a:spcBef>
                <a:spcPts val="1001"/>
              </a:spcBef>
              <a:buClr>
                <a:srgbClr val="767171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203864"/>
                </a:solidFill>
                <a:latin typeface="Roboto"/>
                <a:ea typeface="Roboto"/>
              </a:rPr>
              <a:t>GT as a learning laboratory</a:t>
            </a:r>
            <a:endParaRPr lang="en-US" sz="2400" b="0" strike="noStrike" spc="-1" dirty="0">
              <a:solidFill>
                <a:srgbClr val="203864"/>
              </a:solidFill>
              <a:latin typeface="Roboto"/>
            </a:endParaRPr>
          </a:p>
          <a:p>
            <a:pPr marL="685800" lvl="1" indent="-227965">
              <a:lnSpc>
                <a:spcPct val="90000"/>
              </a:lnSpc>
              <a:spcBef>
                <a:spcPts val="499"/>
              </a:spcBef>
              <a:buClr>
                <a:srgbClr val="767171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767171"/>
                </a:solidFill>
                <a:latin typeface="Roboto"/>
                <a:ea typeface="Roboto"/>
              </a:rPr>
              <a:t>Environmental and economic impacts of car rental services at GT</a:t>
            </a:r>
            <a:endParaRPr lang="en-US" sz="1800" b="0" strike="noStrike" spc="-1" dirty="0">
              <a:solidFill>
                <a:srgbClr val="000000"/>
              </a:solidFill>
              <a:latin typeface="Roboto"/>
            </a:endParaRPr>
          </a:p>
          <a:p>
            <a:pPr marL="228600" indent="-227965">
              <a:lnSpc>
                <a:spcPct val="90000"/>
              </a:lnSpc>
              <a:spcBef>
                <a:spcPts val="1001"/>
              </a:spcBef>
              <a:buClr>
                <a:srgbClr val="767171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203864"/>
                </a:solidFill>
                <a:latin typeface="Roboto"/>
                <a:ea typeface="Roboto"/>
              </a:rPr>
              <a:t>Community-based projects</a:t>
            </a:r>
            <a:endParaRPr lang="en-US" sz="2400" b="0" strike="noStrike" spc="-1" dirty="0">
              <a:solidFill>
                <a:srgbClr val="203864"/>
              </a:solidFill>
              <a:latin typeface="Roboto"/>
            </a:endParaRPr>
          </a:p>
          <a:p>
            <a:pPr marL="685800" lvl="1" indent="-227965">
              <a:lnSpc>
                <a:spcPct val="90000"/>
              </a:lnSpc>
              <a:spcBef>
                <a:spcPts val="499"/>
              </a:spcBef>
              <a:buClr>
                <a:srgbClr val="767171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767171"/>
                </a:solidFill>
                <a:latin typeface="Roboto"/>
                <a:ea typeface="Roboto"/>
              </a:rPr>
              <a:t>How sustainable is urban agroforestry?  </a:t>
            </a:r>
            <a:endParaRPr lang="en-US" sz="1800" b="0" strike="noStrike" spc="-1" dirty="0">
              <a:solidFill>
                <a:srgbClr val="000000"/>
              </a:solidFill>
              <a:latin typeface="Roboto"/>
            </a:endParaRPr>
          </a:p>
          <a:p>
            <a:pPr marL="685800" lvl="1" indent="-227965">
              <a:lnSpc>
                <a:spcPct val="90000"/>
              </a:lnSpc>
              <a:spcBef>
                <a:spcPts val="499"/>
              </a:spcBef>
              <a:buClr>
                <a:srgbClr val="767171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827D7D"/>
                </a:solidFill>
                <a:latin typeface="Roboto"/>
                <a:ea typeface="Roboto"/>
              </a:rPr>
              <a:t>Integrating community needs into regional resilience planning</a:t>
            </a:r>
          </a:p>
          <a:p>
            <a:pPr marL="685800" lvl="1" indent="-227965">
              <a:lnSpc>
                <a:spcPct val="90000"/>
              </a:lnSpc>
              <a:spcBef>
                <a:spcPts val="499"/>
              </a:spcBef>
              <a:buClr>
                <a:srgbClr val="767171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827D7D"/>
                </a:solidFill>
                <a:latin typeface="Roboto"/>
              </a:rPr>
              <a:t>Evaluating Contaminated Lands for Solar PV</a:t>
            </a:r>
            <a:r>
              <a:rPr lang="en-US" spc="-1" dirty="0">
                <a:solidFill>
                  <a:srgbClr val="827D7D"/>
                </a:solidFill>
                <a:latin typeface="Roboto"/>
              </a:rPr>
              <a:t> in Georgia</a:t>
            </a:r>
            <a:endParaRPr lang="en-US" sz="1800" b="0" strike="noStrike" spc="-1" dirty="0">
              <a:solidFill>
                <a:srgbClr val="827D7D"/>
              </a:solidFill>
              <a:latin typeface="Roboto"/>
            </a:endParaRPr>
          </a:p>
          <a:p>
            <a:pPr marL="228600" indent="-227965">
              <a:lnSpc>
                <a:spcPct val="90000"/>
              </a:lnSpc>
              <a:spcBef>
                <a:spcPts val="1001"/>
              </a:spcBef>
              <a:buClr>
                <a:srgbClr val="767171"/>
              </a:buClr>
              <a:buFont typeface="Arial"/>
              <a:buChar char="•"/>
            </a:pPr>
            <a:r>
              <a:rPr lang="en-US" sz="2400" b="0" strike="noStrike" spc="-1" dirty="0">
                <a:solidFill>
                  <a:srgbClr val="203864"/>
                </a:solidFill>
                <a:latin typeface="Roboto"/>
                <a:ea typeface="Roboto"/>
              </a:rPr>
              <a:t>Business-related projects</a:t>
            </a:r>
            <a:endParaRPr lang="en-US" sz="2400" b="0" strike="noStrike" spc="-1" dirty="0">
              <a:solidFill>
                <a:srgbClr val="203864"/>
              </a:solidFill>
              <a:latin typeface="Roboto"/>
            </a:endParaRPr>
          </a:p>
          <a:p>
            <a:pPr marL="685800" lvl="1" indent="-227965">
              <a:lnSpc>
                <a:spcPct val="90000"/>
              </a:lnSpc>
              <a:spcBef>
                <a:spcPts val="499"/>
              </a:spcBef>
              <a:buClr>
                <a:srgbClr val="767171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767171"/>
                </a:solidFill>
                <a:latin typeface="Roboto"/>
                <a:ea typeface="Roboto"/>
              </a:rPr>
              <a:t>Value of incorporating Sustainable Development Goals (SDGs) in business</a:t>
            </a:r>
            <a:endParaRPr lang="en-US" sz="1800" b="0" strike="noStrike" spc="-1" dirty="0">
              <a:solidFill>
                <a:srgbClr val="000000"/>
              </a:solidFill>
              <a:latin typeface="Roboto"/>
            </a:endParaRPr>
          </a:p>
          <a:p>
            <a:pPr marL="685800" lvl="1" indent="-227965">
              <a:lnSpc>
                <a:spcPct val="90000"/>
              </a:lnSpc>
              <a:spcBef>
                <a:spcPts val="499"/>
              </a:spcBef>
              <a:buClr>
                <a:srgbClr val="767171"/>
              </a:buClr>
              <a:buFont typeface="Arial"/>
              <a:buChar char="•"/>
            </a:pPr>
            <a:r>
              <a:rPr lang="en-US" sz="1800" b="0" strike="noStrike" spc="-1" dirty="0">
                <a:solidFill>
                  <a:srgbClr val="767171"/>
                </a:solidFill>
                <a:latin typeface="Roboto"/>
                <a:ea typeface="Roboto"/>
              </a:rPr>
              <a:t>Airline Sustainable Supply Chain </a:t>
            </a:r>
            <a:endParaRPr lang="en-US" sz="1800" b="0" strike="noStrike" spc="-1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n-US" sz="1800" b="0" strike="noStrike" spc="-1" dirty="0">
              <a:solidFill>
                <a:srgbClr val="000000"/>
              </a:solidFill>
              <a:latin typeface="Roboto"/>
            </a:endParaRP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B689EBE5-482B-4997-8A32-A8B20AB0E45D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109920" y="3758638"/>
            <a:ext cx="1865747" cy="1119393"/>
          </a:xfrm>
          <a:prstGeom prst="rect">
            <a:avLst/>
          </a:prstGeom>
          <a:ln w="0">
            <a:noFill/>
          </a:ln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C9D3E761-C2DD-4CC6-AB1E-59030326A40C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109919" y="2365192"/>
            <a:ext cx="1865747" cy="1240476"/>
          </a:xfrm>
          <a:prstGeom prst="rect">
            <a:avLst/>
          </a:prstGeom>
          <a:ln w="0">
            <a:noFill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0BDA60C-EB63-477B-8223-6504BB51CF97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109920" y="5028291"/>
            <a:ext cx="1865747" cy="1262515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817731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3">
            <a:extLst>
              <a:ext uri="{FF2B5EF4-FFF2-40B4-BE49-F238E27FC236}">
                <a16:creationId xmlns:a16="http://schemas.microsoft.com/office/drawing/2014/main" id="{18A9961F-8954-43BC-A951-F69184BFC6A8}"/>
              </a:ext>
            </a:extLst>
          </p:cNvPr>
          <p:cNvSpPr txBox="1"/>
          <p:nvPr/>
        </p:nvSpPr>
        <p:spPr>
          <a:xfrm>
            <a:off x="1330925" y="-93306"/>
            <a:ext cx="8542198" cy="845571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1" strike="noStrike" spc="-1" dirty="0">
                <a:solidFill>
                  <a:srgbClr val="203864"/>
                </a:solidFill>
                <a:latin typeface="Roboto"/>
                <a:ea typeface="Roboto"/>
              </a:rPr>
              <a:t>Graduates Making </a:t>
            </a:r>
            <a:r>
              <a:rPr lang="en-US" sz="3600" b="1" spc="-1" dirty="0">
                <a:solidFill>
                  <a:srgbClr val="203864"/>
                </a:solidFill>
                <a:latin typeface="Roboto"/>
                <a:ea typeface="Roboto"/>
              </a:rPr>
              <a:t>A Difference </a:t>
            </a:r>
            <a:endParaRPr lang="en-US" sz="3600" b="0" strike="noStrike" spc="-1" dirty="0">
              <a:solidFill>
                <a:srgbClr val="203864"/>
              </a:solidFill>
              <a:latin typeface="Arial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4F4BBA7-CC1C-488E-9DA9-24C16FCF6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223" y="894636"/>
            <a:ext cx="6127554" cy="57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810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TextShape 1"/>
          <p:cNvSpPr txBox="1"/>
          <p:nvPr/>
        </p:nvSpPr>
        <p:spPr>
          <a:xfrm>
            <a:off x="285840" y="1215360"/>
            <a:ext cx="8572320" cy="45961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/>
          </a:bodyPr>
          <a:lstStyle/>
          <a:p>
            <a:pPr marL="457560" indent="-457200">
              <a:lnSpc>
                <a:spcPct val="90000"/>
              </a:lnSpc>
              <a:spcBef>
                <a:spcPts val="1001"/>
              </a:spcBef>
              <a:buClr>
                <a:srgbClr val="767171"/>
              </a:buClr>
              <a:buFont typeface="+mj-lt"/>
              <a:buAutoNum type="arabicPeriod"/>
            </a:pPr>
            <a:r>
              <a:rPr lang="en-US" sz="2000" b="0" strike="noStrike" spc="-1" dirty="0">
                <a:solidFill>
                  <a:srgbClr val="827D7D"/>
                </a:solidFill>
                <a:latin typeface="Roboto"/>
                <a:ea typeface="Roboto"/>
              </a:rPr>
              <a:t>What about COVID?</a:t>
            </a: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buClr>
                <a:srgbClr val="767171"/>
              </a:buClr>
              <a:buFont typeface="+mj-lt"/>
              <a:buAutoNum type="arabicPeriod"/>
            </a:pPr>
            <a:r>
              <a:rPr lang="en-US" sz="2000" b="0" strike="noStrike" spc="-1" dirty="0">
                <a:solidFill>
                  <a:srgbClr val="827D7D"/>
                </a:solidFill>
                <a:latin typeface="Roboto"/>
                <a:ea typeface="Roboto"/>
              </a:rPr>
              <a:t>What are the backgrounds of C/MSEEM students?</a:t>
            </a: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buClr>
                <a:srgbClr val="767171"/>
              </a:buClr>
              <a:buFont typeface="+mj-lt"/>
              <a:buAutoNum type="arabicPeriod"/>
            </a:pPr>
            <a:r>
              <a:rPr lang="en-US" sz="2000" spc="-1" dirty="0">
                <a:solidFill>
                  <a:srgbClr val="827D7D"/>
                </a:solidFill>
                <a:latin typeface="Roboto"/>
                <a:ea typeface="Roboto"/>
              </a:rPr>
              <a:t>What kind of opportunities are available for graduates of the C/MSEEM?</a:t>
            </a: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buClr>
                <a:srgbClr val="767171"/>
              </a:buClr>
              <a:buFont typeface="+mj-lt"/>
              <a:buAutoNum type="arabicPeriod"/>
            </a:pPr>
            <a:r>
              <a:rPr lang="en-US" sz="2000" b="0" strike="noStrike" spc="-1" dirty="0">
                <a:solidFill>
                  <a:srgbClr val="827D7D"/>
                </a:solidFill>
                <a:latin typeface="Roboto"/>
                <a:ea typeface="Roboto"/>
              </a:rPr>
              <a:t>How many students are likely to be in each class?</a:t>
            </a: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buClr>
                <a:srgbClr val="767171"/>
              </a:buClr>
              <a:buFont typeface="+mj-lt"/>
              <a:buAutoNum type="arabicPeriod"/>
            </a:pPr>
            <a:r>
              <a:rPr lang="en-US" sz="2000" b="0" strike="noStrike" spc="-1" dirty="0">
                <a:solidFill>
                  <a:srgbClr val="827D7D"/>
                </a:solidFill>
                <a:latin typeface="Roboto"/>
                <a:ea typeface="Roboto"/>
              </a:rPr>
              <a:t>How long does it take to complete the MSEEM?</a:t>
            </a: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buClr>
                <a:srgbClr val="767171"/>
              </a:buClr>
              <a:buFont typeface="+mj-lt"/>
              <a:buAutoNum type="arabicPeriod"/>
            </a:pPr>
            <a:r>
              <a:rPr lang="en-US" sz="2000" b="0" strike="noStrike" spc="-1" dirty="0">
                <a:solidFill>
                  <a:srgbClr val="827D7D"/>
                </a:solidFill>
                <a:latin typeface="Roboto"/>
                <a:ea typeface="Roboto"/>
              </a:rPr>
              <a:t>Can we take the C/MSEEM part-time while working?</a:t>
            </a: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buClr>
                <a:srgbClr val="767171"/>
              </a:buClr>
              <a:buFont typeface="+mj-lt"/>
              <a:buAutoNum type="arabicPeriod"/>
            </a:pPr>
            <a:r>
              <a:rPr lang="en-US" sz="2000" b="0" strike="noStrike" spc="-1" dirty="0">
                <a:solidFill>
                  <a:srgbClr val="827D7D"/>
                </a:solidFill>
                <a:latin typeface="Roboto"/>
                <a:ea typeface="Roboto"/>
              </a:rPr>
              <a:t>What courses do I need to take to complete the degree program?</a:t>
            </a: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buClr>
                <a:srgbClr val="767171"/>
              </a:buClr>
              <a:buFont typeface="+mj-lt"/>
              <a:buAutoNum type="arabicPeriod"/>
            </a:pPr>
            <a:r>
              <a:rPr lang="en-US" sz="2000" b="0" strike="noStrike" spc="-1" dirty="0">
                <a:solidFill>
                  <a:srgbClr val="827D7D"/>
                </a:solidFill>
                <a:latin typeface="Roboto"/>
                <a:ea typeface="Roboto"/>
              </a:rPr>
              <a:t>Can we use the CSEEM credits for the MSEEM?</a:t>
            </a: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buClr>
                <a:srgbClr val="767171"/>
              </a:buClr>
              <a:buFont typeface="+mj-lt"/>
              <a:buAutoNum type="arabicPeriod"/>
            </a:pPr>
            <a:r>
              <a:rPr lang="en-US" sz="2000" spc="-1" dirty="0">
                <a:solidFill>
                  <a:srgbClr val="827D7D"/>
                </a:solidFill>
                <a:latin typeface="Roboto"/>
                <a:ea typeface="Roboto"/>
              </a:rPr>
              <a:t>What kind of financial aid is available?</a:t>
            </a:r>
          </a:p>
          <a:p>
            <a:pPr marL="457560" indent="-457200">
              <a:lnSpc>
                <a:spcPct val="90000"/>
              </a:lnSpc>
              <a:spcBef>
                <a:spcPts val="1001"/>
              </a:spcBef>
              <a:buClr>
                <a:srgbClr val="767171"/>
              </a:buClr>
              <a:buFont typeface="+mj-lt"/>
              <a:buAutoNum type="arabicPeriod"/>
            </a:pPr>
            <a:r>
              <a:rPr lang="en-US" sz="2000" b="0" strike="noStrike" spc="-1" dirty="0">
                <a:solidFill>
                  <a:srgbClr val="827D7D"/>
                </a:solidFill>
                <a:latin typeface="Roboto"/>
                <a:ea typeface="Roboto"/>
              </a:rPr>
              <a:t>Can C/MSEEM students get credit for an elective course that is not currently on our approved list?</a:t>
            </a:r>
          </a:p>
          <a:p>
            <a:pPr marL="635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n-US" sz="2000" spc="-1" dirty="0">
              <a:solidFill>
                <a:srgbClr val="827D7D"/>
              </a:solidFill>
              <a:latin typeface="Roboto"/>
              <a:ea typeface="Roboto"/>
            </a:endParaRPr>
          </a:p>
        </p:txBody>
      </p:sp>
      <p:sp>
        <p:nvSpPr>
          <p:cNvPr id="505" name="TextShape 2"/>
          <p:cNvSpPr txBox="1"/>
          <p:nvPr/>
        </p:nvSpPr>
        <p:spPr>
          <a:xfrm>
            <a:off x="285840" y="200880"/>
            <a:ext cx="8572320" cy="10144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1" strike="noStrike" spc="-1" dirty="0">
                <a:solidFill>
                  <a:srgbClr val="203864"/>
                </a:solidFill>
                <a:latin typeface="Roboto"/>
                <a:ea typeface="Roboto"/>
              </a:rPr>
              <a:t>Frequently Asked Questions </a:t>
            </a:r>
            <a:endParaRPr lang="en-US" sz="3600" b="0" strike="noStrike" spc="-1" dirty="0">
              <a:solidFill>
                <a:srgbClr val="203864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Shape 1">
            <a:extLst>
              <a:ext uri="{FF2B5EF4-FFF2-40B4-BE49-F238E27FC236}">
                <a16:creationId xmlns:a16="http://schemas.microsoft.com/office/drawing/2014/main" id="{296E7B0D-51B2-4B7D-B32D-87DFE578E600}"/>
              </a:ext>
            </a:extLst>
          </p:cNvPr>
          <p:cNvSpPr txBox="1"/>
          <p:nvPr/>
        </p:nvSpPr>
        <p:spPr>
          <a:xfrm>
            <a:off x="285840" y="200880"/>
            <a:ext cx="9975760" cy="10144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b="1" strike="noStrike" spc="-1" dirty="0">
                <a:solidFill>
                  <a:srgbClr val="203864"/>
                </a:solidFill>
                <a:latin typeface="Roboto"/>
                <a:ea typeface="Roboto"/>
              </a:rPr>
              <a:t>MSEEM &amp; CSEEM Programs </a:t>
            </a:r>
          </a:p>
          <a:p>
            <a:pPr>
              <a:lnSpc>
                <a:spcPct val="90000"/>
              </a:lnSpc>
            </a:pPr>
            <a:r>
              <a:rPr lang="en-US" sz="3600" b="1" strike="noStrike" spc="-1" dirty="0">
                <a:solidFill>
                  <a:srgbClr val="203864"/>
                </a:solidFill>
                <a:latin typeface="Roboto"/>
                <a:ea typeface="Roboto"/>
              </a:rPr>
              <a:t>School of Public Policy</a:t>
            </a:r>
            <a:endParaRPr lang="en-US" sz="3600" b="0" strike="noStrike" spc="-1" dirty="0">
              <a:solidFill>
                <a:srgbClr val="203864"/>
              </a:solidFill>
              <a:latin typeface="Arial"/>
            </a:endParaRPr>
          </a:p>
        </p:txBody>
      </p:sp>
      <p:sp>
        <p:nvSpPr>
          <p:cNvPr id="15" name="TextShape 3">
            <a:extLst>
              <a:ext uri="{FF2B5EF4-FFF2-40B4-BE49-F238E27FC236}">
                <a16:creationId xmlns:a16="http://schemas.microsoft.com/office/drawing/2014/main" id="{3421DCA6-33B9-44E6-950B-86E9E13CE328}"/>
              </a:ext>
            </a:extLst>
          </p:cNvPr>
          <p:cNvSpPr txBox="1"/>
          <p:nvPr/>
        </p:nvSpPr>
        <p:spPr>
          <a:xfrm>
            <a:off x="5273720" y="1485434"/>
            <a:ext cx="3399840" cy="49611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rmAutofit fontScale="25000" lnSpcReduction="20000"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7200" b="1" spc="-1" dirty="0">
                <a:solidFill>
                  <a:srgbClr val="A7934B"/>
                </a:solidFill>
                <a:latin typeface="Roboto"/>
              </a:rPr>
              <a:t>Students completing the MSEEM program will be able to:</a:t>
            </a:r>
            <a:endParaRPr lang="en-US" sz="7200" b="1" strike="noStrike" spc="-1" dirty="0">
              <a:solidFill>
                <a:srgbClr val="A7934B"/>
              </a:solidFill>
              <a:latin typeface="Roboto"/>
            </a:endParaRP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767171"/>
              </a:buClr>
            </a:pPr>
            <a:r>
              <a:rPr lang="en-US" sz="6600" b="0" i="0" dirty="0">
                <a:solidFill>
                  <a:srgbClr val="827D7D"/>
                </a:solidFill>
                <a:effectLst/>
                <a:latin typeface="Roboto" panose="02000000000000000000" pitchFamily="2" charset="0"/>
              </a:rPr>
              <a:t>1. Assess the context of coupled human and natural systems in energy and environmental problems</a:t>
            </a: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767171"/>
              </a:buClr>
            </a:pPr>
            <a:r>
              <a:rPr lang="en-US" sz="6600" b="0" i="0" dirty="0">
                <a:solidFill>
                  <a:srgbClr val="827D7D"/>
                </a:solidFill>
                <a:effectLst/>
                <a:latin typeface="Roboto" panose="02000000000000000000" pitchFamily="2" charset="0"/>
              </a:rPr>
              <a:t> 2. Identify and describe ethical values associated with energy and environmental problems</a:t>
            </a:r>
            <a:br>
              <a:rPr lang="en-US" sz="6600" dirty="0">
                <a:solidFill>
                  <a:srgbClr val="827D7D"/>
                </a:solidFill>
              </a:rPr>
            </a:br>
            <a:br>
              <a:rPr lang="en-US" sz="6600" dirty="0">
                <a:solidFill>
                  <a:srgbClr val="827D7D"/>
                </a:solidFill>
              </a:rPr>
            </a:br>
            <a:r>
              <a:rPr lang="en-US" sz="6600" dirty="0">
                <a:solidFill>
                  <a:srgbClr val="827D7D"/>
                </a:solidFill>
              </a:rPr>
              <a:t>3. </a:t>
            </a:r>
            <a:r>
              <a:rPr lang="en-US" sz="6600" b="0" i="0" dirty="0">
                <a:solidFill>
                  <a:srgbClr val="827D7D"/>
                </a:solidFill>
                <a:effectLst/>
                <a:latin typeface="Roboto" panose="02000000000000000000" pitchFamily="2" charset="0"/>
              </a:rPr>
              <a:t>Manage and design appropriate responses to energy and environmental sustainability problems</a:t>
            </a:r>
            <a:br>
              <a:rPr lang="en-US" sz="6600" dirty="0">
                <a:solidFill>
                  <a:srgbClr val="827D7D"/>
                </a:solidFill>
              </a:rPr>
            </a:br>
            <a:br>
              <a:rPr lang="en-US" sz="6600" dirty="0">
                <a:solidFill>
                  <a:srgbClr val="827D7D"/>
                </a:solidFill>
              </a:rPr>
            </a:br>
            <a:r>
              <a:rPr lang="en-US" sz="6600" dirty="0">
                <a:solidFill>
                  <a:srgbClr val="827D7D"/>
                </a:solidFill>
              </a:rPr>
              <a:t>4. </a:t>
            </a:r>
            <a:r>
              <a:rPr lang="en-US" sz="6600" b="0" i="0" dirty="0">
                <a:solidFill>
                  <a:srgbClr val="827D7D"/>
                </a:solidFill>
                <a:effectLst/>
                <a:latin typeface="Roboto" panose="02000000000000000000" pitchFamily="2" charset="0"/>
              </a:rPr>
              <a:t>Apply tools and methods to develop solutions for energy and environmental problems</a:t>
            </a:r>
            <a:endParaRPr lang="en-US" sz="6400" b="0" strike="noStrike" spc="-1" dirty="0">
              <a:solidFill>
                <a:srgbClr val="827D7D"/>
              </a:solidFill>
              <a:latin typeface="Roboto"/>
            </a:endParaRPr>
          </a:p>
          <a:p>
            <a:pPr>
              <a:lnSpc>
                <a:spcPct val="12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9600" b="0" strike="noStrike" spc="-1" dirty="0">
              <a:solidFill>
                <a:srgbClr val="000000"/>
              </a:solidFill>
              <a:latin typeface="Roboto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en-US" sz="9600" b="0" strike="noStrike" spc="-1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3A748F-E63E-4AD3-8BDF-B627986216E7}"/>
              </a:ext>
            </a:extLst>
          </p:cNvPr>
          <p:cNvSpPr txBox="1"/>
          <p:nvPr/>
        </p:nvSpPr>
        <p:spPr>
          <a:xfrm>
            <a:off x="285840" y="1492360"/>
            <a:ext cx="4424219" cy="3118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767171"/>
              </a:buClr>
            </a:pPr>
            <a:r>
              <a:rPr lang="en-US" sz="2000" b="1" i="0" dirty="0">
                <a:solidFill>
                  <a:srgbClr val="A7934B"/>
                </a:solidFill>
                <a:effectLst/>
                <a:latin typeface="Roboto" panose="02000000000000000000" pitchFamily="2" charset="0"/>
              </a:rPr>
              <a:t>About The Program:</a:t>
            </a: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767171"/>
              </a:buClr>
            </a:pPr>
            <a:r>
              <a:rPr lang="en-US" sz="1600" b="0" i="0" dirty="0">
                <a:solidFill>
                  <a:srgbClr val="827D7D"/>
                </a:solidFill>
                <a:effectLst/>
                <a:latin typeface="Roboto" panose="02000000000000000000" pitchFamily="2" charset="0"/>
              </a:rPr>
              <a:t>The Sustainable Energy and Environmental Management master and certificate are a multidisciplinary programs with courses taught in schools across the Georgia Tech campus. </a:t>
            </a:r>
          </a:p>
          <a:p>
            <a:pPr marL="360">
              <a:lnSpc>
                <a:spcPct val="90000"/>
              </a:lnSpc>
              <a:spcBef>
                <a:spcPts val="1001"/>
              </a:spcBef>
              <a:buClr>
                <a:srgbClr val="767171"/>
              </a:buClr>
            </a:pPr>
            <a:r>
              <a:rPr lang="en-US" sz="1600" b="0" i="0" dirty="0">
                <a:solidFill>
                  <a:srgbClr val="827D7D"/>
                </a:solidFill>
                <a:effectLst/>
                <a:latin typeface="Roboto" panose="02000000000000000000" pitchFamily="2" charset="0"/>
              </a:rPr>
              <a:t>This curriculum is designed to allow students to develop individualized courses of study designed to supplement their current strengths and give them the skills necessary to achieve career goals.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71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ustomShape 2">
            <a:extLst>
              <a:ext uri="{FF2B5EF4-FFF2-40B4-BE49-F238E27FC236}">
                <a16:creationId xmlns:a16="http://schemas.microsoft.com/office/drawing/2014/main" id="{A0FE3CD0-5800-4AB3-9DDF-DFF20DE1382F}"/>
              </a:ext>
            </a:extLst>
          </p:cNvPr>
          <p:cNvSpPr/>
          <p:nvPr/>
        </p:nvSpPr>
        <p:spPr>
          <a:xfrm>
            <a:off x="450339" y="124765"/>
            <a:ext cx="839304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600" b="1" strike="noStrike" spc="-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600" b="1" strike="noStrike" spc="-1" dirty="0">
                <a:solidFill>
                  <a:srgbClr val="20386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MSEEM Faculty – World Renowned</a:t>
            </a:r>
            <a:endParaRPr lang="en-US" sz="3600" b="1" strike="noStrike" spc="-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3DD3F66-A747-4248-BF08-125CC56AD7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60" y="1038483"/>
            <a:ext cx="7028873" cy="2842109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9384E60-59FF-4EAF-8902-E8DBCD1EB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60" y="4043927"/>
            <a:ext cx="7028873" cy="2689308"/>
          </a:xfrm>
          <a:prstGeom prst="rect">
            <a:avLst/>
          </a:prstGeom>
        </p:spPr>
      </p:pic>
      <p:pic>
        <p:nvPicPr>
          <p:cNvPr id="14" name="Picture 1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A7F4B02-1D55-45B4-84C7-631DE9757D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635" y="4043927"/>
            <a:ext cx="1683105" cy="2689308"/>
          </a:xfrm>
          <a:prstGeom prst="rect">
            <a:avLst/>
          </a:prstGeom>
        </p:spPr>
      </p:pic>
      <p:pic>
        <p:nvPicPr>
          <p:cNvPr id="4" name="Picture 3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id="{A602D904-4F23-4BEC-8AC8-9D1D8C839A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636" y="1038483"/>
            <a:ext cx="1654006" cy="206861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08D10DA-882B-46DE-819C-5B827839CAE6}"/>
              </a:ext>
            </a:extLst>
          </p:cNvPr>
          <p:cNvSpPr/>
          <p:nvPr/>
        </p:nvSpPr>
        <p:spPr>
          <a:xfrm>
            <a:off x="7331636" y="2676525"/>
            <a:ext cx="1654006" cy="1204067"/>
          </a:xfrm>
          <a:prstGeom prst="rect">
            <a:avLst/>
          </a:prstGeom>
          <a:solidFill>
            <a:srgbClr val="F2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0BDD29-5716-4DAE-9805-CCC6554FF609}"/>
              </a:ext>
            </a:extLst>
          </p:cNvPr>
          <p:cNvSpPr txBox="1"/>
          <p:nvPr/>
        </p:nvSpPr>
        <p:spPr>
          <a:xfrm>
            <a:off x="7331557" y="2672787"/>
            <a:ext cx="14348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459A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Cale Reeves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8D526C-0FBB-4025-AED1-6F0185272E2E}"/>
              </a:ext>
            </a:extLst>
          </p:cNvPr>
          <p:cNvSpPr txBox="1"/>
          <p:nvPr/>
        </p:nvSpPr>
        <p:spPr>
          <a:xfrm>
            <a:off x="7337532" y="3083190"/>
            <a:ext cx="1654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Green technology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Agent-based modeling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Natural language processing</a:t>
            </a:r>
          </a:p>
        </p:txBody>
      </p:sp>
    </p:spTree>
    <p:extLst>
      <p:ext uri="{BB962C8B-B14F-4D97-AF65-F5344CB8AC3E}">
        <p14:creationId xmlns:p14="http://schemas.microsoft.com/office/powerpoint/2010/main" val="503182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Shape 1">
            <a:extLst>
              <a:ext uri="{FF2B5EF4-FFF2-40B4-BE49-F238E27FC236}">
                <a16:creationId xmlns:a16="http://schemas.microsoft.com/office/drawing/2014/main" id="{F719FFDA-F6F0-48AF-B44E-2E5B2954769B}"/>
              </a:ext>
            </a:extLst>
          </p:cNvPr>
          <p:cNvSpPr txBox="1"/>
          <p:nvPr/>
        </p:nvSpPr>
        <p:spPr>
          <a:xfrm>
            <a:off x="82637" y="200880"/>
            <a:ext cx="8572320" cy="108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90000"/>
              </a:lnSpc>
            </a:pPr>
            <a:br>
              <a:rPr dirty="0"/>
            </a:br>
            <a:br>
              <a:rPr dirty="0"/>
            </a:br>
            <a:br>
              <a:rPr sz="11200" dirty="0"/>
            </a:br>
            <a:r>
              <a:rPr lang="en-US" sz="11200" b="1" strike="noStrike" spc="-1" dirty="0">
                <a:solidFill>
                  <a:srgbClr val="003057"/>
                </a:solidFill>
                <a:latin typeface="Roboto"/>
                <a:ea typeface="Roboto"/>
              </a:rPr>
              <a:t>2020 Profile: Inaugural Class of </a:t>
            </a:r>
            <a:br>
              <a:rPr sz="11200" dirty="0"/>
            </a:br>
            <a:r>
              <a:rPr lang="en-US" sz="11200" b="1" strike="noStrike" spc="-1" dirty="0">
                <a:solidFill>
                  <a:srgbClr val="003057"/>
                </a:solidFill>
                <a:latin typeface="Roboto"/>
                <a:ea typeface="Roboto"/>
              </a:rPr>
              <a:t>MSEEM is the only sustainability-oriented </a:t>
            </a:r>
            <a:br>
              <a:rPr sz="11200" dirty="0"/>
            </a:br>
            <a:r>
              <a:rPr lang="en-US" sz="11200" b="1" strike="noStrike" spc="-1" dirty="0">
                <a:solidFill>
                  <a:srgbClr val="003057"/>
                </a:solidFill>
                <a:latin typeface="Roboto"/>
                <a:ea typeface="Roboto"/>
              </a:rPr>
              <a:t>Masters Program in Georgia</a:t>
            </a:r>
          </a:p>
          <a:p>
            <a:pPr algn="ctr">
              <a:lnSpc>
                <a:spcPct val="90000"/>
              </a:lnSpc>
            </a:pPr>
            <a:br>
              <a:rPr dirty="0"/>
            </a:br>
            <a:r>
              <a:rPr lang="en-US" sz="8000" b="1" strike="noStrike" spc="-1" dirty="0">
                <a:solidFill>
                  <a:srgbClr val="A7934B"/>
                </a:solidFill>
                <a:latin typeface="Roboto"/>
                <a:ea typeface="Roboto"/>
              </a:rPr>
              <a:t>Applications from Coast to Coast and Around the Globe</a:t>
            </a:r>
            <a:br>
              <a:rPr dirty="0"/>
            </a:br>
            <a:endParaRPr lang="en-US" sz="27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" name="Picture 1">
            <a:extLst>
              <a:ext uri="{FF2B5EF4-FFF2-40B4-BE49-F238E27FC236}">
                <a16:creationId xmlns:a16="http://schemas.microsoft.com/office/drawing/2014/main" id="{B89F2BD2-E208-4EF5-98A2-99FDAED2E07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452376" y="1892520"/>
            <a:ext cx="1486440" cy="1536120"/>
          </a:xfrm>
          <a:prstGeom prst="rect">
            <a:avLst/>
          </a:prstGeom>
          <a:ln w="0">
            <a:noFill/>
          </a:ln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912EFFBC-C9D2-4509-9274-F5383E360A5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226096" y="1927080"/>
            <a:ext cx="2292480" cy="1536120"/>
          </a:xfrm>
          <a:prstGeom prst="rect">
            <a:avLst/>
          </a:prstGeom>
          <a:ln w="0">
            <a:noFill/>
          </a:ln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76BEDDA3-4412-4EDC-8719-0E104A3CE55C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5687776" y="1783080"/>
            <a:ext cx="2219040" cy="1645560"/>
          </a:xfrm>
          <a:prstGeom prst="rect">
            <a:avLst/>
          </a:prstGeom>
          <a:ln w="0">
            <a:noFill/>
          </a:ln>
        </p:spPr>
      </p:pic>
      <p:sp>
        <p:nvSpPr>
          <p:cNvPr id="33" name="CustomShape 2">
            <a:extLst>
              <a:ext uri="{FF2B5EF4-FFF2-40B4-BE49-F238E27FC236}">
                <a16:creationId xmlns:a16="http://schemas.microsoft.com/office/drawing/2014/main" id="{E2A3592B-9C00-4BF2-9F52-2BE81842576A}"/>
              </a:ext>
            </a:extLst>
          </p:cNvPr>
          <p:cNvSpPr/>
          <p:nvPr/>
        </p:nvSpPr>
        <p:spPr>
          <a:xfrm>
            <a:off x="1649861" y="2205255"/>
            <a:ext cx="1116720" cy="79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A7934B"/>
                </a:solidFill>
                <a:latin typeface="Arial"/>
              </a:rPr>
              <a:t>37%</a:t>
            </a:r>
            <a:endParaRPr lang="en-US" sz="2800" b="0" strike="noStrike" spc="-1" dirty="0">
              <a:solidFill>
                <a:srgbClr val="A7934B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203864"/>
                </a:solidFill>
                <a:latin typeface="Arial"/>
              </a:rPr>
              <a:t>Georgia</a:t>
            </a:r>
          </a:p>
        </p:txBody>
      </p:sp>
      <p:sp>
        <p:nvSpPr>
          <p:cNvPr id="35" name="CustomShape 3">
            <a:extLst>
              <a:ext uri="{FF2B5EF4-FFF2-40B4-BE49-F238E27FC236}">
                <a16:creationId xmlns:a16="http://schemas.microsoft.com/office/drawing/2014/main" id="{41A55302-1E22-4653-9CCD-B6B62AFBEDE7}"/>
              </a:ext>
            </a:extLst>
          </p:cNvPr>
          <p:cNvSpPr/>
          <p:nvPr/>
        </p:nvSpPr>
        <p:spPr>
          <a:xfrm>
            <a:off x="3613456" y="2225520"/>
            <a:ext cx="1563120" cy="79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A7934B"/>
                </a:solidFill>
                <a:latin typeface="Arial"/>
              </a:rPr>
              <a:t>37%</a:t>
            </a:r>
            <a:endParaRPr lang="en-US" sz="2800" b="0" strike="noStrike" spc="-1" dirty="0">
              <a:solidFill>
                <a:srgbClr val="A7934B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203864"/>
                </a:solidFill>
                <a:latin typeface="Arial"/>
              </a:rPr>
              <a:t>United States</a:t>
            </a:r>
          </a:p>
        </p:txBody>
      </p:sp>
      <p:sp>
        <p:nvSpPr>
          <p:cNvPr id="37" name="CustomShape 4">
            <a:extLst>
              <a:ext uri="{FF2B5EF4-FFF2-40B4-BE49-F238E27FC236}">
                <a16:creationId xmlns:a16="http://schemas.microsoft.com/office/drawing/2014/main" id="{F2CB83C5-2BAA-441A-85AC-096D13E235B2}"/>
              </a:ext>
            </a:extLst>
          </p:cNvPr>
          <p:cNvSpPr/>
          <p:nvPr/>
        </p:nvSpPr>
        <p:spPr>
          <a:xfrm>
            <a:off x="6255496" y="2225520"/>
            <a:ext cx="1946880" cy="79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A7934B"/>
                </a:solidFill>
                <a:latin typeface="Arial"/>
              </a:rPr>
              <a:t>26%</a:t>
            </a:r>
            <a:endParaRPr lang="en-US" sz="2800" b="0" strike="noStrike" spc="-1" dirty="0">
              <a:solidFill>
                <a:srgbClr val="A7934B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203864"/>
                </a:solidFill>
                <a:latin typeface="Arial"/>
              </a:rPr>
              <a:t>International</a:t>
            </a:r>
          </a:p>
        </p:txBody>
      </p:sp>
      <p:graphicFrame>
        <p:nvGraphicFramePr>
          <p:cNvPr id="39" name="Table 5">
            <a:extLst>
              <a:ext uri="{FF2B5EF4-FFF2-40B4-BE49-F238E27FC236}">
                <a16:creationId xmlns:a16="http://schemas.microsoft.com/office/drawing/2014/main" id="{8870F54B-24F8-4C3E-B58C-1E532CC31F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7316280"/>
              </p:ext>
            </p:extLst>
          </p:nvPr>
        </p:nvGraphicFramePr>
        <p:xfrm>
          <a:off x="608536" y="3657600"/>
          <a:ext cx="7458120" cy="2369160"/>
        </p:xfrm>
        <a:graphic>
          <a:graphicData uri="http://schemas.openxmlformats.org/drawingml/2006/table">
            <a:tbl>
              <a:tblPr/>
              <a:tblGrid>
                <a:gridCol w="3522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35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6916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1"/>
                        </a:spcBef>
                        <a:tabLst>
                          <a:tab pos="0" algn="l"/>
                        </a:tabLst>
                      </a:pPr>
                      <a:r>
                        <a:rPr lang="en-US" sz="1800" b="1" strike="noStrike" spc="-1" dirty="0">
                          <a:solidFill>
                            <a:srgbClr val="A7934B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Year One – 2020 </a:t>
                      </a:r>
                      <a:endParaRPr lang="en-US" sz="1800" b="0" strike="noStrike" spc="-1" dirty="0">
                        <a:solidFill>
                          <a:srgbClr val="A7934B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01"/>
                        </a:spcBef>
                        <a:tabLst>
                          <a:tab pos="0" algn="l"/>
                        </a:tabLst>
                      </a:pPr>
                      <a:r>
                        <a:rPr lang="en-US" sz="2000" b="0" strike="noStrike" spc="-1" dirty="0">
                          <a:solidFill>
                            <a:srgbClr val="808080"/>
                          </a:solidFill>
                          <a:latin typeface="Calibri"/>
                        </a:rPr>
                        <a:t>24 motivated &amp; accomplished scholars selected for year one:</a:t>
                      </a:r>
                      <a:endParaRPr lang="en-US" sz="2000" b="0" strike="noStrike" spc="-1" dirty="0">
                        <a:latin typeface="Arial"/>
                      </a:endParaRPr>
                    </a:p>
                    <a:p>
                      <a:pPr marL="171360" indent="-285480">
                        <a:lnSpc>
                          <a:spcPct val="100000"/>
                        </a:lnSpc>
                        <a:buClr>
                          <a:srgbClr val="808080"/>
                        </a:buClr>
                        <a:buFont typeface="Arial"/>
                        <a:buChar char="•"/>
                        <a:tabLst>
                          <a:tab pos="0" algn="l"/>
                        </a:tabLst>
                      </a:pPr>
                      <a:r>
                        <a:rPr lang="en-US" sz="1600" b="0" strike="noStrike" spc="-1" dirty="0">
                          <a:solidFill>
                            <a:srgbClr val="808080"/>
                          </a:solidFill>
                          <a:latin typeface="Calibri"/>
                        </a:rPr>
                        <a:t>Different schools</a:t>
                      </a:r>
                      <a:endParaRPr lang="en-US" sz="1600" b="0" strike="noStrike" spc="-1" dirty="0">
                        <a:latin typeface="Arial"/>
                      </a:endParaRPr>
                    </a:p>
                    <a:p>
                      <a:pPr marL="171360" indent="-285480">
                        <a:lnSpc>
                          <a:spcPct val="100000"/>
                        </a:lnSpc>
                        <a:buClr>
                          <a:srgbClr val="808080"/>
                        </a:buClr>
                        <a:buFont typeface="Arial"/>
                        <a:buChar char="•"/>
                        <a:tabLst>
                          <a:tab pos="0" algn="l"/>
                        </a:tabLst>
                      </a:pPr>
                      <a:r>
                        <a:rPr lang="en-US" sz="1600" b="0" strike="noStrike" spc="-1" dirty="0">
                          <a:solidFill>
                            <a:srgbClr val="808080"/>
                          </a:solidFill>
                          <a:latin typeface="Calibri"/>
                        </a:rPr>
                        <a:t>Range of work experience &amp; education</a:t>
                      </a:r>
                      <a:endParaRPr lang="en-US" sz="1600" b="0" strike="noStrike" spc="-1" dirty="0">
                        <a:latin typeface="Arial"/>
                      </a:endParaRPr>
                    </a:p>
                    <a:p>
                      <a:pPr marL="171360" indent="-285480">
                        <a:lnSpc>
                          <a:spcPct val="100000"/>
                        </a:lnSpc>
                        <a:buClr>
                          <a:srgbClr val="808080"/>
                        </a:buClr>
                        <a:buFont typeface="Arial"/>
                        <a:buChar char="•"/>
                        <a:tabLst>
                          <a:tab pos="0" algn="l"/>
                        </a:tabLst>
                      </a:pPr>
                      <a:r>
                        <a:rPr lang="en-US" sz="1600" b="0" strike="noStrike" spc="-1" dirty="0">
                          <a:solidFill>
                            <a:srgbClr val="808080"/>
                          </a:solidFill>
                          <a:latin typeface="Calibri"/>
                        </a:rPr>
                        <a:t>5 MSEEM Funded Fellows</a:t>
                      </a:r>
                      <a:endParaRPr lang="en-US" sz="1600" b="0" strike="noStrike" spc="-1" dirty="0">
                        <a:latin typeface="Arial"/>
                      </a:endParaRPr>
                    </a:p>
                    <a:p>
                      <a:pPr marL="343080" indent="-342720">
                        <a:lnSpc>
                          <a:spcPct val="100000"/>
                        </a:lnSpc>
                        <a:spcBef>
                          <a:spcPts val="1001"/>
                        </a:spcBef>
                        <a:tabLst>
                          <a:tab pos="0" algn="l"/>
                        </a:tabLst>
                      </a:pPr>
                      <a:endParaRPr lang="en-US" sz="16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1" name="Picture 12">
            <a:extLst>
              <a:ext uri="{FF2B5EF4-FFF2-40B4-BE49-F238E27FC236}">
                <a16:creationId xmlns:a16="http://schemas.microsoft.com/office/drawing/2014/main" id="{4BC6EDCE-2BD1-410B-A177-5F3B4E00C1AB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77656" y="3732840"/>
            <a:ext cx="3405240" cy="2218680"/>
          </a:xfrm>
          <a:prstGeom prst="rect">
            <a:avLst/>
          </a:prstGeom>
          <a:ln w="0">
            <a:noFill/>
          </a:ln>
        </p:spPr>
      </p:pic>
      <p:sp>
        <p:nvSpPr>
          <p:cNvPr id="43" name="CustomShape 6">
            <a:extLst>
              <a:ext uri="{FF2B5EF4-FFF2-40B4-BE49-F238E27FC236}">
                <a16:creationId xmlns:a16="http://schemas.microsoft.com/office/drawing/2014/main" id="{4388CA70-1510-4312-9F5E-1DE6F5FCA905}"/>
              </a:ext>
            </a:extLst>
          </p:cNvPr>
          <p:cNvSpPr/>
          <p:nvPr/>
        </p:nvSpPr>
        <p:spPr>
          <a:xfrm>
            <a:off x="846856" y="3627720"/>
            <a:ext cx="3069000" cy="33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1800" b="1" strike="noStrike" spc="-1" dirty="0">
                <a:solidFill>
                  <a:srgbClr val="A7934B"/>
                </a:solidFill>
                <a:latin typeface="Calibri"/>
                <a:ea typeface="Roboto"/>
              </a:rPr>
              <a:t>Highly Diverse Backgrounds</a:t>
            </a:r>
            <a:endParaRPr lang="en-US" sz="1800" b="0" strike="noStrike" spc="-1" dirty="0">
              <a:solidFill>
                <a:srgbClr val="A7934B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689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37F4A-CE5F-4031-BD42-9134CC5F7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159" y="57229"/>
            <a:ext cx="4268841" cy="632275"/>
          </a:xfrm>
        </p:spPr>
        <p:txBody>
          <a:bodyPr/>
          <a:lstStyle/>
          <a:p>
            <a:r>
              <a:rPr lang="en-US" sz="3800" dirty="0">
                <a:solidFill>
                  <a:srgbClr val="20386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Meet the Fellows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BCB73F-3A3D-47F4-89FE-B4F3051D3798}"/>
              </a:ext>
            </a:extLst>
          </p:cNvPr>
          <p:cNvSpPr txBox="1"/>
          <p:nvPr/>
        </p:nvSpPr>
        <p:spPr>
          <a:xfrm>
            <a:off x="303159" y="867705"/>
            <a:ext cx="5807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 MSEEM offers fellowships for full-time students.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74781B-9254-4F1C-9E48-A46246A6D221}"/>
              </a:ext>
            </a:extLst>
          </p:cNvPr>
          <p:cNvSpPr txBox="1"/>
          <p:nvPr/>
        </p:nvSpPr>
        <p:spPr>
          <a:xfrm>
            <a:off x="3778456" y="3162219"/>
            <a:ext cx="1373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0386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Maria Lucas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7DB624-1553-4931-9834-97B18A937EDA}"/>
              </a:ext>
            </a:extLst>
          </p:cNvPr>
          <p:cNvSpPr txBox="1"/>
          <p:nvPr/>
        </p:nvSpPr>
        <p:spPr>
          <a:xfrm>
            <a:off x="5430368" y="3162219"/>
            <a:ext cx="21449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0386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Brooke Schumacher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D3D5D6-A63C-4302-9709-CBF27EA6A71E}"/>
              </a:ext>
            </a:extLst>
          </p:cNvPr>
          <p:cNvSpPr txBox="1"/>
          <p:nvPr/>
        </p:nvSpPr>
        <p:spPr>
          <a:xfrm>
            <a:off x="133953" y="3196084"/>
            <a:ext cx="17657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0386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Alvaro Concha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7ADBE7-A69C-4BF7-B6AB-50A56DB07768}"/>
              </a:ext>
            </a:extLst>
          </p:cNvPr>
          <p:cNvSpPr txBox="1"/>
          <p:nvPr/>
        </p:nvSpPr>
        <p:spPr>
          <a:xfrm>
            <a:off x="1764022" y="3179909"/>
            <a:ext cx="2636047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dirty="0">
                <a:solidFill>
                  <a:srgbClr val="20386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Christopher </a:t>
            </a:r>
            <a:r>
              <a:rPr lang="en-US" sz="1600" dirty="0" err="1">
                <a:solidFill>
                  <a:srgbClr val="20386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Contos</a:t>
            </a:r>
            <a:endParaRPr lang="en-US" sz="1600" dirty="0">
              <a:solidFill>
                <a:srgbClr val="20386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F57E779-473C-48AA-A476-6EB4118D3B40}"/>
              </a:ext>
            </a:extLst>
          </p:cNvPr>
          <p:cNvSpPr txBox="1"/>
          <p:nvPr/>
        </p:nvSpPr>
        <p:spPr>
          <a:xfrm>
            <a:off x="122970" y="3518463"/>
            <a:ext cx="17657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rgbClr val="A7934B"/>
                </a:solidFill>
                <a:effectLst/>
                <a:latin typeface="Roboto" panose="02000000000000000000" pitchFamily="2" charset="0"/>
              </a:rPr>
              <a:t>He received his  undergraduate degree in </a:t>
            </a:r>
            <a:r>
              <a:rPr lang="en-US" sz="1600" dirty="0">
                <a:solidFill>
                  <a:srgbClr val="A7934B"/>
                </a:solidFill>
                <a:latin typeface="Roboto" panose="02000000000000000000" pitchFamily="2" charset="0"/>
              </a:rPr>
              <a:t>civil engineering </a:t>
            </a:r>
            <a:r>
              <a:rPr lang="en-US" sz="1600" b="0" i="0" dirty="0">
                <a:solidFill>
                  <a:srgbClr val="A7934B"/>
                </a:solidFill>
                <a:effectLst/>
                <a:latin typeface="Roboto" panose="02000000000000000000" pitchFamily="2" charset="0"/>
              </a:rPr>
              <a:t>from Georgia Tech. </a:t>
            </a:r>
            <a:endParaRPr lang="en-US" sz="1600" dirty="0">
              <a:solidFill>
                <a:srgbClr val="A7934B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D9C198E-A283-457A-9AF8-B4232ACC40D8}"/>
              </a:ext>
            </a:extLst>
          </p:cNvPr>
          <p:cNvSpPr txBox="1"/>
          <p:nvPr/>
        </p:nvSpPr>
        <p:spPr>
          <a:xfrm>
            <a:off x="1932742" y="3534638"/>
            <a:ext cx="16503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rgbClr val="A7934B"/>
                </a:solidFill>
                <a:effectLst/>
                <a:latin typeface="Roboto" panose="02000000000000000000" pitchFamily="2" charset="0"/>
              </a:rPr>
              <a:t>He received his  undergraduate degree in electrical &amp; computer engineering from Rowan University. </a:t>
            </a:r>
            <a:endParaRPr lang="en-US" sz="1600" dirty="0">
              <a:solidFill>
                <a:srgbClr val="A7934B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11B7A19-4F24-4858-8B3C-CB32D7DD3C65}"/>
              </a:ext>
            </a:extLst>
          </p:cNvPr>
          <p:cNvSpPr txBox="1"/>
          <p:nvPr/>
        </p:nvSpPr>
        <p:spPr>
          <a:xfrm>
            <a:off x="3776228" y="3532036"/>
            <a:ext cx="1694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rgbClr val="A7934B"/>
                </a:solidFill>
                <a:effectLst/>
                <a:latin typeface="Roboto" panose="02000000000000000000" pitchFamily="2" charset="0"/>
              </a:rPr>
              <a:t>She received her undergraduate degree in economics from NC State University. </a:t>
            </a:r>
            <a:endParaRPr lang="en-US" sz="1600" dirty="0">
              <a:solidFill>
                <a:srgbClr val="A7934B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EC6300E-B9BC-4815-9D54-4752E3766F01}"/>
              </a:ext>
            </a:extLst>
          </p:cNvPr>
          <p:cNvSpPr txBox="1"/>
          <p:nvPr/>
        </p:nvSpPr>
        <p:spPr>
          <a:xfrm>
            <a:off x="5484151" y="3532036"/>
            <a:ext cx="19789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rgbClr val="A7934B"/>
                </a:solidFill>
                <a:effectLst/>
                <a:latin typeface="Roboto" panose="02000000000000000000" pitchFamily="2" charset="0"/>
              </a:rPr>
              <a:t>She received her undergraduate degree in computer engineering from the United States Air Force Academy. </a:t>
            </a:r>
            <a:endParaRPr lang="en-US" sz="1600" dirty="0">
              <a:solidFill>
                <a:srgbClr val="A7934B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513E31-D6F8-4BC7-A53B-B42C4AFF91A0}"/>
              </a:ext>
            </a:extLst>
          </p:cNvPr>
          <p:cNvSpPr txBox="1"/>
          <p:nvPr/>
        </p:nvSpPr>
        <p:spPr>
          <a:xfrm>
            <a:off x="148402" y="6292775"/>
            <a:ext cx="580721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dirty="0">
                <a:latin typeface="Roboto"/>
                <a:ea typeface="Roboto" panose="02000000000000000000" pitchFamily="2" charset="0"/>
              </a:rPr>
              <a:t>Breakout session with Students</a:t>
            </a:r>
          </a:p>
        </p:txBody>
      </p:sp>
      <p:pic>
        <p:nvPicPr>
          <p:cNvPr id="5" name="Picture 4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2DD51967-A924-4FEA-BD2A-469943C6DE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81" y="1610302"/>
            <a:ext cx="1373241" cy="1373241"/>
          </a:xfrm>
          <a:prstGeom prst="rect">
            <a:avLst/>
          </a:prstGeom>
        </p:spPr>
      </p:pic>
      <p:pic>
        <p:nvPicPr>
          <p:cNvPr id="7" name="Picture 6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E3723358-C943-4B9F-A29E-FF3501BDCF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419" y="1608164"/>
            <a:ext cx="1373242" cy="1373242"/>
          </a:xfrm>
          <a:prstGeom prst="rect">
            <a:avLst/>
          </a:prstGeom>
        </p:spPr>
      </p:pic>
      <p:pic>
        <p:nvPicPr>
          <p:cNvPr id="11" name="Picture 10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81FA53F2-FE85-4FE2-AF10-9D1376768E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379" y="1599320"/>
            <a:ext cx="1373241" cy="1373241"/>
          </a:xfrm>
          <a:prstGeom prst="rect">
            <a:avLst/>
          </a:prstGeom>
        </p:spPr>
      </p:pic>
      <p:pic>
        <p:nvPicPr>
          <p:cNvPr id="13" name="Picture 12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3A137FB9-8A9B-4A6D-A541-5DE2D23056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338" y="1610302"/>
            <a:ext cx="1373241" cy="137324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23C397F-7519-4611-A43A-9AD519A6B9B5}"/>
              </a:ext>
            </a:extLst>
          </p:cNvPr>
          <p:cNvSpPr txBox="1"/>
          <p:nvPr/>
        </p:nvSpPr>
        <p:spPr>
          <a:xfrm>
            <a:off x="7449504" y="3171064"/>
            <a:ext cx="17689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0386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James Serrano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350D6F5-B424-4B7B-A78F-04FEB3287BDA}"/>
              </a:ext>
            </a:extLst>
          </p:cNvPr>
          <p:cNvSpPr txBox="1"/>
          <p:nvPr/>
        </p:nvSpPr>
        <p:spPr>
          <a:xfrm>
            <a:off x="7371637" y="3520582"/>
            <a:ext cx="17145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i="0" dirty="0">
                <a:solidFill>
                  <a:srgbClr val="A7934B"/>
                </a:solidFill>
                <a:effectLst/>
                <a:latin typeface="Roboto" panose="02000000000000000000" pitchFamily="2" charset="0"/>
              </a:rPr>
              <a:t>He received his  undergraduate degree in finance from Indiana University. </a:t>
            </a:r>
            <a:endParaRPr lang="en-US" sz="1600" dirty="0">
              <a:solidFill>
                <a:srgbClr val="A7934B"/>
              </a:solidFill>
            </a:endParaRPr>
          </a:p>
        </p:txBody>
      </p:sp>
      <p:pic>
        <p:nvPicPr>
          <p:cNvPr id="18" name="Picture 17" descr="A person holding a frisbee&#10;&#10;Description automatically generated with medium confidence">
            <a:extLst>
              <a:ext uri="{FF2B5EF4-FFF2-40B4-BE49-F238E27FC236}">
                <a16:creationId xmlns:a16="http://schemas.microsoft.com/office/drawing/2014/main" id="{F88455F0-13A9-4623-A05C-D8E262D7E7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297" y="1610301"/>
            <a:ext cx="1373242" cy="137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50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Picture 3"/>
          <p:cNvPicPr/>
          <p:nvPr/>
        </p:nvPicPr>
        <p:blipFill>
          <a:blip r:embed="rId3"/>
          <a:srcRect l="3395" t="32393" r="2513" b="8875"/>
          <a:stretch/>
        </p:blipFill>
        <p:spPr>
          <a:xfrm>
            <a:off x="6081480" y="2571119"/>
            <a:ext cx="2830320" cy="1740240"/>
          </a:xfrm>
          <a:prstGeom prst="rect">
            <a:avLst/>
          </a:prstGeom>
          <a:ln w="0">
            <a:noFill/>
          </a:ln>
        </p:spPr>
      </p:pic>
      <p:sp>
        <p:nvSpPr>
          <p:cNvPr id="408" name="CustomShape 1"/>
          <p:cNvSpPr/>
          <p:nvPr/>
        </p:nvSpPr>
        <p:spPr>
          <a:xfrm>
            <a:off x="6009498" y="2310822"/>
            <a:ext cx="318348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827D7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Flood water after Hurricane Matthew</a:t>
            </a:r>
          </a:p>
        </p:txBody>
      </p:sp>
      <p:sp>
        <p:nvSpPr>
          <p:cNvPr id="409" name="TextShape 2"/>
          <p:cNvSpPr txBox="1"/>
          <p:nvPr/>
        </p:nvSpPr>
        <p:spPr>
          <a:xfrm>
            <a:off x="6800760" y="5811840"/>
            <a:ext cx="20570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6</a:t>
            </a:r>
            <a:endParaRPr lang="en-US" sz="1200" b="0" strike="noStrike" spc="-1">
              <a:latin typeface="Times New Roman"/>
            </a:endParaRPr>
          </a:p>
        </p:txBody>
      </p:sp>
      <p:sp>
        <p:nvSpPr>
          <p:cNvPr id="410" name="CustomShape 3"/>
          <p:cNvSpPr/>
          <p:nvPr/>
        </p:nvSpPr>
        <p:spPr>
          <a:xfrm>
            <a:off x="6005879" y="189027"/>
            <a:ext cx="2383200" cy="30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827D7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North Georgia Fires in 2016</a:t>
            </a:r>
          </a:p>
        </p:txBody>
      </p:sp>
      <p:pic>
        <p:nvPicPr>
          <p:cNvPr id="411" name="Picture 13"/>
          <p:cNvPicPr/>
          <p:nvPr/>
        </p:nvPicPr>
        <p:blipFill>
          <a:blip r:embed="rId4"/>
          <a:stretch/>
        </p:blipFill>
        <p:spPr>
          <a:xfrm>
            <a:off x="6081840" y="478800"/>
            <a:ext cx="2796038" cy="1807200"/>
          </a:xfrm>
          <a:prstGeom prst="rect">
            <a:avLst/>
          </a:prstGeom>
          <a:ln w="0">
            <a:noFill/>
          </a:ln>
        </p:spPr>
      </p:pic>
      <p:pic>
        <p:nvPicPr>
          <p:cNvPr id="412" name="Picture 11"/>
          <p:cNvPicPr/>
          <p:nvPr/>
        </p:nvPicPr>
        <p:blipFill>
          <a:blip r:embed="rId5"/>
          <a:stretch/>
        </p:blipFill>
        <p:spPr>
          <a:xfrm>
            <a:off x="6081840" y="4709519"/>
            <a:ext cx="2829960" cy="1867649"/>
          </a:xfrm>
          <a:prstGeom prst="rect">
            <a:avLst/>
          </a:prstGeom>
          <a:ln w="0">
            <a:noFill/>
          </a:ln>
        </p:spPr>
      </p:pic>
      <p:sp>
        <p:nvSpPr>
          <p:cNvPr id="413" name="CustomShape 4"/>
          <p:cNvSpPr/>
          <p:nvPr/>
        </p:nvSpPr>
        <p:spPr>
          <a:xfrm>
            <a:off x="6009498" y="4419916"/>
            <a:ext cx="3540902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0" strike="noStrike" spc="-1" dirty="0">
                <a:solidFill>
                  <a:srgbClr val="827D7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Farm damage from Hurricane Michael</a:t>
            </a:r>
          </a:p>
        </p:txBody>
      </p:sp>
      <p:sp>
        <p:nvSpPr>
          <p:cNvPr id="414" name="TextShape 5"/>
          <p:cNvSpPr txBox="1"/>
          <p:nvPr/>
        </p:nvSpPr>
        <p:spPr>
          <a:xfrm>
            <a:off x="291060" y="111600"/>
            <a:ext cx="5544720" cy="12373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b="1" strike="noStrike" spc="-1" dirty="0">
                <a:solidFill>
                  <a:srgbClr val="203864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High Demand for Accredited Sustainability Skills</a:t>
            </a:r>
            <a:endParaRPr lang="en-US" sz="3200" b="0" strike="noStrike" spc="-1" dirty="0">
              <a:solidFill>
                <a:srgbClr val="203864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15" name="TextShape 6"/>
          <p:cNvSpPr txBox="1"/>
          <p:nvPr/>
        </p:nvSpPr>
        <p:spPr>
          <a:xfrm>
            <a:off x="212581" y="1348920"/>
            <a:ext cx="5699160" cy="3478453"/>
          </a:xfrm>
          <a:prstGeom prst="rect">
            <a:avLst/>
          </a:prstGeom>
          <a:noFill/>
          <a:ln w="0">
            <a:noFill/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2000" b="1" strike="noStrike" spc="-1" dirty="0">
                <a:solidFill>
                  <a:srgbClr val="A7934B"/>
                </a:solidFill>
                <a:latin typeface="Roboto"/>
                <a:ea typeface="Roboto"/>
              </a:rPr>
              <a:t>Job Forecast by the numbers</a:t>
            </a:r>
            <a:endParaRPr lang="en-US" sz="2000" b="0" strike="noStrike" spc="-1" dirty="0">
              <a:solidFill>
                <a:srgbClr val="A7934B"/>
              </a:solidFill>
              <a:latin typeface="Roboto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827D7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Between 2012 – 2022, increasing by 15% </a:t>
            </a:r>
            <a:r>
              <a:rPr lang="en-US" sz="1800" b="0" strike="noStrike" spc="-1" dirty="0">
                <a:solidFill>
                  <a:srgbClr val="827D7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Source:</a:t>
            </a:r>
            <a:r>
              <a:rPr lang="en-US" sz="2400" b="0" strike="noStrike" spc="-1" dirty="0">
                <a:solidFill>
                  <a:srgbClr val="827D7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1800" b="0" strike="noStrike" spc="-1" dirty="0">
                <a:solidFill>
                  <a:srgbClr val="827D7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Bureau of Labor Statistics</a:t>
            </a:r>
          </a:p>
          <a:p>
            <a:pPr marL="457200">
              <a:lnSpc>
                <a:spcPct val="10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1800" b="1" strike="noStrike" spc="-1" dirty="0">
                <a:solidFill>
                  <a:srgbClr val="827D7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These job categories include:</a:t>
            </a:r>
            <a:endParaRPr lang="en-US" sz="1800" b="0" strike="noStrike" spc="-1" dirty="0">
              <a:solidFill>
                <a:srgbClr val="827D7D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743040" lvl="2" indent="-285480">
              <a:lnSpc>
                <a:spcPct val="100000"/>
              </a:lnSpc>
              <a:buClr>
                <a:srgbClr val="767171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827D7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Clean Energy Sector</a:t>
            </a:r>
          </a:p>
          <a:p>
            <a:pPr marL="743040" lvl="2" indent="-285480">
              <a:lnSpc>
                <a:spcPct val="100000"/>
              </a:lnSpc>
              <a:buClr>
                <a:srgbClr val="767171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827D7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Conservation &amp; Nonprofits</a:t>
            </a:r>
          </a:p>
          <a:p>
            <a:pPr marL="743040" lvl="2" indent="-285480">
              <a:lnSpc>
                <a:spcPct val="100000"/>
              </a:lnSpc>
              <a:buClr>
                <a:srgbClr val="767171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827D7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Corporate Social Responsibility</a:t>
            </a:r>
          </a:p>
          <a:p>
            <a:pPr marL="743040" lvl="2" indent="-285480">
              <a:lnSpc>
                <a:spcPct val="100000"/>
              </a:lnSpc>
              <a:buClr>
                <a:srgbClr val="767171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827D7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Regulatory &amp; Governmental</a:t>
            </a:r>
          </a:p>
          <a:p>
            <a:pPr marL="743040" lvl="2" indent="-285480">
              <a:lnSpc>
                <a:spcPct val="100000"/>
              </a:lnSpc>
              <a:buClr>
                <a:srgbClr val="767171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827D7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Environmental Engineering</a:t>
            </a:r>
          </a:p>
          <a:p>
            <a:pPr marL="743040" lvl="2" indent="-285480">
              <a:lnSpc>
                <a:spcPct val="100000"/>
              </a:lnSpc>
              <a:buClr>
                <a:srgbClr val="767171"/>
              </a:buClr>
              <a:buFont typeface="Arial"/>
              <a:buChar char="•"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827D7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Consulting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Shape 3">
            <a:extLst>
              <a:ext uri="{FF2B5EF4-FFF2-40B4-BE49-F238E27FC236}">
                <a16:creationId xmlns:a16="http://schemas.microsoft.com/office/drawing/2014/main" id="{D56D5A32-DC5B-4D19-8876-D2A78A9347E3}"/>
              </a:ext>
            </a:extLst>
          </p:cNvPr>
          <p:cNvSpPr txBox="1"/>
          <p:nvPr/>
        </p:nvSpPr>
        <p:spPr>
          <a:xfrm>
            <a:off x="407497" y="0"/>
            <a:ext cx="8572320" cy="17607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1000" lnSpcReduction="20000"/>
          </a:bodyPr>
          <a:lstStyle/>
          <a:p>
            <a:pPr>
              <a:lnSpc>
                <a:spcPct val="100000"/>
              </a:lnSpc>
            </a:pPr>
            <a:br>
              <a:rPr dirty="0"/>
            </a:br>
            <a:r>
              <a:rPr lang="en-US" sz="3600" b="1" strike="noStrike" spc="-1" dirty="0">
                <a:solidFill>
                  <a:srgbClr val="203864"/>
                </a:solidFill>
                <a:latin typeface="Roboto"/>
                <a:ea typeface="Roboto"/>
              </a:rPr>
              <a:t>Stackable and Flexible Programs</a:t>
            </a:r>
            <a:br>
              <a:rPr dirty="0"/>
            </a:br>
            <a:r>
              <a:rPr lang="en-US" sz="2700" b="1" strike="noStrike" spc="-1" dirty="0">
                <a:solidFill>
                  <a:srgbClr val="A7934B"/>
                </a:solidFill>
                <a:latin typeface="Roboto"/>
                <a:ea typeface="Roboto"/>
              </a:rPr>
              <a:t>MSEEM on campus or via distance learning* </a:t>
            </a:r>
            <a:br>
              <a:rPr dirty="0"/>
            </a:br>
            <a:r>
              <a:rPr lang="en-US" sz="2700" b="1" strike="noStrike" spc="-1" dirty="0">
                <a:solidFill>
                  <a:srgbClr val="A7934B"/>
                </a:solidFill>
                <a:latin typeface="Roboto"/>
                <a:ea typeface="Roboto"/>
              </a:rPr>
              <a:t>CSEEM can feed into MSEEM</a:t>
            </a:r>
            <a:br>
              <a:rPr dirty="0"/>
            </a:br>
            <a:endParaRPr lang="en-US" sz="27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AFA652E-0147-4817-B492-D4546B14A1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97" y="2059862"/>
            <a:ext cx="4879602" cy="1668240"/>
          </a:xfrm>
          <a:prstGeom prst="rect">
            <a:avLst/>
          </a:prstGeom>
        </p:spPr>
      </p:pic>
      <p:pic>
        <p:nvPicPr>
          <p:cNvPr id="8" name="Picture 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7773995-4CA4-4A09-A4EA-CA603938D5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57" y="4257941"/>
            <a:ext cx="9144000" cy="1828800"/>
          </a:xfrm>
          <a:prstGeom prst="rect">
            <a:avLst/>
          </a:prstGeom>
        </p:spPr>
      </p:pic>
      <p:sp>
        <p:nvSpPr>
          <p:cNvPr id="9" name="TextShape 1">
            <a:extLst>
              <a:ext uri="{FF2B5EF4-FFF2-40B4-BE49-F238E27FC236}">
                <a16:creationId xmlns:a16="http://schemas.microsoft.com/office/drawing/2014/main" id="{BE43D9DF-B97A-432D-B684-F3B649059FCC}"/>
              </a:ext>
            </a:extLst>
          </p:cNvPr>
          <p:cNvSpPr txBox="1"/>
          <p:nvPr/>
        </p:nvSpPr>
        <p:spPr>
          <a:xfrm>
            <a:off x="407497" y="1739494"/>
            <a:ext cx="8572320" cy="515405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2400" b="0" strike="noStrike" spc="-1" dirty="0">
                <a:solidFill>
                  <a:srgbClr val="767171"/>
                </a:solidFill>
                <a:latin typeface="Roboto"/>
                <a:ea typeface="Roboto"/>
              </a:rPr>
              <a:t>CSEEM 12 credit hours</a:t>
            </a:r>
            <a:endParaRPr lang="en-US" sz="2400" b="0" strike="noStrike" spc="-1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0" name="TextShape 1">
            <a:extLst>
              <a:ext uri="{FF2B5EF4-FFF2-40B4-BE49-F238E27FC236}">
                <a16:creationId xmlns:a16="http://schemas.microsoft.com/office/drawing/2014/main" id="{39EAE3DB-38CD-4537-A9A6-E2C5DD0EA66D}"/>
              </a:ext>
            </a:extLst>
          </p:cNvPr>
          <p:cNvSpPr txBox="1"/>
          <p:nvPr/>
        </p:nvSpPr>
        <p:spPr>
          <a:xfrm>
            <a:off x="407497" y="4029984"/>
            <a:ext cx="8572320" cy="515405"/>
          </a:xfrm>
          <a:prstGeom prst="rect">
            <a:avLst/>
          </a:prstGeom>
          <a:noFill/>
          <a:ln w="0">
            <a:noFill/>
          </a:ln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2400" spc="-1" dirty="0">
                <a:solidFill>
                  <a:srgbClr val="767171"/>
                </a:solidFill>
                <a:latin typeface="Roboto"/>
                <a:ea typeface="Roboto"/>
              </a:rPr>
              <a:t>M</a:t>
            </a:r>
            <a:r>
              <a:rPr lang="en-US" sz="2400" b="0" strike="noStrike" spc="-1" dirty="0">
                <a:solidFill>
                  <a:srgbClr val="767171"/>
                </a:solidFill>
                <a:latin typeface="Roboto"/>
                <a:ea typeface="Roboto"/>
              </a:rPr>
              <a:t>SEEM 30 credit hours</a:t>
            </a:r>
            <a:endParaRPr lang="en-US" sz="2400" b="0" strike="noStrike" spc="-1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1" name="TextShape 1">
            <a:extLst>
              <a:ext uri="{FF2B5EF4-FFF2-40B4-BE49-F238E27FC236}">
                <a16:creationId xmlns:a16="http://schemas.microsoft.com/office/drawing/2014/main" id="{7DF30BDF-242B-420D-BAE8-C02D977F3DD9}"/>
              </a:ext>
            </a:extLst>
          </p:cNvPr>
          <p:cNvSpPr txBox="1"/>
          <p:nvPr/>
        </p:nvSpPr>
        <p:spPr>
          <a:xfrm>
            <a:off x="285840" y="6225283"/>
            <a:ext cx="8572320" cy="515405"/>
          </a:xfrm>
          <a:prstGeom prst="rect">
            <a:avLst/>
          </a:prstGeom>
          <a:noFill/>
          <a:ln w="0">
            <a:noFill/>
          </a:ln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1200" strike="noStrike" spc="-1" dirty="0">
                <a:solidFill>
                  <a:srgbClr val="A7934B"/>
                </a:solidFill>
                <a:latin typeface="Roboto"/>
                <a:ea typeface="Roboto"/>
              </a:rPr>
              <a:t>* Should courses permit</a:t>
            </a:r>
            <a:endParaRPr lang="en-US" sz="1200" spc="-1" dirty="0">
              <a:solidFill>
                <a:srgbClr val="203864"/>
              </a:solidFill>
              <a:latin typeface="Roboto"/>
              <a:ea typeface="Roboto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en-US" sz="1200" spc="-1" dirty="0">
                <a:solidFill>
                  <a:srgbClr val="203864"/>
                </a:solidFill>
                <a:latin typeface="Roboto"/>
                <a:ea typeface="Roboto"/>
              </a:rPr>
              <a:t>*Required courses: Sustainable Energy &amp; Environmental Management &amp; Economics of Environmental Policy</a:t>
            </a:r>
            <a:endParaRPr lang="en-US" sz="1200" b="0" strike="noStrike" spc="-1" dirty="0">
              <a:solidFill>
                <a:srgbClr val="203864"/>
              </a:solidFill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445560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TextShape 1"/>
          <p:cNvSpPr txBox="1"/>
          <p:nvPr/>
        </p:nvSpPr>
        <p:spPr>
          <a:xfrm>
            <a:off x="285840" y="200880"/>
            <a:ext cx="8572320" cy="10144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b="1" strike="noStrike" spc="-1" dirty="0">
                <a:solidFill>
                  <a:srgbClr val="203864"/>
                </a:solidFill>
                <a:latin typeface="Roboto"/>
                <a:ea typeface="Roboto"/>
              </a:rPr>
              <a:t>PUBP Class Listings – Fall 2020</a:t>
            </a:r>
            <a:endParaRPr lang="en-US" sz="3600" b="0" strike="noStrike" spc="-1" dirty="0">
              <a:solidFill>
                <a:srgbClr val="203864"/>
              </a:solidFill>
              <a:latin typeface="Arial"/>
            </a:endParaRPr>
          </a:p>
        </p:txBody>
      </p:sp>
      <p:graphicFrame>
        <p:nvGraphicFramePr>
          <p:cNvPr id="417" name="Table 2"/>
          <p:cNvGraphicFramePr/>
          <p:nvPr>
            <p:extLst>
              <p:ext uri="{D42A27DB-BD31-4B8C-83A1-F6EECF244321}">
                <p14:modId xmlns:p14="http://schemas.microsoft.com/office/powerpoint/2010/main" val="2109966751"/>
              </p:ext>
            </p:extLst>
          </p:nvPr>
        </p:nvGraphicFramePr>
        <p:xfrm>
          <a:off x="485280" y="1117440"/>
          <a:ext cx="7788960" cy="5045760"/>
        </p:xfrm>
        <a:graphic>
          <a:graphicData uri="http://schemas.openxmlformats.org/drawingml/2006/table">
            <a:tbl>
              <a:tblPr/>
              <a:tblGrid>
                <a:gridCol w="137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15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768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1" strike="noStrike" spc="-1" dirty="0">
                          <a:solidFill>
                            <a:schemeClr val="bg1"/>
                          </a:solidFill>
                          <a:latin typeface="Arial"/>
                        </a:rPr>
                        <a:t>Required courses</a:t>
                      </a:r>
                      <a:endParaRPr lang="en-US" sz="1500" b="0" strike="noStrike" spc="-1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A5A5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55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1" strike="noStrike" spc="-1">
                          <a:solidFill>
                            <a:srgbClr val="0563C1"/>
                          </a:solidFill>
                          <a:latin typeface="Arial"/>
                          <a:hlinkClick r:id="rId2"/>
                        </a:rPr>
                        <a:t>PUBP 8803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Sustainable Energy and Environmental Management Policy and Management – Dr. Matisoff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768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Quantitative Methods elective (need 2 in total)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5A5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1" u="sng" strike="noStrike" spc="-1">
                          <a:solidFill>
                            <a:srgbClr val="0563C1"/>
                          </a:solidFill>
                          <a:uFillTx/>
                          <a:latin typeface="Arial"/>
                          <a:hlinkClick r:id="rId3"/>
                        </a:rPr>
                        <a:t>PUBP 6114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Applied Policy Methods and Data Analysis – Dr. Rogers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1" u="sng" strike="noStrike" spc="-1">
                          <a:solidFill>
                            <a:srgbClr val="0563C1"/>
                          </a:solidFill>
                          <a:uFillTx/>
                          <a:latin typeface="Arial"/>
                          <a:hlinkClick r:id="rId4"/>
                        </a:rPr>
                        <a:t>PUBP 8200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Advanced Research Methods I – Dr. Rogers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7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1" u="sng" strike="noStrike" spc="-1">
                          <a:solidFill>
                            <a:srgbClr val="0563C1"/>
                          </a:solidFill>
                          <a:uFillTx/>
                          <a:latin typeface="Arial"/>
                          <a:hlinkClick r:id="rId2"/>
                        </a:rPr>
                        <a:t>PUBP 6120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Policy Cost Ben Analysis – Dr. Massetti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768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Sustainable Energy &amp; Environmental Management (need 3 in total)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5A5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7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1" u="sng" strike="noStrike" spc="-1">
                          <a:solidFill>
                            <a:srgbClr val="0563C1"/>
                          </a:solidFill>
                          <a:uFillTx/>
                          <a:latin typeface="Arial"/>
                          <a:hlinkClick r:id="rId5"/>
                        </a:rPr>
                        <a:t>PUBP 6300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Earth Systems – Dr. Rodgers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7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1" u="sng" strike="noStrike" spc="-1">
                          <a:solidFill>
                            <a:srgbClr val="0563C1"/>
                          </a:solidFill>
                          <a:uFillTx/>
                          <a:latin typeface="Arial"/>
                          <a:hlinkClick r:id="rId6"/>
                        </a:rPr>
                        <a:t>PUBP 6330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Environmental Law – Dr. Slieper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7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1" u="sng" strike="noStrike" spc="-1">
                          <a:solidFill>
                            <a:srgbClr val="0563C1"/>
                          </a:solidFill>
                          <a:uFillTx/>
                          <a:latin typeface="Arial"/>
                          <a:hlinkClick r:id="rId7"/>
                        </a:rPr>
                        <a:t>PUBP 6352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Utility Regulation &amp; Policy – Dr. Brown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768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Policy &amp; Management (need 1 in total)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5A5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7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1" u="sng" strike="noStrike" spc="-1">
                          <a:solidFill>
                            <a:srgbClr val="0563C1"/>
                          </a:solidFill>
                          <a:uFillTx/>
                          <a:latin typeface="Arial"/>
                          <a:hlinkClick r:id="rId8"/>
                        </a:rPr>
                        <a:t>PUBP 6116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Microeconomic Analysis in Public Policymaking – Dr. Marco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7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1" u="sng" strike="noStrike" spc="-1">
                          <a:solidFill>
                            <a:srgbClr val="0563C1"/>
                          </a:solidFill>
                          <a:uFillTx/>
                          <a:latin typeface="Arial"/>
                          <a:hlinkClick r:id="rId9"/>
                        </a:rPr>
                        <a:t>PUBP 6201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Public Policy Analysis – Dr. Bullinger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8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1" u="sng" strike="noStrike" spc="-1">
                          <a:solidFill>
                            <a:srgbClr val="0563C1"/>
                          </a:solidFill>
                          <a:uFillTx/>
                          <a:latin typeface="Arial"/>
                          <a:hlinkClick r:id="rId10"/>
                        </a:rPr>
                        <a:t>PUBP 6314</a:t>
                      </a:r>
                      <a:endParaRPr lang="en-US" sz="1500" b="0" strike="noStrike" spc="-1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b="0" strike="noStrike" spc="-1" dirty="0">
                          <a:solidFill>
                            <a:srgbClr val="000000"/>
                          </a:solidFill>
                          <a:latin typeface="Arial"/>
                        </a:rPr>
                        <a:t>Policy Tools for Environmental Management – Dr. Elliott</a:t>
                      </a:r>
                      <a:endParaRPr lang="en-US" sz="1500" b="0" strike="noStrike" spc="-1" dirty="0">
                        <a:latin typeface="Arial"/>
                      </a:endParaRPr>
                    </a:p>
                  </a:txBody>
                  <a:tcPr marL="6840" marR="68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0E0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TextShape 1"/>
          <p:cNvSpPr txBox="1"/>
          <p:nvPr/>
        </p:nvSpPr>
        <p:spPr>
          <a:xfrm>
            <a:off x="280800" y="-59400"/>
            <a:ext cx="8572320" cy="10144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b="1" strike="noStrike" spc="-1" dirty="0">
                <a:solidFill>
                  <a:srgbClr val="203864"/>
                </a:solidFill>
                <a:latin typeface="Roboto"/>
                <a:ea typeface="Roboto"/>
              </a:rPr>
              <a:t>Popular Courses</a:t>
            </a:r>
            <a:endParaRPr lang="en-US" sz="3600" b="0" strike="noStrike" spc="-1" dirty="0">
              <a:solidFill>
                <a:srgbClr val="203864"/>
              </a:solidFill>
              <a:latin typeface="Arial"/>
            </a:endParaRPr>
          </a:p>
        </p:txBody>
      </p:sp>
      <p:sp>
        <p:nvSpPr>
          <p:cNvPr id="431" name="CustomShape 2"/>
          <p:cNvSpPr/>
          <p:nvPr/>
        </p:nvSpPr>
        <p:spPr>
          <a:xfrm>
            <a:off x="191160" y="6370379"/>
            <a:ext cx="8051040" cy="33855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b="0" strike="noStrike" spc="-1" dirty="0">
                <a:solidFill>
                  <a:srgbClr val="827D7D"/>
                </a:solidFill>
                <a:latin typeface="Roboto"/>
              </a:rPr>
              <a:t>View the complete course list at </a:t>
            </a:r>
            <a:r>
              <a:rPr lang="en-US" sz="1600" b="0" u="sng" strike="noStrike" spc="-1" dirty="0">
                <a:solidFill>
                  <a:srgbClr val="0563C1"/>
                </a:solidFill>
                <a:uFillTx/>
                <a:latin typeface="Roboto"/>
                <a:hlinkClick r:id="rId2"/>
              </a:rPr>
              <a:t>https://cepl.gatech.edu/degrees/courses</a:t>
            </a:r>
            <a:r>
              <a:rPr lang="en-US" sz="1600" b="0" strike="noStrike" spc="-1" dirty="0">
                <a:solidFill>
                  <a:srgbClr val="000000"/>
                </a:solidFill>
                <a:latin typeface="Roboto"/>
              </a:rPr>
              <a:t>.</a:t>
            </a:r>
            <a:endParaRPr lang="en-US" sz="1600" b="0" strike="noStrike" spc="-1" dirty="0">
              <a:latin typeface="Arial"/>
            </a:endParaRPr>
          </a:p>
        </p:txBody>
      </p:sp>
      <p:pic>
        <p:nvPicPr>
          <p:cNvPr id="432" name="Picture 4" descr="Table of popular MSEEM/CSEEM courses and the subjects they cover&#10;&#10;Description automatically generated"/>
          <p:cNvPicPr/>
          <p:nvPr/>
        </p:nvPicPr>
        <p:blipFill>
          <a:blip r:embed="rId3"/>
          <a:stretch/>
        </p:blipFill>
        <p:spPr>
          <a:xfrm>
            <a:off x="355535" y="635803"/>
            <a:ext cx="7280178" cy="5586393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34FE2543D3E34C871665BEFF283155" ma:contentTypeVersion="4" ma:contentTypeDescription="Create a new document." ma:contentTypeScope="" ma:versionID="c498f0638831ade251c2d03b8677e683">
  <xsd:schema xmlns:xsd="http://www.w3.org/2001/XMLSchema" xmlns:xs="http://www.w3.org/2001/XMLSchema" xmlns:p="http://schemas.microsoft.com/office/2006/metadata/properties" xmlns:ns2="0991b814-db6c-4f16-b95d-da76e43bb3af" targetNamespace="http://schemas.microsoft.com/office/2006/metadata/properties" ma:root="true" ma:fieldsID="8fb700404ebba1ded52577111ebd6937" ns2:_="">
    <xsd:import namespace="0991b814-db6c-4f16-b95d-da76e43bb3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91b814-db6c-4f16-b95d-da76e43bb3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E6EFD92-A8E7-450E-B4FE-F5E0E75FECE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F6C13BE-9907-4240-A07C-D5D904E95DB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C6EC90-B1B4-48F3-BA0C-1EAE39B4EA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91b814-db6c-4f16-b95d-da76e43bb3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429</TotalTime>
  <Words>1286</Words>
  <Application>Microsoft Office PowerPoint</Application>
  <PresentationFormat>On-screen Show (4:3)</PresentationFormat>
  <Paragraphs>159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Roboto</vt:lpstr>
      <vt:lpstr>Roboto Slab</vt:lpstr>
      <vt:lpstr>Symbol</vt:lpstr>
      <vt:lpstr>Times New Roman</vt:lpstr>
      <vt:lpstr>Wingdings</vt:lpstr>
      <vt:lpstr>Office Theme</vt:lpstr>
      <vt:lpstr>Office Theme</vt:lpstr>
      <vt:lpstr>Office Theme</vt:lpstr>
      <vt:lpstr> </vt:lpstr>
      <vt:lpstr>PowerPoint Presentation</vt:lpstr>
      <vt:lpstr>PowerPoint Presentation</vt:lpstr>
      <vt:lpstr>PowerPoint Presentation</vt:lpstr>
      <vt:lpstr>Meet the Fellows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of Public Policy Sustainable Energy&amp; Environmental Management  Masters (MSEEM) &amp; Certificate (CSEEM) Programs</dc:title>
  <dc:subject/>
  <dc:creator>Steven Frazier</dc:creator>
  <dc:description/>
  <cp:lastModifiedBy>Michelle Ramirez</cp:lastModifiedBy>
  <cp:revision>286</cp:revision>
  <dcterms:created xsi:type="dcterms:W3CDTF">2020-06-10T00:55:54Z</dcterms:created>
  <dcterms:modified xsi:type="dcterms:W3CDTF">2021-05-05T20:28:08Z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ntentTypeId">
    <vt:lpwstr>0x010100EB34FE2543D3E34C871665BEFF283155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Notes">
    <vt:i4>8</vt:i4>
  </property>
  <property fmtid="{D5CDD505-2E9C-101B-9397-08002B2CF9AE}" pid="8" name="PresentationFormat">
    <vt:lpwstr>On-screen Show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19</vt:i4>
  </property>
</Properties>
</file>