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87" r:id="rId5"/>
    <p:sldMasterId id="2147483713" r:id="rId6"/>
  </p:sldMasterIdLst>
  <p:notesMasterIdLst>
    <p:notesMasterId r:id="rId20"/>
  </p:notesMasterIdLst>
  <p:sldIdLst>
    <p:sldId id="336" r:id="rId7"/>
    <p:sldId id="276" r:id="rId8"/>
    <p:sldId id="281" r:id="rId9"/>
    <p:sldId id="280" r:id="rId10"/>
    <p:sldId id="335" r:id="rId11"/>
    <p:sldId id="263" r:id="rId12"/>
    <p:sldId id="337" r:id="rId13"/>
    <p:sldId id="264" r:id="rId14"/>
    <p:sldId id="267" r:id="rId15"/>
    <p:sldId id="334" r:id="rId16"/>
    <p:sldId id="333" r:id="rId17"/>
    <p:sldId id="338" r:id="rId18"/>
    <p:sldId id="274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A7934B"/>
    <a:srgbClr val="827D7D"/>
    <a:srgbClr val="3A5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54" autoAdjust="0"/>
  </p:normalViewPr>
  <p:slideViewPr>
    <p:cSldViewPr snapToGrid="0">
      <p:cViewPr varScale="1">
        <p:scale>
          <a:sx n="103" d="100"/>
          <a:sy n="103" d="100"/>
        </p:scale>
        <p:origin x="112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EE630CD-D212-4756-8DAB-F1EE90CF6A43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08/17/books/review/rising-elizabeth-rush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rbes.com/sites/marshallshepherd/2018/10/13/the-hidden-tragedy-of-hurricane-michael-and-georgia-agriculture-how-it-affects-you/#7efc17151513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marshallshepherd/2018/10/13/the-hidden-tragedy-of-hurricane-michael-and-georgia-agriculture-how-it-affects-you/#7efc17151513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EE630CD-D212-4756-8DAB-F1EE90CF6A43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04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</p:spPr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700920" y="4473720"/>
            <a:ext cx="5608080" cy="3660120"/>
          </a:xfrm>
          <a:prstGeom prst="rect">
            <a:avLst/>
          </a:prstGeom>
        </p:spPr>
        <p:txBody>
          <a:bodyPr lIns="93240" tIns="46440" rIns="93240" bIns="4644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US" sz="2000" b="0" strike="noStrike" spc="-1">
                <a:latin typeface="Arial"/>
              </a:rPr>
              <a:t>Websites for graphics</a:t>
            </a: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u="sng" strike="noStrike" spc="-1">
                <a:solidFill>
                  <a:srgbClr val="000000"/>
                </a:solidFill>
                <a:uFillTx/>
                <a:latin typeface="Arial"/>
                <a:hlinkClick r:id="rId3"/>
              </a:rPr>
              <a:t>https://www.nytimes.com/2018/08/17/books/review/rising-elizabeth-rush.html</a:t>
            </a: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https://www.ajc.com/news/local-education/georgia-needs-better-research-and-resources-deal-with-changes-climate-new-report-says/ocfbjSBFnPxEJf4qVjVdQK/</a:t>
            </a: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u="sng" strike="noStrike" spc="-1">
                <a:solidFill>
                  <a:srgbClr val="000000"/>
                </a:solidFill>
                <a:uFillTx/>
                <a:latin typeface="Arial"/>
                <a:hlinkClick r:id="rId4"/>
              </a:rPr>
              <a:t>https://www.forbes.com/sites/marshallshepherd/2018/10/13/the-hidden-tragedy-of-hurricane-michael-and-georgia-agriculture-how-it-affects-you/#7efc17151513</a:t>
            </a: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Currently, Georgia Tech graduate students can concentrate on Energy &amp; Environment as part of a theory and research-oriented Master of Science in Public Policy program that offers students the flexibility of embarking upon an academic or professional career, but there is a need for a professional Masters degree that is more explicitly geared towards students pursuing careers that bring sustainability solutions to government agencies, NGOs, and the business community.</a:t>
            </a: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511" name="TextShape 3"/>
          <p:cNvSpPr txBox="1"/>
          <p:nvPr/>
        </p:nvSpPr>
        <p:spPr>
          <a:xfrm>
            <a:off x="3970800" y="8830080"/>
            <a:ext cx="3037320" cy="46620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/>
          <a:p>
            <a:pPr algn="r">
              <a:lnSpc>
                <a:spcPct val="100000"/>
              </a:lnSpc>
            </a:pPr>
            <a:fld id="{E8DCECF3-00FB-433A-BCB1-6E780FC5643A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MSEEM can be completed either full time (4-4-2 courses in a single year) or part time (2-2-1 courses each year for 2 years).</a:t>
            </a:r>
          </a:p>
          <a:p>
            <a:pPr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CSEEM studen</a:t>
            </a:r>
            <a:r>
              <a:rPr lang="en-US" sz="1200" b="0" u="sng" strike="noStrike" spc="-1" dirty="0">
                <a:uFillTx/>
                <a:latin typeface="Arial"/>
              </a:rPr>
              <a:t>ts can seek admission to the MSEEM program, and apply the 12 credits from CSEEM to MSEEM’s 30-credit requirement within 6 years. Additionally, </a:t>
            </a:r>
            <a:r>
              <a:rPr lang="en-US" sz="1200" b="0" strike="noStrike" spc="-1" dirty="0">
                <a:latin typeface="Arial"/>
              </a:rPr>
              <a:t>s</a:t>
            </a:r>
            <a:r>
              <a:rPr lang="en-US" sz="1200" b="0" u="sng" strike="noStrike" spc="-1" dirty="0">
                <a:uFillTx/>
                <a:latin typeface="Arial"/>
              </a:rPr>
              <a:t>tudents could use CSEEM credit toward one other program but couldn’t come back after a PhD/MS was awarded to again use the certificate coursework and then use the certificate coursework again toward the MS program.</a:t>
            </a:r>
            <a:endParaRPr lang="en-US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u="sng" strike="noStrike" spc="-1" dirty="0">
                <a:uFillTx/>
                <a:latin typeface="Arial"/>
              </a:rPr>
              <a:t> </a:t>
            </a:r>
            <a:endParaRPr lang="en-US" sz="1200" b="0" strike="noStrike" spc="-1" dirty="0"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EE630CD-D212-4756-8DAB-F1EE90CF6A43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905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Websites for graphics</a:t>
            </a:r>
          </a:p>
          <a:p>
            <a:pPr defTabSz="931774">
              <a:defRPr/>
            </a:pPr>
            <a:endParaRPr lang="en-US" dirty="0">
              <a:hlinkClick r:id="" action="ppaction://noaction"/>
            </a:endParaRPr>
          </a:p>
          <a:p>
            <a:pPr defTabSz="931774">
              <a:defRPr/>
            </a:pPr>
            <a:r>
              <a:rPr lang="en-US" dirty="0">
                <a:hlinkClick r:id="" action="ppaction://noaction"/>
              </a:rPr>
              <a:t>https://www.nytimes.com/2018/08/17/books/review/rising-elizabeth-rush.html</a:t>
            </a:r>
            <a:endParaRPr lang="en-US" dirty="0"/>
          </a:p>
          <a:p>
            <a:pPr defTabSz="931774">
              <a:defRPr/>
            </a:pPr>
            <a:r>
              <a:rPr lang="en-US" dirty="0"/>
              <a:t>https://www.ajc.com/news/local-education/georgia-needs-better-research-and-resources-deal-with-changes-climate-new-report-says/ocfbjSBFnPxEJf4qVjVdQK/</a:t>
            </a:r>
          </a:p>
          <a:p>
            <a:pPr defTabSz="931774">
              <a:defRPr/>
            </a:pPr>
            <a:r>
              <a:rPr lang="en-US" u="sng" dirty="0">
                <a:hlinkClick r:id="rId3"/>
              </a:rPr>
              <a:t>https://www.forbes.com/sites/marshallshepherd/2018/10/13/the-hidden-tragedy-of-hurricane-michael-and-georgia-agriculture-how-it-affects-you/#7efc17151513</a:t>
            </a:r>
            <a:endParaRPr lang="en-US" dirty="0"/>
          </a:p>
          <a:p>
            <a:pPr defTabSz="931774">
              <a:defRPr/>
            </a:pPr>
            <a:endParaRPr lang="en-US" dirty="0"/>
          </a:p>
          <a:p>
            <a:endParaRPr lang="en-US" dirty="0"/>
          </a:p>
          <a:p>
            <a:r>
              <a:rPr lang="en-US" dirty="0"/>
              <a:t>Currently, Georgia Tech graduate students can concentrate on Energy &amp; Environment as part of a theory and research-oriented Master of Science in Public Policy program that offers students the flexibility of embarking upon an academic or professional career, but there is a need for a professional Masters degree that is more explicitly geared towards students pursuing careers that bring sustainability solutions to government agencies, NGOs, and the business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B81F7-443E-4242-9249-43A1F13063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700920" y="4473720"/>
            <a:ext cx="5608080" cy="3660120"/>
          </a:xfrm>
          <a:prstGeom prst="rect">
            <a:avLst/>
          </a:prstGeom>
        </p:spPr>
        <p:txBody>
          <a:bodyPr lIns="93240" tIns="46440" rIns="93240" bIns="4644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9" name="TextShape 3"/>
          <p:cNvSpPr txBox="1"/>
          <p:nvPr/>
        </p:nvSpPr>
        <p:spPr>
          <a:xfrm>
            <a:off x="3970800" y="8830080"/>
            <a:ext cx="3037320" cy="46620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/>
          <a:p>
            <a:pPr algn="r">
              <a:lnSpc>
                <a:spcPct val="100000"/>
              </a:lnSpc>
            </a:pPr>
            <a:fld id="{EC2B2C04-6455-4452-B3DF-961A58E3674F}" type="slidenum">
              <a:rPr lang="en-US" sz="1200" b="0" strike="noStrike" spc="-1">
                <a:latin typeface="Times New Roman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18420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8292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28584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18420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8292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285840" y="200880"/>
            <a:ext cx="8572320" cy="470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318420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8292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28584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318420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608292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ubTitle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ubTitle"/>
          </p:nvPr>
        </p:nvSpPr>
        <p:spPr>
          <a:xfrm>
            <a:off x="285840" y="200880"/>
            <a:ext cx="8572320" cy="470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318420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608292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 type="body"/>
          </p:nvPr>
        </p:nvSpPr>
        <p:spPr>
          <a:xfrm>
            <a:off x="28584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 type="body"/>
          </p:nvPr>
        </p:nvSpPr>
        <p:spPr>
          <a:xfrm>
            <a:off x="318420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 type="body"/>
          </p:nvPr>
        </p:nvSpPr>
        <p:spPr>
          <a:xfrm>
            <a:off x="608292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37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85840" y="200880"/>
            <a:ext cx="8572320" cy="470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239280" y="333720"/>
            <a:ext cx="5096520" cy="34592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ts val="4799"/>
              </a:lnSpc>
            </a:pPr>
            <a:r>
              <a:rPr lang="en-US" sz="4200" b="1" strike="noStrike" spc="-1">
                <a:solidFill>
                  <a:srgbClr val="A7934B"/>
                </a:solidFill>
                <a:latin typeface="Roboto"/>
                <a:ea typeface="Roboto"/>
              </a:rPr>
              <a:t>Click to edit Master title style</a:t>
            </a:r>
            <a:endParaRPr lang="en-US" sz="4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oboto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dt"/>
          </p:nvPr>
        </p:nvSpPr>
        <p:spPr>
          <a:xfrm>
            <a:off x="285840" y="581184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DB7E155-4703-4CB2-B6E2-81847B86D186}" type="datetime">
              <a:rPr lang="en-US" sz="1200" b="0" strike="noStrike" spc="-1">
                <a:solidFill>
                  <a:srgbClr val="8B8B8B"/>
                </a:solidFill>
                <a:latin typeface="Arial"/>
              </a:rPr>
              <a:t>3/31/2021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ftr"/>
          </p:nvPr>
        </p:nvSpPr>
        <p:spPr>
          <a:xfrm>
            <a:off x="2344680" y="5811840"/>
            <a:ext cx="44557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sldNum"/>
          </p:nvPr>
        </p:nvSpPr>
        <p:spPr>
          <a:xfrm>
            <a:off x="6800760" y="581184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C557008-2B45-4FC0-8BE4-6D2FF1927437}" type="slidenum">
              <a:rPr lang="en-US" sz="12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oboto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Roboto"/>
                <a:ea typeface="Roboto"/>
              </a:rPr>
              <a:t>Edit Master text styles</a:t>
            </a:r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Roboto"/>
                <a:ea typeface="Roboto"/>
              </a:rPr>
              <a:t>Second level</a:t>
            </a:r>
            <a:endParaRPr lang="en-US" sz="2400" b="0" strike="noStrike" spc="-1">
              <a:solidFill>
                <a:srgbClr val="000000"/>
              </a:solidFill>
              <a:latin typeface="Roboto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Third level</a:t>
            </a:r>
            <a:endParaRPr lang="en-US" sz="2000" b="0" strike="noStrike" spc="-1">
              <a:solidFill>
                <a:srgbClr val="000000"/>
              </a:solidFill>
              <a:latin typeface="Roboto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  <a:ea typeface="Roboto"/>
              </a:rPr>
              <a:t>Fourth level</a:t>
            </a:r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  <a:ea typeface="Roboto"/>
              </a:rPr>
              <a:t>Fifth level</a:t>
            </a:r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dt"/>
          </p:nvPr>
        </p:nvSpPr>
        <p:spPr>
          <a:xfrm>
            <a:off x="285840" y="581184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C79F2A9-C5F5-4C8A-93E2-FFC883E39A15}" type="datetime">
              <a:rPr lang="en-US" sz="1200" b="0" strike="noStrike" spc="-1">
                <a:solidFill>
                  <a:srgbClr val="8B8B8B"/>
                </a:solidFill>
                <a:latin typeface="Arial"/>
              </a:rPr>
              <a:t>3/31/2021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ftr"/>
          </p:nvPr>
        </p:nvSpPr>
        <p:spPr>
          <a:xfrm>
            <a:off x="2344680" y="5811840"/>
            <a:ext cx="44557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sldNum"/>
          </p:nvPr>
        </p:nvSpPr>
        <p:spPr>
          <a:xfrm>
            <a:off x="6800760" y="581184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2C49B42-940D-4C5C-BD94-B7DB0FCFF550}" type="slidenum">
              <a:rPr lang="en-US" sz="12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>
                <a:solidFill>
                  <a:srgbClr val="A7934B"/>
                </a:solidFill>
                <a:latin typeface="Roboto"/>
                <a:ea typeface="Roboto"/>
              </a:rPr>
              <a:t>Click to edit Master title style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epl.gatech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catalog.gatech.edu/search/?P=PUBP%206116" TargetMode="External"/><Relationship Id="rId3" Type="http://schemas.openxmlformats.org/officeDocument/2006/relationships/hyperlink" Target="http://catalog.gatech.edu/search/?P=PUBP%206114" TargetMode="External"/><Relationship Id="rId7" Type="http://schemas.openxmlformats.org/officeDocument/2006/relationships/hyperlink" Target="http://catalog.gatech.edu/search/?P=PUBP%208833" TargetMode="External"/><Relationship Id="rId2" Type="http://schemas.openxmlformats.org/officeDocument/2006/relationships/hyperlink" Target="http://catalog.gatech.edu/search/?P=PUBP%208803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catalog.gatech.edu/search/?P=PUBP%206330" TargetMode="External"/><Relationship Id="rId5" Type="http://schemas.openxmlformats.org/officeDocument/2006/relationships/hyperlink" Target="http://catalog.gatech.edu/search/?P=PUBP%206300" TargetMode="External"/><Relationship Id="rId10" Type="http://schemas.openxmlformats.org/officeDocument/2006/relationships/hyperlink" Target="http://catalog.gatech.edu/search/?P=PUBP%206314" TargetMode="External"/><Relationship Id="rId4" Type="http://schemas.openxmlformats.org/officeDocument/2006/relationships/hyperlink" Target="http://catalog.gatech.edu/search/?P=PUBP%208200" TargetMode="External"/><Relationship Id="rId9" Type="http://schemas.openxmlformats.org/officeDocument/2006/relationships/hyperlink" Target="http://catalog.gatech.edu/search/?P=PUBP%20620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epl.gatech.edu/degrees/courses" TargetMode="Externa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F982-31B6-43A2-B14A-78B71DC3D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975AC-A019-40BA-A962-072848233DBC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55D7C2C-5072-4280-A654-44EE312D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19" y="1829460"/>
            <a:ext cx="3345120" cy="334512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1C7304F-1CDB-4416-9959-FE5ABB81E2D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3345120" cy="6857640"/>
          </a:xfrm>
          <a:prstGeom prst="rect">
            <a:avLst/>
          </a:prstGeom>
          <a:ln w="0">
            <a:noFill/>
          </a:ln>
        </p:spPr>
      </p:pic>
      <p:sp>
        <p:nvSpPr>
          <p:cNvPr id="7" name="TextShape 4">
            <a:extLst>
              <a:ext uri="{FF2B5EF4-FFF2-40B4-BE49-F238E27FC236}">
                <a16:creationId xmlns:a16="http://schemas.microsoft.com/office/drawing/2014/main" id="{D9EBBA80-14BA-429D-A427-8E067B7B7242}"/>
              </a:ext>
            </a:extLst>
          </p:cNvPr>
          <p:cNvSpPr txBox="1"/>
          <p:nvPr/>
        </p:nvSpPr>
        <p:spPr>
          <a:xfrm>
            <a:off x="2128589" y="241020"/>
            <a:ext cx="6757200" cy="1539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76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1" strike="noStrike" spc="-1" dirty="0">
                <a:solidFill>
                  <a:srgbClr val="203864"/>
                </a:solidFill>
                <a:latin typeface="Roboto Slab" pitchFamily="2" charset="0"/>
                <a:ea typeface="Roboto Slab" pitchFamily="2" charset="0"/>
              </a:rPr>
              <a:t>School of Public Policy</a:t>
            </a:r>
            <a:br>
              <a:rPr dirty="0">
                <a:solidFill>
                  <a:srgbClr val="203864"/>
                </a:solidFill>
              </a:rPr>
            </a:br>
            <a:r>
              <a:rPr lang="en-US" sz="31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Sustainable Energy &amp; Environmental Management </a:t>
            </a:r>
          </a:p>
          <a:p>
            <a:pPr algn="ctr">
              <a:lnSpc>
                <a:spcPct val="100000"/>
              </a:lnSpc>
            </a:pPr>
            <a:br>
              <a:rPr dirty="0">
                <a:solidFill>
                  <a:srgbClr val="203864"/>
                </a:solidFill>
              </a:rPr>
            </a:br>
            <a:r>
              <a:rPr lang="en-US" sz="22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Masters (MSEEM) &amp; Certificate (CSEEM) Programs</a:t>
            </a:r>
            <a:endParaRPr lang="en-US" sz="2200" b="0" strike="noStrike" spc="-1" dirty="0">
              <a:solidFill>
                <a:srgbClr val="A7934B"/>
              </a:solidFill>
              <a:latin typeface="Arial"/>
            </a:endParaRP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16D2FC32-DDA2-40AE-9519-3B9B7ACE5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8114563"/>
              </p:ext>
            </p:extLst>
          </p:nvPr>
        </p:nvGraphicFramePr>
        <p:xfrm>
          <a:off x="1787659" y="5246400"/>
          <a:ext cx="7561440" cy="792480"/>
        </p:xfrm>
        <a:graphic>
          <a:graphicData uri="http://schemas.openxmlformats.org/drawingml/2006/table">
            <a:tbl>
              <a:tblPr/>
              <a:tblGrid>
                <a:gridCol w="252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Dr. Marilyn A. Brown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Regents’ Professor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mbrown9@gatech.edu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Dr. Daniel </a:t>
                      </a:r>
                      <a:r>
                        <a:rPr lang="en-US" sz="1600" b="0" strike="noStrike" spc="-1" dirty="0" err="1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Matisoff</a:t>
                      </a: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Associate Professor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Matisoff@gatech.edu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Dr. Alice Favero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Program Coordinator </a:t>
                      </a:r>
                      <a:r>
                        <a:rPr lang="en-US" sz="14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alice.favero@gatech.edu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CustomShape 2">
            <a:extLst>
              <a:ext uri="{FF2B5EF4-FFF2-40B4-BE49-F238E27FC236}">
                <a16:creationId xmlns:a16="http://schemas.microsoft.com/office/drawing/2014/main" id="{550CC3CA-ED8A-4D92-AD1D-0009F05E347D}"/>
              </a:ext>
            </a:extLst>
          </p:cNvPr>
          <p:cNvSpPr/>
          <p:nvPr/>
        </p:nvSpPr>
        <p:spPr>
          <a:xfrm>
            <a:off x="2128589" y="6421140"/>
            <a:ext cx="4786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827D7D"/>
                </a:solidFill>
                <a:latin typeface="Arial"/>
              </a:rPr>
              <a:t>For more information: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Arial"/>
                <a:hlinkClick r:id="rId4"/>
              </a:rPr>
              <a:t>https://cepl.gatech.edu/</a:t>
            </a: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2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>
            <a:extLst>
              <a:ext uri="{FF2B5EF4-FFF2-40B4-BE49-F238E27FC236}">
                <a16:creationId xmlns:a16="http://schemas.microsoft.com/office/drawing/2014/main" id="{C412DBD4-D2EC-4519-8BE9-17893BF9583A}"/>
              </a:ext>
            </a:extLst>
          </p:cNvPr>
          <p:cNvSpPr txBox="1"/>
          <p:nvPr/>
        </p:nvSpPr>
        <p:spPr>
          <a:xfrm>
            <a:off x="120072" y="249381"/>
            <a:ext cx="9116292" cy="101600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35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PUBP 8803: Sustainable Energy and Environmental Management (Required) </a:t>
            </a:r>
            <a:br>
              <a:rPr sz="3600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dirty="0"/>
            </a:b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A0F9178E-66DD-42E2-8852-A87DEA6AE9EF}"/>
              </a:ext>
            </a:extLst>
          </p:cNvPr>
          <p:cNvSpPr txBox="1"/>
          <p:nvPr/>
        </p:nvSpPr>
        <p:spPr>
          <a:xfrm>
            <a:off x="168302" y="1265383"/>
            <a:ext cx="3971638" cy="4990087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55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 1:</a:t>
            </a:r>
            <a:r>
              <a:rPr lang="en-US" sz="2100" b="1" strike="noStrike" spc="-1" dirty="0">
                <a:solidFill>
                  <a:srgbClr val="76717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sz="2100" b="1" strike="noStrike" spc="-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strike="noStrike" spc="-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Sustainability Theory and Philosophy</a:t>
            </a:r>
          </a:p>
          <a:p>
            <a:pPr marL="457200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2100" spc="-1" dirty="0">
                <a:solidFill>
                  <a:srgbClr val="767171"/>
                </a:solidFill>
                <a:latin typeface="Roboto"/>
                <a:ea typeface="Roboto" panose="02000000000000000000" pitchFamily="2" charset="0"/>
              </a:rPr>
              <a:t>Tragedy of the Commons; Conservationism</a:t>
            </a:r>
            <a:r>
              <a:rPr lang="en-US" sz="2100" strike="noStrike" spc="-1" dirty="0">
                <a:solidFill>
                  <a:srgbClr val="767171"/>
                </a:solidFill>
                <a:latin typeface="Roboto"/>
                <a:ea typeface="Roboto" panose="02000000000000000000" pitchFamily="2" charset="0"/>
              </a:rPr>
              <a:t>; </a:t>
            </a:r>
            <a:r>
              <a:rPr lang="en-US" sz="2100" strike="noStrike" spc="-1" dirty="0" err="1">
                <a:solidFill>
                  <a:srgbClr val="767171"/>
                </a:solidFill>
                <a:latin typeface="Roboto"/>
                <a:ea typeface="Roboto" panose="02000000000000000000" pitchFamily="2" charset="0"/>
              </a:rPr>
              <a:t>Preservationism</a:t>
            </a:r>
            <a:r>
              <a:rPr lang="en-US" sz="2100" strike="noStrike" spc="-1" dirty="0">
                <a:solidFill>
                  <a:srgbClr val="767171"/>
                </a:solidFill>
                <a:latin typeface="Roboto"/>
                <a:ea typeface="Roboto" panose="02000000000000000000" pitchFamily="2" charset="0"/>
              </a:rPr>
              <a:t>; Sustainable Development; Malthus vs. Prometheus</a:t>
            </a:r>
            <a:endParaRPr lang="en-US" sz="2100" strike="noStrike" spc="-1" dirty="0">
              <a:solidFill>
                <a:srgbClr val="000000"/>
              </a:solidFill>
              <a:latin typeface="Roboto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 2: 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strike="noStrike" spc="-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Tools for Managing Sustainability</a:t>
            </a:r>
          </a:p>
          <a:p>
            <a:pPr marL="457200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2100" strike="noStrike" spc="-1" dirty="0">
                <a:solidFill>
                  <a:srgbClr val="76717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Regulations; Markets; Participatory Processes; Corporate Social Responsibility</a:t>
            </a:r>
            <a:endParaRPr lang="en-US" sz="2100" strike="noStrike" spc="-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 3: 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strike="noStrike" spc="-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Case Analysis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5947D28-A6E3-44C2-A8F7-64E338A3F7ED}"/>
              </a:ext>
            </a:extLst>
          </p:cNvPr>
          <p:cNvPicPr/>
          <p:nvPr/>
        </p:nvPicPr>
        <p:blipFill>
          <a:blip r:embed="rId2"/>
          <a:srcRect l="24687" t="29519" b="29800"/>
          <a:stretch/>
        </p:blipFill>
        <p:spPr>
          <a:xfrm>
            <a:off x="4738249" y="3299098"/>
            <a:ext cx="1999999" cy="1468402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F5DB9-CAB5-405A-A9A6-B559576DD96A}"/>
              </a:ext>
            </a:extLst>
          </p:cNvPr>
          <p:cNvSpPr txBox="1"/>
          <p:nvPr/>
        </p:nvSpPr>
        <p:spPr>
          <a:xfrm>
            <a:off x="120072" y="896051"/>
            <a:ext cx="352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Professor: </a:t>
            </a:r>
            <a:r>
              <a:rPr lang="en-US" sz="1800" b="1" strike="noStrike" spc="-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Dr. Daniel </a:t>
            </a:r>
            <a:r>
              <a:rPr lang="en-US" sz="1800" b="1" strike="noStrike" spc="-1" dirty="0" err="1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Matisoff</a:t>
            </a:r>
            <a:endParaRPr lang="en-US" b="1" dirty="0">
              <a:solidFill>
                <a:srgbClr val="A7934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83D5B-D26F-41DF-A61B-027323DAC1CB}"/>
              </a:ext>
            </a:extLst>
          </p:cNvPr>
          <p:cNvSpPr txBox="1"/>
          <p:nvPr/>
        </p:nvSpPr>
        <p:spPr>
          <a:xfrm>
            <a:off x="4530432" y="1265383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Guest Lectures:</a:t>
            </a:r>
          </a:p>
        </p:txBody>
      </p:sp>
      <p:pic>
        <p:nvPicPr>
          <p:cNvPr id="6" name="Picture 6" descr="Image result for ben jordan coca cola">
            <a:extLst>
              <a:ext uri="{FF2B5EF4-FFF2-40B4-BE49-F238E27FC236}">
                <a16:creationId xmlns:a16="http://schemas.microsoft.com/office/drawing/2014/main" id="{0FED896B-B028-47B0-A11D-BDA2482A6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8250" y="5092227"/>
            <a:ext cx="1998321" cy="116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0638A1B5-E5FD-46DA-838E-6BEA126A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57" y="3972473"/>
            <a:ext cx="1150765" cy="58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ul">
            <a:extLst>
              <a:ext uri="{FF2B5EF4-FFF2-40B4-BE49-F238E27FC236}">
                <a16:creationId xmlns:a16="http://schemas.microsoft.com/office/drawing/2014/main" id="{6B7B0D04-CA99-435F-BD78-1A4AF0C5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6969" y="1843022"/>
            <a:ext cx="1267840" cy="12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F8D108-022B-4CD8-A8DF-B80DC2E403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t="16523" b="25876"/>
          <a:stretch/>
        </p:blipFill>
        <p:spPr>
          <a:xfrm>
            <a:off x="4738250" y="1746655"/>
            <a:ext cx="1999999" cy="1246550"/>
          </a:xfrm>
          <a:prstGeom prst="rect">
            <a:avLst/>
          </a:prstGeom>
        </p:spPr>
      </p:pic>
      <p:pic>
        <p:nvPicPr>
          <p:cNvPr id="17" name="Picture 8" descr="Image result for coca cola image">
            <a:extLst>
              <a:ext uri="{FF2B5EF4-FFF2-40B4-BE49-F238E27FC236}">
                <a16:creationId xmlns:a16="http://schemas.microsoft.com/office/drawing/2014/main" id="{D387D6FD-A4BA-4468-A540-53ACD9F2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6969" y="5361161"/>
            <a:ext cx="1489816" cy="4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0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83" y="994487"/>
            <a:ext cx="8721535" cy="161940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The MSEEM summer term focuses on the Research Capstone Project (6 credits).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Students identify and define a real-world problem in the SEEM area and select a methodology to assess valuable solutions.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1B234A70-0583-4343-818C-D4C12D877E3A}"/>
              </a:ext>
            </a:extLst>
          </p:cNvPr>
          <p:cNvSpPr txBox="1"/>
          <p:nvPr/>
        </p:nvSpPr>
        <p:spPr>
          <a:xfrm>
            <a:off x="2376038" y="0"/>
            <a:ext cx="4135598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Capstone Project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895E2-0C9D-4076-8EDA-2261B17652B7}"/>
              </a:ext>
            </a:extLst>
          </p:cNvPr>
          <p:cNvSpPr txBox="1"/>
          <p:nvPr/>
        </p:nvSpPr>
        <p:spPr>
          <a:xfrm>
            <a:off x="173083" y="2200860"/>
            <a:ext cx="6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Illustrative Capstone Case Examples</a:t>
            </a:r>
          </a:p>
        </p:txBody>
      </p:sp>
      <p:sp>
        <p:nvSpPr>
          <p:cNvPr id="12" name="TextShape 2">
            <a:extLst>
              <a:ext uri="{FF2B5EF4-FFF2-40B4-BE49-F238E27FC236}">
                <a16:creationId xmlns:a16="http://schemas.microsoft.com/office/drawing/2014/main" id="{3AB19CD3-961A-47B1-A1B9-933E62D9491F}"/>
              </a:ext>
            </a:extLst>
          </p:cNvPr>
          <p:cNvSpPr txBox="1"/>
          <p:nvPr/>
        </p:nvSpPr>
        <p:spPr>
          <a:xfrm>
            <a:off x="284061" y="2789565"/>
            <a:ext cx="5306446" cy="3565988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20000"/>
          </a:bodyPr>
          <a:lstStyle/>
          <a:p>
            <a:pPr marL="228600" indent="-227965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203864"/>
                </a:solidFill>
                <a:latin typeface="Roboto"/>
                <a:ea typeface="Roboto"/>
              </a:rPr>
              <a:t>GT as a learning laboratory</a:t>
            </a:r>
            <a:endParaRPr lang="en-US" sz="2400" b="0" strike="noStrike" spc="-1" dirty="0">
              <a:solidFill>
                <a:srgbClr val="203864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Environmental and economic impacts of car rental services at GT</a:t>
            </a: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  <a:p>
            <a:pPr marL="228600" indent="-227965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203864"/>
                </a:solidFill>
                <a:latin typeface="Roboto"/>
                <a:ea typeface="Roboto"/>
              </a:rPr>
              <a:t>Community-based projects</a:t>
            </a:r>
            <a:endParaRPr lang="en-US" sz="2400" b="0" strike="noStrike" spc="-1" dirty="0">
              <a:solidFill>
                <a:srgbClr val="203864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How sustainable is urban agroforestry?  </a:t>
            </a: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Integrating community needs into regional resilience planning</a:t>
            </a: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827D7D"/>
                </a:solidFill>
                <a:latin typeface="Roboto"/>
              </a:rPr>
              <a:t>Evaluating Contaminated Lands for Solar PV</a:t>
            </a:r>
            <a:r>
              <a:rPr lang="en-US" spc="-1" dirty="0">
                <a:solidFill>
                  <a:srgbClr val="827D7D"/>
                </a:solidFill>
                <a:latin typeface="Roboto"/>
              </a:rPr>
              <a:t> in Georgia</a:t>
            </a:r>
            <a:endParaRPr lang="en-US" sz="1800" b="0" strike="noStrike" spc="-1" dirty="0">
              <a:solidFill>
                <a:srgbClr val="827D7D"/>
              </a:solidFill>
              <a:latin typeface="Roboto"/>
            </a:endParaRPr>
          </a:p>
          <a:p>
            <a:pPr marL="228600" indent="-227965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203864"/>
                </a:solidFill>
                <a:latin typeface="Roboto"/>
                <a:ea typeface="Roboto"/>
              </a:rPr>
              <a:t>Business-related projects</a:t>
            </a:r>
            <a:endParaRPr lang="en-US" sz="2400" b="0" strike="noStrike" spc="-1" dirty="0">
              <a:solidFill>
                <a:srgbClr val="203864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Value of incorporating Sustainable Development Goals (SDGs) in business</a:t>
            </a: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Airline Sustainable Supply Chain </a:t>
            </a: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B689EBE5-482B-4997-8A32-A8B20AB0E45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09920" y="3758638"/>
            <a:ext cx="1865747" cy="1119393"/>
          </a:xfrm>
          <a:prstGeom prst="rect">
            <a:avLst/>
          </a:prstGeom>
          <a:ln w="0">
            <a:noFill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9D3E761-C2DD-4CC6-AB1E-59030326A40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109919" y="2365192"/>
            <a:ext cx="1865747" cy="1240476"/>
          </a:xfrm>
          <a:prstGeom prst="rect">
            <a:avLst/>
          </a:prstGeom>
          <a:ln w="0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0BDA60C-EB63-477B-8223-6504BB51CF9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109920" y="5028291"/>
            <a:ext cx="1865747" cy="126251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817731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3">
            <a:extLst>
              <a:ext uri="{FF2B5EF4-FFF2-40B4-BE49-F238E27FC236}">
                <a16:creationId xmlns:a16="http://schemas.microsoft.com/office/drawing/2014/main" id="{18A9961F-8954-43BC-A951-F69184BFC6A8}"/>
              </a:ext>
            </a:extLst>
          </p:cNvPr>
          <p:cNvSpPr txBox="1"/>
          <p:nvPr/>
        </p:nvSpPr>
        <p:spPr>
          <a:xfrm>
            <a:off x="1330925" y="-93306"/>
            <a:ext cx="8542198" cy="845571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Graduates Making </a:t>
            </a:r>
            <a:r>
              <a:rPr lang="en-US" sz="3600" b="1" spc="-1" dirty="0">
                <a:solidFill>
                  <a:srgbClr val="203864"/>
                </a:solidFill>
                <a:latin typeface="Roboto"/>
                <a:ea typeface="Roboto"/>
              </a:rPr>
              <a:t>A Difference 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507C5BB-D23A-4E50-A648-B858C6953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86" y="643812"/>
            <a:ext cx="6623650" cy="62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extShape 1"/>
          <p:cNvSpPr txBox="1"/>
          <p:nvPr/>
        </p:nvSpPr>
        <p:spPr>
          <a:xfrm>
            <a:off x="285840" y="1215360"/>
            <a:ext cx="8572320" cy="459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What about COVID?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What are the backgrounds of C/MSEEM students?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spc="-1" dirty="0">
                <a:solidFill>
                  <a:srgbClr val="827D7D"/>
                </a:solidFill>
                <a:latin typeface="Roboto"/>
                <a:ea typeface="Roboto"/>
              </a:rPr>
              <a:t>What kind of opportunities are available for graduates of the C/MSEEM?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How many students are likely to be in each class?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How long does it take to complete the MSEEM?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Can we take the C/MSEEM part-time while working?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What courses do I need to take to complete the degree program?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Can we use the CSEEM credits for the MSEEM?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spc="-1" dirty="0">
                <a:solidFill>
                  <a:srgbClr val="827D7D"/>
                </a:solidFill>
                <a:latin typeface="Roboto"/>
                <a:ea typeface="Roboto"/>
              </a:rPr>
              <a:t>What kind of financial aid is available?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Can C/MSEEM students get credit for an elective course that is not currently on our approved list?</a:t>
            </a:r>
          </a:p>
          <a:p>
            <a:pPr marL="63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n-US" sz="2000" spc="-1" dirty="0">
              <a:solidFill>
                <a:srgbClr val="827D7D"/>
              </a:solidFill>
              <a:latin typeface="Roboto"/>
              <a:ea typeface="Roboto"/>
            </a:endParaRPr>
          </a:p>
        </p:txBody>
      </p:sp>
      <p:sp>
        <p:nvSpPr>
          <p:cNvPr id="505" name="TextShape 2"/>
          <p:cNvSpPr txBox="1"/>
          <p:nvPr/>
        </p:nvSpPr>
        <p:spPr>
          <a:xfrm>
            <a:off x="285840" y="200880"/>
            <a:ext cx="8572320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Frequently Asked Questions 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Shape 1">
            <a:extLst>
              <a:ext uri="{FF2B5EF4-FFF2-40B4-BE49-F238E27FC236}">
                <a16:creationId xmlns:a16="http://schemas.microsoft.com/office/drawing/2014/main" id="{296E7B0D-51B2-4B7D-B32D-87DFE578E600}"/>
              </a:ext>
            </a:extLst>
          </p:cNvPr>
          <p:cNvSpPr txBox="1"/>
          <p:nvPr/>
        </p:nvSpPr>
        <p:spPr>
          <a:xfrm>
            <a:off x="285840" y="200880"/>
            <a:ext cx="9975760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MSEEM &amp; CSEEM Programs </a:t>
            </a:r>
          </a:p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School of Public Policy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sp>
        <p:nvSpPr>
          <p:cNvPr id="15" name="TextShape 3">
            <a:extLst>
              <a:ext uri="{FF2B5EF4-FFF2-40B4-BE49-F238E27FC236}">
                <a16:creationId xmlns:a16="http://schemas.microsoft.com/office/drawing/2014/main" id="{3421DCA6-33B9-44E6-950B-86E9E13CE328}"/>
              </a:ext>
            </a:extLst>
          </p:cNvPr>
          <p:cNvSpPr txBox="1"/>
          <p:nvPr/>
        </p:nvSpPr>
        <p:spPr>
          <a:xfrm>
            <a:off x="5273720" y="1485434"/>
            <a:ext cx="3399840" cy="496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7200" b="1" spc="-1" dirty="0">
                <a:solidFill>
                  <a:srgbClr val="A7934B"/>
                </a:solidFill>
                <a:latin typeface="Roboto"/>
              </a:rPr>
              <a:t>Students completing the MSEEM program will be able to:</a:t>
            </a:r>
            <a:endParaRPr lang="en-US" sz="7200" b="1" strike="noStrike" spc="-1" dirty="0">
              <a:solidFill>
                <a:srgbClr val="A7934B"/>
              </a:solidFill>
              <a:latin typeface="Roboto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6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1. Assess the context of coupled human and natural systems in energy and environmental problems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6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 2. Identify and describe ethical values associated with energy and environmental problems</a:t>
            </a:r>
            <a:br>
              <a:rPr lang="en-US" sz="6600" dirty="0">
                <a:solidFill>
                  <a:srgbClr val="827D7D"/>
                </a:solidFill>
              </a:rPr>
            </a:br>
            <a:br>
              <a:rPr lang="en-US" sz="6600" dirty="0">
                <a:solidFill>
                  <a:srgbClr val="827D7D"/>
                </a:solidFill>
              </a:rPr>
            </a:br>
            <a:r>
              <a:rPr lang="en-US" sz="6600" dirty="0">
                <a:solidFill>
                  <a:srgbClr val="827D7D"/>
                </a:solidFill>
              </a:rPr>
              <a:t>3. </a:t>
            </a:r>
            <a:r>
              <a:rPr lang="en-US" sz="6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Manage and design appropriate responses to energy and environmental sustainability problems</a:t>
            </a:r>
            <a:br>
              <a:rPr lang="en-US" sz="6600" dirty="0">
                <a:solidFill>
                  <a:srgbClr val="827D7D"/>
                </a:solidFill>
              </a:rPr>
            </a:br>
            <a:br>
              <a:rPr lang="en-US" sz="6600" dirty="0">
                <a:solidFill>
                  <a:srgbClr val="827D7D"/>
                </a:solidFill>
              </a:rPr>
            </a:br>
            <a:r>
              <a:rPr lang="en-US" sz="6600" dirty="0">
                <a:solidFill>
                  <a:srgbClr val="827D7D"/>
                </a:solidFill>
              </a:rPr>
              <a:t>4. </a:t>
            </a:r>
            <a:r>
              <a:rPr lang="en-US" sz="6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Apply tools and methods to develop solutions for energy and environmental problems</a:t>
            </a:r>
            <a:endParaRPr lang="en-US" sz="6400" b="0" strike="noStrike" spc="-1" dirty="0">
              <a:solidFill>
                <a:srgbClr val="827D7D"/>
              </a:solidFill>
              <a:latin typeface="Roboto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9600" b="0" strike="noStrike" spc="-1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96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A748F-E63E-4AD3-8BDF-B627986216E7}"/>
              </a:ext>
            </a:extLst>
          </p:cNvPr>
          <p:cNvSpPr txBox="1"/>
          <p:nvPr/>
        </p:nvSpPr>
        <p:spPr>
          <a:xfrm>
            <a:off x="285840" y="1492360"/>
            <a:ext cx="4424219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2000" b="1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About The Program: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1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The Sustainable Energy and Environmental Management master and certificate are a multidisciplinary programs with courses taught in schools across the Georgia Tech campus. 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1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This curriculum is designed to allow students to develop individualized courses of study designed to supplement their current strengths and give them the skills necessary to achieve career goals.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stomShape 2">
            <a:extLst>
              <a:ext uri="{FF2B5EF4-FFF2-40B4-BE49-F238E27FC236}">
                <a16:creationId xmlns:a16="http://schemas.microsoft.com/office/drawing/2014/main" id="{A0FE3CD0-5800-4AB3-9DDF-DFF20DE1382F}"/>
              </a:ext>
            </a:extLst>
          </p:cNvPr>
          <p:cNvSpPr/>
          <p:nvPr/>
        </p:nvSpPr>
        <p:spPr>
          <a:xfrm>
            <a:off x="450339" y="124765"/>
            <a:ext cx="83930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MSEEM Faculty – World Renowned</a:t>
            </a:r>
            <a:endParaRPr lang="en-US" sz="3600" b="1" strike="noStrike" spc="-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DD3F66-A747-4248-BF08-125CC56AD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0" y="1038483"/>
            <a:ext cx="7028873" cy="2842109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384E60-59FF-4EAF-8902-E8DBCD1E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0" y="4043927"/>
            <a:ext cx="7028873" cy="2689308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05D7CFE-841C-45EB-B3D0-6B01DFDED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88" y="1038483"/>
            <a:ext cx="1734452" cy="2842109"/>
          </a:xfrm>
          <a:prstGeom prst="rect">
            <a:avLst/>
          </a:prstGeom>
        </p:spPr>
      </p:pic>
      <p:pic>
        <p:nvPicPr>
          <p:cNvPr id="14" name="Picture 1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A7F4B02-1D55-45B4-84C7-631DE9757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88" y="4042396"/>
            <a:ext cx="1683105" cy="26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8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Shape 1">
            <a:extLst>
              <a:ext uri="{FF2B5EF4-FFF2-40B4-BE49-F238E27FC236}">
                <a16:creationId xmlns:a16="http://schemas.microsoft.com/office/drawing/2014/main" id="{F719FFDA-F6F0-48AF-B44E-2E5B2954769B}"/>
              </a:ext>
            </a:extLst>
          </p:cNvPr>
          <p:cNvSpPr txBox="1"/>
          <p:nvPr/>
        </p:nvSpPr>
        <p:spPr>
          <a:xfrm>
            <a:off x="82637" y="200880"/>
            <a:ext cx="8572320" cy="108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90000"/>
              </a:lnSpc>
            </a:pPr>
            <a:br>
              <a:rPr dirty="0"/>
            </a:br>
            <a:br>
              <a:rPr dirty="0"/>
            </a:br>
            <a:br>
              <a:rPr sz="11200" dirty="0"/>
            </a:br>
            <a:r>
              <a:rPr lang="en-US" sz="11200" b="1" strike="noStrike" spc="-1" dirty="0">
                <a:solidFill>
                  <a:srgbClr val="003057"/>
                </a:solidFill>
                <a:latin typeface="Roboto"/>
                <a:ea typeface="Roboto"/>
              </a:rPr>
              <a:t>2020 Profile: Inaugural Class of </a:t>
            </a:r>
            <a:br>
              <a:rPr sz="11200" dirty="0"/>
            </a:br>
            <a:r>
              <a:rPr lang="en-US" sz="11200" b="1" strike="noStrike" spc="-1" dirty="0">
                <a:solidFill>
                  <a:srgbClr val="003057"/>
                </a:solidFill>
                <a:latin typeface="Roboto"/>
                <a:ea typeface="Roboto"/>
              </a:rPr>
              <a:t>MSEEM is the only sustainability-oriented </a:t>
            </a:r>
            <a:br>
              <a:rPr sz="11200" dirty="0"/>
            </a:br>
            <a:r>
              <a:rPr lang="en-US" sz="11200" b="1" strike="noStrike" spc="-1" dirty="0">
                <a:solidFill>
                  <a:srgbClr val="003057"/>
                </a:solidFill>
                <a:latin typeface="Roboto"/>
                <a:ea typeface="Roboto"/>
              </a:rPr>
              <a:t>Masters Program in Georgia</a:t>
            </a:r>
          </a:p>
          <a:p>
            <a:pPr algn="ctr">
              <a:lnSpc>
                <a:spcPct val="90000"/>
              </a:lnSpc>
            </a:pPr>
            <a:br>
              <a:rPr dirty="0"/>
            </a:br>
            <a:r>
              <a:rPr lang="en-US" sz="80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Applications from Coast to Coast and Around the Globe</a:t>
            </a:r>
            <a:br>
              <a:rPr dirty="0"/>
            </a:br>
            <a:endParaRPr lang="en-US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B89F2BD2-E208-4EF5-98A2-99FDAED2E07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452376" y="1892520"/>
            <a:ext cx="1486440" cy="1536120"/>
          </a:xfrm>
          <a:prstGeom prst="rect">
            <a:avLst/>
          </a:prstGeom>
          <a:ln w="0">
            <a:noFill/>
          </a:ln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912EFFBC-C9D2-4509-9274-F5383E360A5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226096" y="1927080"/>
            <a:ext cx="2292480" cy="1536120"/>
          </a:xfrm>
          <a:prstGeom prst="rect">
            <a:avLst/>
          </a:prstGeom>
          <a:ln w="0">
            <a:noFill/>
          </a:ln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6BEDDA3-4412-4EDC-8719-0E104A3CE55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7776" y="1783080"/>
            <a:ext cx="2219040" cy="1645560"/>
          </a:xfrm>
          <a:prstGeom prst="rect">
            <a:avLst/>
          </a:prstGeom>
          <a:ln w="0">
            <a:noFill/>
          </a:ln>
        </p:spPr>
      </p:pic>
      <p:sp>
        <p:nvSpPr>
          <p:cNvPr id="33" name="CustomShape 2">
            <a:extLst>
              <a:ext uri="{FF2B5EF4-FFF2-40B4-BE49-F238E27FC236}">
                <a16:creationId xmlns:a16="http://schemas.microsoft.com/office/drawing/2014/main" id="{E2A3592B-9C00-4BF2-9F52-2BE81842576A}"/>
              </a:ext>
            </a:extLst>
          </p:cNvPr>
          <p:cNvSpPr/>
          <p:nvPr/>
        </p:nvSpPr>
        <p:spPr>
          <a:xfrm>
            <a:off x="1649861" y="2205255"/>
            <a:ext cx="111672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A7934B"/>
                </a:solidFill>
                <a:latin typeface="Arial"/>
              </a:rPr>
              <a:t>37%</a:t>
            </a:r>
            <a:endParaRPr lang="en-US" sz="2800" b="0" strike="noStrike" spc="-1" dirty="0">
              <a:solidFill>
                <a:srgbClr val="A7934B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203864"/>
                </a:solidFill>
                <a:latin typeface="Arial"/>
              </a:rPr>
              <a:t>Georgia</a:t>
            </a: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41A55302-1E22-4653-9CCD-B6B62AFBEDE7}"/>
              </a:ext>
            </a:extLst>
          </p:cNvPr>
          <p:cNvSpPr/>
          <p:nvPr/>
        </p:nvSpPr>
        <p:spPr>
          <a:xfrm>
            <a:off x="3613456" y="2225520"/>
            <a:ext cx="156312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A7934B"/>
                </a:solidFill>
                <a:latin typeface="Arial"/>
              </a:rPr>
              <a:t>37%</a:t>
            </a:r>
            <a:endParaRPr lang="en-US" sz="2800" b="0" strike="noStrike" spc="-1" dirty="0">
              <a:solidFill>
                <a:srgbClr val="A7934B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203864"/>
                </a:solidFill>
                <a:latin typeface="Arial"/>
              </a:rPr>
              <a:t>United States</a:t>
            </a:r>
          </a:p>
        </p:txBody>
      </p:sp>
      <p:sp>
        <p:nvSpPr>
          <p:cNvPr id="37" name="CustomShape 4">
            <a:extLst>
              <a:ext uri="{FF2B5EF4-FFF2-40B4-BE49-F238E27FC236}">
                <a16:creationId xmlns:a16="http://schemas.microsoft.com/office/drawing/2014/main" id="{F2CB83C5-2BAA-441A-85AC-096D13E235B2}"/>
              </a:ext>
            </a:extLst>
          </p:cNvPr>
          <p:cNvSpPr/>
          <p:nvPr/>
        </p:nvSpPr>
        <p:spPr>
          <a:xfrm>
            <a:off x="6255496" y="2225520"/>
            <a:ext cx="194688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A7934B"/>
                </a:solidFill>
                <a:latin typeface="Arial"/>
              </a:rPr>
              <a:t>26%</a:t>
            </a:r>
            <a:endParaRPr lang="en-US" sz="2800" b="0" strike="noStrike" spc="-1" dirty="0">
              <a:solidFill>
                <a:srgbClr val="A7934B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203864"/>
                </a:solidFill>
                <a:latin typeface="Arial"/>
              </a:rPr>
              <a:t>International</a:t>
            </a:r>
          </a:p>
        </p:txBody>
      </p:sp>
      <p:graphicFrame>
        <p:nvGraphicFramePr>
          <p:cNvPr id="39" name="Table 5">
            <a:extLst>
              <a:ext uri="{FF2B5EF4-FFF2-40B4-BE49-F238E27FC236}">
                <a16:creationId xmlns:a16="http://schemas.microsoft.com/office/drawing/2014/main" id="{8870F54B-24F8-4C3E-B58C-1E532CC31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316280"/>
              </p:ext>
            </p:extLst>
          </p:nvPr>
        </p:nvGraphicFramePr>
        <p:xfrm>
          <a:off x="608536" y="3657600"/>
          <a:ext cx="7458120" cy="2369160"/>
        </p:xfrm>
        <a:graphic>
          <a:graphicData uri="http://schemas.openxmlformats.org/drawingml/2006/table">
            <a:tbl>
              <a:tblPr/>
              <a:tblGrid>
                <a:gridCol w="3522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1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pos="0" algn="l"/>
                        </a:tabLst>
                      </a:pPr>
                      <a:r>
                        <a:rPr lang="en-US" sz="1800" b="1" strike="noStrike" spc="-1" dirty="0">
                          <a:solidFill>
                            <a:srgbClr val="A7934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Year One – 2020 </a:t>
                      </a:r>
                      <a:endParaRPr lang="en-US" sz="1800" b="0" strike="noStrike" spc="-1" dirty="0">
                        <a:solidFill>
                          <a:srgbClr val="A7934B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pos="0" algn="l"/>
                        </a:tabLst>
                      </a:pPr>
                      <a:r>
                        <a:rPr lang="en-US" sz="2000" b="0" strike="noStrike" spc="-1" dirty="0">
                          <a:solidFill>
                            <a:srgbClr val="808080"/>
                          </a:solidFill>
                          <a:latin typeface="Calibri"/>
                        </a:rPr>
                        <a:t>24 motivated &amp; accomplished scholars selected for year one:</a:t>
                      </a:r>
                      <a:endParaRPr lang="en-US" sz="2000" b="0" strike="noStrike" spc="-1" dirty="0">
                        <a:latin typeface="Arial"/>
                      </a:endParaRPr>
                    </a:p>
                    <a:p>
                      <a:pPr marL="171360" indent="-285480">
                        <a:lnSpc>
                          <a:spcPct val="100000"/>
                        </a:lnSpc>
                        <a:buClr>
                          <a:srgbClr val="808080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n-US" sz="1600" b="0" strike="noStrike" spc="-1" dirty="0">
                          <a:solidFill>
                            <a:srgbClr val="808080"/>
                          </a:solidFill>
                          <a:latin typeface="Calibri"/>
                        </a:rPr>
                        <a:t>Different schools</a:t>
                      </a:r>
                      <a:endParaRPr lang="en-US" sz="1600" b="0" strike="noStrike" spc="-1" dirty="0">
                        <a:latin typeface="Arial"/>
                      </a:endParaRPr>
                    </a:p>
                    <a:p>
                      <a:pPr marL="171360" indent="-285480">
                        <a:lnSpc>
                          <a:spcPct val="100000"/>
                        </a:lnSpc>
                        <a:buClr>
                          <a:srgbClr val="808080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n-US" sz="1600" b="0" strike="noStrike" spc="-1" dirty="0">
                          <a:solidFill>
                            <a:srgbClr val="808080"/>
                          </a:solidFill>
                          <a:latin typeface="Calibri"/>
                        </a:rPr>
                        <a:t>Range of work experience &amp; education</a:t>
                      </a:r>
                      <a:endParaRPr lang="en-US" sz="1600" b="0" strike="noStrike" spc="-1" dirty="0">
                        <a:latin typeface="Arial"/>
                      </a:endParaRPr>
                    </a:p>
                    <a:p>
                      <a:pPr marL="171360" indent="-285480">
                        <a:lnSpc>
                          <a:spcPct val="100000"/>
                        </a:lnSpc>
                        <a:buClr>
                          <a:srgbClr val="808080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n-US" sz="1600" b="0" strike="noStrike" spc="-1" dirty="0">
                          <a:solidFill>
                            <a:srgbClr val="808080"/>
                          </a:solidFill>
                          <a:latin typeface="Calibri"/>
                        </a:rPr>
                        <a:t>5 MSEEM Funded Fellows</a:t>
                      </a:r>
                      <a:endParaRPr lang="en-US" sz="1600" b="0" strike="noStrike" spc="-1" dirty="0">
                        <a:latin typeface="Arial"/>
                      </a:endParaRPr>
                    </a:p>
                    <a:p>
                      <a:pPr marL="343080" indent="-342720"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pos="0" algn="l"/>
                        </a:tabLst>
                      </a:pPr>
                      <a:endParaRPr lang="en-US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" name="Picture 12">
            <a:extLst>
              <a:ext uri="{FF2B5EF4-FFF2-40B4-BE49-F238E27FC236}">
                <a16:creationId xmlns:a16="http://schemas.microsoft.com/office/drawing/2014/main" id="{4BC6EDCE-2BD1-410B-A177-5F3B4E00C1A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77656" y="3732840"/>
            <a:ext cx="3405240" cy="2218680"/>
          </a:xfrm>
          <a:prstGeom prst="rect">
            <a:avLst/>
          </a:prstGeom>
          <a:ln w="0">
            <a:noFill/>
          </a:ln>
        </p:spPr>
      </p:pic>
      <p:sp>
        <p:nvSpPr>
          <p:cNvPr id="43" name="CustomShape 6">
            <a:extLst>
              <a:ext uri="{FF2B5EF4-FFF2-40B4-BE49-F238E27FC236}">
                <a16:creationId xmlns:a16="http://schemas.microsoft.com/office/drawing/2014/main" id="{4388CA70-1510-4312-9F5E-1DE6F5FCA905}"/>
              </a:ext>
            </a:extLst>
          </p:cNvPr>
          <p:cNvSpPr/>
          <p:nvPr/>
        </p:nvSpPr>
        <p:spPr>
          <a:xfrm>
            <a:off x="846856" y="3627720"/>
            <a:ext cx="3069000" cy="33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A7934B"/>
                </a:solidFill>
                <a:latin typeface="Calibri"/>
                <a:ea typeface="Roboto"/>
              </a:rPr>
              <a:t>Highly Diverse Backgrounds</a:t>
            </a:r>
            <a:endParaRPr lang="en-US" sz="1800" b="0" strike="noStrike" spc="-1" dirty="0">
              <a:solidFill>
                <a:srgbClr val="A7934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8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37F4A-CE5F-4031-BD42-9134CC5F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59" y="57229"/>
            <a:ext cx="8572320" cy="1014480"/>
          </a:xfrm>
        </p:spPr>
        <p:txBody>
          <a:bodyPr/>
          <a:lstStyle/>
          <a:p>
            <a:r>
              <a:rPr lang="en-US" sz="38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Meet the Fellows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CB73F-3A3D-47F4-89FE-B4F3051D3798}"/>
              </a:ext>
            </a:extLst>
          </p:cNvPr>
          <p:cNvSpPr txBox="1"/>
          <p:nvPr/>
        </p:nvSpPr>
        <p:spPr>
          <a:xfrm>
            <a:off x="148403" y="945592"/>
            <a:ext cx="580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MSEEM offers fellowships for full-time students.</a:t>
            </a:r>
          </a:p>
        </p:txBody>
      </p:sp>
      <p:pic>
        <p:nvPicPr>
          <p:cNvPr id="8" name="Picture 7" descr="A person sitting on the side of a building&#10;&#10;Description automatically generated">
            <a:extLst>
              <a:ext uri="{FF2B5EF4-FFF2-40B4-BE49-F238E27FC236}">
                <a16:creationId xmlns:a16="http://schemas.microsoft.com/office/drawing/2014/main" id="{341D2117-7193-4C7B-988C-E7CE7C809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54" y="1534489"/>
            <a:ext cx="1564043" cy="1705622"/>
          </a:xfrm>
          <a:prstGeom prst="rect">
            <a:avLst/>
          </a:prstGeom>
        </p:spPr>
      </p:pic>
      <p:pic>
        <p:nvPicPr>
          <p:cNvPr id="10" name="Picture 9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4C6F93A-F475-4474-B8B8-F12E83737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66" y="1523677"/>
            <a:ext cx="1329223" cy="1772563"/>
          </a:xfrm>
          <a:prstGeom prst="rect">
            <a:avLst/>
          </a:prstGeom>
        </p:spPr>
      </p:pic>
      <p:pic>
        <p:nvPicPr>
          <p:cNvPr id="14" name="Picture 13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6FD3E581-94E4-42C2-9179-97B05532A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17" y="1534489"/>
            <a:ext cx="1329223" cy="1772297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29D92B0-C802-4996-BEA7-E47BF6844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8" y="1523943"/>
            <a:ext cx="1631464" cy="17056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74781B-9254-4F1C-9E48-A46246A6D221}"/>
              </a:ext>
            </a:extLst>
          </p:cNvPr>
          <p:cNvSpPr txBox="1"/>
          <p:nvPr/>
        </p:nvSpPr>
        <p:spPr>
          <a:xfrm>
            <a:off x="4471350" y="3365807"/>
            <a:ext cx="1681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Parker Hamilton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DB624-1553-4931-9834-97B18A937EDA}"/>
              </a:ext>
            </a:extLst>
          </p:cNvPr>
          <p:cNvSpPr txBox="1"/>
          <p:nvPr/>
        </p:nvSpPr>
        <p:spPr>
          <a:xfrm>
            <a:off x="6598696" y="3343872"/>
            <a:ext cx="176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Gracy Wingkono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D3D5D6-A63C-4302-9709-CBF27EA6A71E}"/>
              </a:ext>
            </a:extLst>
          </p:cNvPr>
          <p:cNvSpPr txBox="1"/>
          <p:nvPr/>
        </p:nvSpPr>
        <p:spPr>
          <a:xfrm>
            <a:off x="279680" y="3377626"/>
            <a:ext cx="176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Carolyn Burch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7ADBE7-A69C-4BF7-B6AB-50A56DB07768}"/>
              </a:ext>
            </a:extLst>
          </p:cNvPr>
          <p:cNvSpPr txBox="1"/>
          <p:nvPr/>
        </p:nvSpPr>
        <p:spPr>
          <a:xfrm>
            <a:off x="2345608" y="3377626"/>
            <a:ext cx="176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Claire </a:t>
            </a:r>
            <a:r>
              <a:rPr lang="en-US" sz="1600" dirty="0" err="1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Cressman</a:t>
            </a:r>
            <a:endParaRPr lang="en-US" sz="1600" dirty="0">
              <a:solidFill>
                <a:srgbClr val="20386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57E779-473C-48AA-A476-6EB4118D3B40}"/>
              </a:ext>
            </a:extLst>
          </p:cNvPr>
          <p:cNvSpPr txBox="1"/>
          <p:nvPr/>
        </p:nvSpPr>
        <p:spPr>
          <a:xfrm>
            <a:off x="277669" y="3731539"/>
            <a:ext cx="1765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She received her undergraduate degree in environmental studies from UC Santa Cruz. </a:t>
            </a:r>
            <a:endParaRPr lang="en-US" sz="1600" dirty="0">
              <a:solidFill>
                <a:srgbClr val="A7934B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C198E-A283-457A-9AF8-B4232ACC40D8}"/>
              </a:ext>
            </a:extLst>
          </p:cNvPr>
          <p:cNvSpPr txBox="1"/>
          <p:nvPr/>
        </p:nvSpPr>
        <p:spPr>
          <a:xfrm>
            <a:off x="2370359" y="3737373"/>
            <a:ext cx="1650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She received her undergraduate degree in business from Auburn International. </a:t>
            </a:r>
            <a:endParaRPr lang="en-US" sz="1600" dirty="0">
              <a:solidFill>
                <a:srgbClr val="A7934B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1B7A19-4F24-4858-8B3C-CB32D7DD3C65}"/>
              </a:ext>
            </a:extLst>
          </p:cNvPr>
          <p:cNvSpPr txBox="1"/>
          <p:nvPr/>
        </p:nvSpPr>
        <p:spPr>
          <a:xfrm>
            <a:off x="4465017" y="3670013"/>
            <a:ext cx="1631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He received his undergraduate degree in environmental studies from Tulane University. </a:t>
            </a:r>
            <a:endParaRPr lang="en-US" sz="1600" dirty="0">
              <a:solidFill>
                <a:srgbClr val="A7934B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C6300E-B9BC-4815-9D54-4752E3766F01}"/>
              </a:ext>
            </a:extLst>
          </p:cNvPr>
          <p:cNvSpPr txBox="1"/>
          <p:nvPr/>
        </p:nvSpPr>
        <p:spPr>
          <a:xfrm>
            <a:off x="6642580" y="3608428"/>
            <a:ext cx="1714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She received her undergraduate degree in chemical engineering from Universitas Surabaya. </a:t>
            </a:r>
            <a:endParaRPr lang="en-US" sz="1600" dirty="0">
              <a:solidFill>
                <a:srgbClr val="A7934B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13E31-D6F8-4BC7-A53B-B42C4AFF91A0}"/>
              </a:ext>
            </a:extLst>
          </p:cNvPr>
          <p:cNvSpPr txBox="1"/>
          <p:nvPr/>
        </p:nvSpPr>
        <p:spPr>
          <a:xfrm>
            <a:off x="148402" y="6292775"/>
            <a:ext cx="58072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Roboto"/>
                <a:ea typeface="Roboto" panose="02000000000000000000" pitchFamily="2" charset="0"/>
              </a:rPr>
              <a:t>Breakout session with Students</a:t>
            </a:r>
          </a:p>
        </p:txBody>
      </p:sp>
    </p:spTree>
    <p:extLst>
      <p:ext uri="{BB962C8B-B14F-4D97-AF65-F5344CB8AC3E}">
        <p14:creationId xmlns:p14="http://schemas.microsoft.com/office/powerpoint/2010/main" val="158735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3"/>
          <p:cNvPicPr/>
          <p:nvPr/>
        </p:nvPicPr>
        <p:blipFill>
          <a:blip r:embed="rId3"/>
          <a:srcRect l="3395" t="32393" r="2513" b="8875"/>
          <a:stretch/>
        </p:blipFill>
        <p:spPr>
          <a:xfrm>
            <a:off x="6081480" y="2571119"/>
            <a:ext cx="2830320" cy="1740240"/>
          </a:xfrm>
          <a:prstGeom prst="rect">
            <a:avLst/>
          </a:prstGeom>
          <a:ln w="0">
            <a:noFill/>
          </a:ln>
        </p:spPr>
      </p:pic>
      <p:sp>
        <p:nvSpPr>
          <p:cNvPr id="408" name="CustomShape 1"/>
          <p:cNvSpPr/>
          <p:nvPr/>
        </p:nvSpPr>
        <p:spPr>
          <a:xfrm>
            <a:off x="6009498" y="2310822"/>
            <a:ext cx="318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Flood water after Hurricane Matthew</a:t>
            </a:r>
          </a:p>
        </p:txBody>
      </p:sp>
      <p:sp>
        <p:nvSpPr>
          <p:cNvPr id="409" name="TextShape 2"/>
          <p:cNvSpPr txBox="1"/>
          <p:nvPr/>
        </p:nvSpPr>
        <p:spPr>
          <a:xfrm>
            <a:off x="6800760" y="581184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6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10" name="CustomShape 3"/>
          <p:cNvSpPr/>
          <p:nvPr/>
        </p:nvSpPr>
        <p:spPr>
          <a:xfrm>
            <a:off x="6005879" y="189027"/>
            <a:ext cx="23832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North Georgia Fires in 2016</a:t>
            </a:r>
          </a:p>
        </p:txBody>
      </p:sp>
      <p:pic>
        <p:nvPicPr>
          <p:cNvPr id="411" name="Picture 13"/>
          <p:cNvPicPr/>
          <p:nvPr/>
        </p:nvPicPr>
        <p:blipFill>
          <a:blip r:embed="rId4"/>
          <a:stretch/>
        </p:blipFill>
        <p:spPr>
          <a:xfrm>
            <a:off x="6081840" y="478800"/>
            <a:ext cx="2796038" cy="18072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11"/>
          <p:cNvPicPr/>
          <p:nvPr/>
        </p:nvPicPr>
        <p:blipFill>
          <a:blip r:embed="rId5"/>
          <a:stretch/>
        </p:blipFill>
        <p:spPr>
          <a:xfrm>
            <a:off x="6081840" y="4709519"/>
            <a:ext cx="2829960" cy="1867649"/>
          </a:xfrm>
          <a:prstGeom prst="rect">
            <a:avLst/>
          </a:prstGeom>
          <a:ln w="0">
            <a:noFill/>
          </a:ln>
        </p:spPr>
      </p:pic>
      <p:sp>
        <p:nvSpPr>
          <p:cNvPr id="413" name="CustomShape 4"/>
          <p:cNvSpPr/>
          <p:nvPr/>
        </p:nvSpPr>
        <p:spPr>
          <a:xfrm>
            <a:off x="6009498" y="4419916"/>
            <a:ext cx="3540902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Farm damage from Hurricane Michael</a:t>
            </a:r>
          </a:p>
        </p:txBody>
      </p:sp>
      <p:sp>
        <p:nvSpPr>
          <p:cNvPr id="414" name="TextShape 5"/>
          <p:cNvSpPr txBox="1"/>
          <p:nvPr/>
        </p:nvSpPr>
        <p:spPr>
          <a:xfrm>
            <a:off x="291060" y="111600"/>
            <a:ext cx="5544720" cy="1237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 Demand for Accredited Sustainability Skills</a:t>
            </a:r>
            <a:endParaRPr lang="en-US" sz="3200" b="0" strike="noStrike" spc="-1" dirty="0">
              <a:solidFill>
                <a:srgbClr val="20386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5" name="TextShape 6"/>
          <p:cNvSpPr txBox="1"/>
          <p:nvPr/>
        </p:nvSpPr>
        <p:spPr>
          <a:xfrm>
            <a:off x="212581" y="1348920"/>
            <a:ext cx="5699160" cy="3478453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Job Forecast by the numbers</a:t>
            </a:r>
            <a:endParaRPr lang="en-US" sz="2000" b="0" strike="noStrike" spc="-1" dirty="0">
              <a:solidFill>
                <a:srgbClr val="A7934B"/>
              </a:solidFill>
              <a:latin typeface="Roboto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Between 2012 – 2022, increasing by 15% </a:t>
            </a:r>
            <a:r>
              <a:rPr lang="en-US" sz="18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Source:</a:t>
            </a:r>
            <a:r>
              <a:rPr lang="en-US" sz="24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Bureau of Labor Statistics</a:t>
            </a:r>
          </a:p>
          <a:p>
            <a:pPr marL="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These job categories include:</a:t>
            </a:r>
            <a:endParaRPr lang="en-US" sz="1800" b="0" strike="noStrike" spc="-1" dirty="0">
              <a:solidFill>
                <a:srgbClr val="827D7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Clean Energy Sector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Conservation &amp; Nonprofits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Corporate Social Responsibility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Regulatory &amp; Governmental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Environmental Engineering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Consulting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3">
            <a:extLst>
              <a:ext uri="{FF2B5EF4-FFF2-40B4-BE49-F238E27FC236}">
                <a16:creationId xmlns:a16="http://schemas.microsoft.com/office/drawing/2014/main" id="{D56D5A32-DC5B-4D19-8876-D2A78A9347E3}"/>
              </a:ext>
            </a:extLst>
          </p:cNvPr>
          <p:cNvSpPr txBox="1"/>
          <p:nvPr/>
        </p:nvSpPr>
        <p:spPr>
          <a:xfrm>
            <a:off x="407497" y="0"/>
            <a:ext cx="8572320" cy="1760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1000" lnSpcReduction="20000"/>
          </a:bodyPr>
          <a:lstStyle/>
          <a:p>
            <a:pPr>
              <a:lnSpc>
                <a:spcPct val="100000"/>
              </a:lnSpc>
            </a:pPr>
            <a:br>
              <a:rPr dirty="0"/>
            </a:b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Stackable and Flexible Programs</a:t>
            </a:r>
            <a:br>
              <a:rPr dirty="0"/>
            </a:br>
            <a:r>
              <a:rPr lang="en-US" sz="27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MSEEM on campus or via distance learning* </a:t>
            </a:r>
            <a:br>
              <a:rPr dirty="0"/>
            </a:br>
            <a:r>
              <a:rPr lang="en-US" sz="27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CSEEM can feed into MSEEM</a:t>
            </a:r>
            <a:br>
              <a:rPr dirty="0"/>
            </a:br>
            <a:endParaRPr lang="en-US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AFA652E-0147-4817-B492-D4546B14A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7" y="2059862"/>
            <a:ext cx="4879602" cy="1668240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7773995-4CA4-4A09-A4EA-CA603938D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7" y="4257941"/>
            <a:ext cx="9144000" cy="1828800"/>
          </a:xfrm>
          <a:prstGeom prst="rect">
            <a:avLst/>
          </a:prstGeom>
        </p:spPr>
      </p:pic>
      <p:sp>
        <p:nvSpPr>
          <p:cNvPr id="9" name="TextShape 1">
            <a:extLst>
              <a:ext uri="{FF2B5EF4-FFF2-40B4-BE49-F238E27FC236}">
                <a16:creationId xmlns:a16="http://schemas.microsoft.com/office/drawing/2014/main" id="{BE43D9DF-B97A-432D-B684-F3B649059FCC}"/>
              </a:ext>
            </a:extLst>
          </p:cNvPr>
          <p:cNvSpPr txBox="1"/>
          <p:nvPr/>
        </p:nvSpPr>
        <p:spPr>
          <a:xfrm>
            <a:off x="407497" y="1739494"/>
            <a:ext cx="8572320" cy="515405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CSEEM 12 credit hours</a:t>
            </a:r>
            <a:endParaRPr lang="en-US" sz="24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Shape 1">
            <a:extLst>
              <a:ext uri="{FF2B5EF4-FFF2-40B4-BE49-F238E27FC236}">
                <a16:creationId xmlns:a16="http://schemas.microsoft.com/office/drawing/2014/main" id="{39EAE3DB-38CD-4537-A9A6-E2C5DD0EA66D}"/>
              </a:ext>
            </a:extLst>
          </p:cNvPr>
          <p:cNvSpPr txBox="1"/>
          <p:nvPr/>
        </p:nvSpPr>
        <p:spPr>
          <a:xfrm>
            <a:off x="407497" y="4029984"/>
            <a:ext cx="8572320" cy="515405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400" spc="-1" dirty="0">
                <a:solidFill>
                  <a:srgbClr val="767171"/>
                </a:solidFill>
                <a:latin typeface="Roboto"/>
                <a:ea typeface="Roboto"/>
              </a:rPr>
              <a:t>M</a:t>
            </a:r>
            <a:r>
              <a:rPr lang="en-US" sz="24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SEEM 30 credit hours</a:t>
            </a:r>
            <a:endParaRPr lang="en-US" sz="24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Shape 1">
            <a:extLst>
              <a:ext uri="{FF2B5EF4-FFF2-40B4-BE49-F238E27FC236}">
                <a16:creationId xmlns:a16="http://schemas.microsoft.com/office/drawing/2014/main" id="{7DF30BDF-242B-420D-BAE8-C02D977F3DD9}"/>
              </a:ext>
            </a:extLst>
          </p:cNvPr>
          <p:cNvSpPr txBox="1"/>
          <p:nvPr/>
        </p:nvSpPr>
        <p:spPr>
          <a:xfrm>
            <a:off x="285840" y="6225283"/>
            <a:ext cx="8572320" cy="515405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200" strike="noStrike" spc="-1" dirty="0">
                <a:solidFill>
                  <a:srgbClr val="A7934B"/>
                </a:solidFill>
                <a:latin typeface="Roboto"/>
                <a:ea typeface="Roboto"/>
              </a:rPr>
              <a:t>* Should courses permit</a:t>
            </a:r>
            <a:endParaRPr lang="en-US" sz="1200" spc="-1" dirty="0">
              <a:solidFill>
                <a:srgbClr val="203864"/>
              </a:solidFill>
              <a:latin typeface="Roboto"/>
              <a:ea typeface="Roboto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200" spc="-1" dirty="0">
                <a:solidFill>
                  <a:srgbClr val="203864"/>
                </a:solidFill>
                <a:latin typeface="Roboto"/>
                <a:ea typeface="Roboto"/>
              </a:rPr>
              <a:t>*Required courses: Sustainable Energy &amp; Environmental Management &amp; Economics of Environmental Policy</a:t>
            </a:r>
            <a:endParaRPr lang="en-US" sz="1200" b="0" strike="noStrike" spc="-1" dirty="0">
              <a:solidFill>
                <a:srgbClr val="20386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4556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285840" y="200880"/>
            <a:ext cx="8572320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PUBP Class Listings – Fall 2020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graphicFrame>
        <p:nvGraphicFramePr>
          <p:cNvPr id="417" name="Table 2"/>
          <p:cNvGraphicFramePr/>
          <p:nvPr>
            <p:extLst>
              <p:ext uri="{D42A27DB-BD31-4B8C-83A1-F6EECF244321}">
                <p14:modId xmlns:p14="http://schemas.microsoft.com/office/powerpoint/2010/main" val="2109966751"/>
              </p:ext>
            </p:extLst>
          </p:nvPr>
        </p:nvGraphicFramePr>
        <p:xfrm>
          <a:off x="485280" y="1117440"/>
          <a:ext cx="7788960" cy="5045760"/>
        </p:xfrm>
        <a:graphic>
          <a:graphicData uri="http://schemas.openxmlformats.org/drawingml/2006/table">
            <a:tbl>
              <a:tblPr/>
              <a:tblGrid>
                <a:gridCol w="137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5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Required courses</a:t>
                      </a:r>
                      <a:endParaRPr lang="en-US" sz="15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0563C1"/>
                          </a:solidFill>
                          <a:latin typeface="Arial"/>
                          <a:hlinkClick r:id="rId2"/>
                        </a:rPr>
                        <a:t>PUBP 8803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Sustainable Energy and Environmental Management Policy and Management – Dr. Matisoff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Quantitative Methods elective (need 2 in total)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3"/>
                        </a:rPr>
                        <a:t>PUBP 6114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Applied Policy Methods and Data Analysis – Dr. Rogers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4"/>
                        </a:rPr>
                        <a:t>PUBP 8200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Advanced Research Methods I – Dr. Rogers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2"/>
                        </a:rPr>
                        <a:t>PUBP 6120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Policy Cost Ben Analysis – Dr. Massetti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6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Sustainable Energy &amp; Environmental Management (need 3 in total)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5"/>
                        </a:rPr>
                        <a:t>PUBP 6300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Earth Systems – Dr. Rodgers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6"/>
                        </a:rPr>
                        <a:t>PUBP 6330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Environmental Law – Dr. Slieper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7"/>
                        </a:rPr>
                        <a:t>PUBP 6352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Utility Regulation &amp; Policy – Dr. Brown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6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Policy &amp; Management (need 1 in total)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8"/>
                        </a:rPr>
                        <a:t>PUBP 6116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Microeconomic Analysis in Public Policymaking – Dr. Marco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9"/>
                        </a:rPr>
                        <a:t>PUBP 6201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Public Policy Analysis – Dr. Bullinger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10"/>
                        </a:rPr>
                        <a:t>PUBP 6314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Policy Tools for Environmental Management – Dr. Elliott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280800" y="-59400"/>
            <a:ext cx="8572320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Popular Courses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191160" y="6370379"/>
            <a:ext cx="8051040" cy="338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827D7D"/>
                </a:solidFill>
                <a:latin typeface="Roboto"/>
              </a:rPr>
              <a:t>View the complete course list at </a:t>
            </a:r>
            <a:r>
              <a:rPr lang="en-US" sz="1600" b="0" u="sng" strike="noStrike" spc="-1" dirty="0">
                <a:solidFill>
                  <a:srgbClr val="0563C1"/>
                </a:solidFill>
                <a:uFillTx/>
                <a:latin typeface="Roboto"/>
                <a:hlinkClick r:id="rId2"/>
              </a:rPr>
              <a:t>https://cepl.gatech.edu/degrees/courses</a:t>
            </a:r>
            <a:r>
              <a:rPr lang="en-US" sz="1600" b="0" strike="noStrike" spc="-1" dirty="0">
                <a:solidFill>
                  <a:srgbClr val="000000"/>
                </a:solidFill>
                <a:latin typeface="Roboto"/>
              </a:rPr>
              <a:t>.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432" name="Picture 4" descr="Table of popular MSEEM/CSEEM courses and the subjects they cover&#10;&#10;Description automatically generated"/>
          <p:cNvPicPr/>
          <p:nvPr/>
        </p:nvPicPr>
        <p:blipFill>
          <a:blip r:embed="rId3"/>
          <a:stretch/>
        </p:blipFill>
        <p:spPr>
          <a:xfrm>
            <a:off x="355535" y="635803"/>
            <a:ext cx="7280178" cy="5586393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34FE2543D3E34C871665BEFF283155" ma:contentTypeVersion="4" ma:contentTypeDescription="Create a new document." ma:contentTypeScope="" ma:versionID="c498f0638831ade251c2d03b8677e683">
  <xsd:schema xmlns:xsd="http://www.w3.org/2001/XMLSchema" xmlns:xs="http://www.w3.org/2001/XMLSchema" xmlns:p="http://schemas.microsoft.com/office/2006/metadata/properties" xmlns:ns2="0991b814-db6c-4f16-b95d-da76e43bb3af" targetNamespace="http://schemas.microsoft.com/office/2006/metadata/properties" ma:root="true" ma:fieldsID="8fb700404ebba1ded52577111ebd6937" ns2:_="">
    <xsd:import namespace="0991b814-db6c-4f16-b95d-da76e43bb3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91b814-db6c-4f16-b95d-da76e43bb3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6EFD92-A8E7-450E-B4FE-F5E0E75FECE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FC6EC90-B1B4-48F3-BA0C-1EAE39B4EA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91b814-db6c-4f16-b95d-da76e43bb3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6C13BE-9907-4240-A07C-D5D904E95D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403</TotalTime>
  <Words>1258</Words>
  <Application>Microsoft Office PowerPoint</Application>
  <PresentationFormat>On-screen Show (4:3)</PresentationFormat>
  <Paragraphs>153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Roboto</vt:lpstr>
      <vt:lpstr>Roboto Slab</vt:lpstr>
      <vt:lpstr>Symbol</vt:lpstr>
      <vt:lpstr>Times New Roman</vt:lpstr>
      <vt:lpstr>Wingdings</vt:lpstr>
      <vt:lpstr>Office Theme</vt:lpstr>
      <vt:lpstr>Office Theme</vt:lpstr>
      <vt:lpstr>Office Theme</vt:lpstr>
      <vt:lpstr> </vt:lpstr>
      <vt:lpstr>PowerPoint Presentation</vt:lpstr>
      <vt:lpstr>PowerPoint Presentation</vt:lpstr>
      <vt:lpstr>PowerPoint Presentation</vt:lpstr>
      <vt:lpstr>Meet the Fellows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of Public Policy Sustainable Energy&amp; Environmental Management  Masters (MSEEM) &amp; Certificate (CSEEM) Programs</dc:title>
  <dc:subject/>
  <dc:creator>Steven Frazier</dc:creator>
  <dc:description/>
  <cp:lastModifiedBy>Michelle Ramirez</cp:lastModifiedBy>
  <cp:revision>282</cp:revision>
  <dcterms:created xsi:type="dcterms:W3CDTF">2020-06-10T00:55:54Z</dcterms:created>
  <dcterms:modified xsi:type="dcterms:W3CDTF">2021-03-31T13:16:56Z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0x010100EB34FE2543D3E34C871665BEFF283155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Notes">
    <vt:i4>8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