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</p:sldMasterIdLst>
  <p:notesMasterIdLst>
    <p:notesMasterId r:id="rId38"/>
  </p:notesMasterIdLst>
  <p:sldIdLst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B84DB-82CE-4824-82E8-8DAE7B9B6BA2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4CA9-8109-4E66-B786-884C0652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5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11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Define SCR</a:t>
            </a:r>
            <a:r>
              <a:rPr lang="en-US" baseline="0" dirty="0"/>
              <a:t> = Total Used from system / Total Production (percentage of production that is used)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 PV size means electricity used immediately (high SCR, low LCOE)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Decreasing SCR, increasing LCOE means electricity wasted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Adding batteries increases</a:t>
            </a:r>
            <a:r>
              <a:rPr lang="en-US" baseline="0" dirty="0"/>
              <a:t> SCR substantially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 larger PV sizes, having batteries can result in lower LCOE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3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Geographical differences – insolation and load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62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Battery LCOE defined as LCOE above low-size PV LCOE without batteries</a:t>
            </a:r>
            <a:r>
              <a:rPr lang="en-US" baseline="0" dirty="0"/>
              <a:t> – describe by flipping to prev.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Georgia – an additional 5 cents per kWh is what the battery system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 – additional 8 cents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Actual battery LCOE is much lower or negative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19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17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1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4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6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5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77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Co-authors are mostly IGERT fellows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From ME and School of Chemistry &amp; Biochemistry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Preliminary Results - Currently finalizing</a:t>
            </a:r>
            <a:r>
              <a:rPr lang="en-US" baseline="0" dirty="0"/>
              <a:t> work and writing manuscript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54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29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41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78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54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19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96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22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5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Define LCOE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Headline LCOE numbers </a:t>
            </a:r>
            <a:r>
              <a:rPr lang="en-US" baseline="0" dirty="0"/>
              <a:t>are production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Same cost to consumer assumes full utilization ($/kWh)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2 methods to use excess production: net metering or batteries (define)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86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Net metering</a:t>
            </a:r>
            <a:r>
              <a:rPr lang="en-US" baseline="0" dirty="0"/>
              <a:t> policies are fragmented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Map doesn’t capture limits and variation within states (GA example)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Model:  most literature</a:t>
            </a:r>
            <a:r>
              <a:rPr lang="en-US" baseline="0" dirty="0"/>
              <a:t> focuses on German market, few US studies.  Cost comparison when discussing NEG policy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State-to-state variations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Battery LCOE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2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Custom MATLAB model simulates DC-tied</a:t>
            </a:r>
            <a:r>
              <a:rPr lang="en-US" baseline="0" dirty="0"/>
              <a:t> </a:t>
            </a:r>
            <a:r>
              <a:rPr lang="en-US" dirty="0"/>
              <a:t>PV/battery system on</a:t>
            </a:r>
            <a:r>
              <a:rPr lang="en-US" baseline="0" dirty="0"/>
              <a:t> hourly basis for 30 years in every state.  High-level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TMY3 data for irradiance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Variable</a:t>
            </a:r>
            <a:r>
              <a:rPr lang="en-US" baseline="0" dirty="0"/>
              <a:t> PV size, 2016 average efficiencies, losses to find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Load profiles corresponding to TMY3 location from DOE Building America B10 Benchmark (3 bed 1 story to 2009/2010 standards)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Top then bottom cases.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Battery performance corresponds to specs for Tesla’s </a:t>
            </a:r>
            <a:r>
              <a:rPr lang="en-US" baseline="0" dirty="0" err="1"/>
              <a:t>powerwall</a:t>
            </a:r>
            <a:r>
              <a:rPr lang="en-US" baseline="0" dirty="0"/>
              <a:t> – lowest cost/kWh, variable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Account for losses (inverters, batteries, dust, MPP tracker, degradation, replacement)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Repeated hourly for 30 </a:t>
            </a:r>
            <a:r>
              <a:rPr lang="en-US" baseline="0" dirty="0" err="1"/>
              <a:t>yrs</a:t>
            </a:r>
            <a:r>
              <a:rPr lang="en-US" baseline="0" dirty="0"/>
              <a:t>, tracking electricity production, storage, use, and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key financial inputs for modeling costs of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days in May, Atlanta with 5 kW PV system (typical)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Excess generation would be lost</a:t>
            </a:r>
            <a:r>
              <a:rPr lang="en-US" baseline="0" dirty="0"/>
              <a:t> without PV or battery system – significant portion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4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7 kWh battery and nearly all PV production is 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Flat portions indicate battery is max or production = load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Nowhere</a:t>
            </a:r>
            <a:r>
              <a:rPr lang="en-US" baseline="0" dirty="0"/>
              <a:t> near “off-grid”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7ABCF-FD18-4255-8CC9-37121589E1B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2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6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9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04888"/>
            <a:ext cx="4552491" cy="261975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52490" y="1004888"/>
            <a:ext cx="4591509" cy="261975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624644"/>
            <a:ext cx="4552491" cy="261975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52490" y="3624644"/>
            <a:ext cx="4591509" cy="26197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0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5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08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21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91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90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49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3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52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42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4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64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40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C6C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C6C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C6C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9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" y="0"/>
            <a:ext cx="309033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C6C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58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" y="0"/>
            <a:ext cx="309033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9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5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1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9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4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7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6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E65B-80BF-432E-8B5E-1A83515069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661B0-6FC8-4036-BDD9-A55230E4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10" name="Rectangle 9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99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5382-934C-487A-BDEF-22249BA89A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1562F-A204-4CAC-8347-DA11FCC4BA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2141" y="1220893"/>
            <a:ext cx="429577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3C6C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2141" y="1220893"/>
            <a:ext cx="429577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3C6C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eric.tervo@gatech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emf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8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hyperlink" Target="http://jointutilitiesofny.org/wp-content/uploads/2016/10/3A80BFC9-CBD4-4DFD-AE62-831271013816.pdf" TargetMode="External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2" Type="http://schemas.openxmlformats.org/officeDocument/2006/relationships/image" Target="../media/image38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8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38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6.jpg"/><Relationship Id="rId11" Type="http://schemas.openxmlformats.org/officeDocument/2006/relationships/image" Target="../media/image101.png"/><Relationship Id="rId5" Type="http://schemas.openxmlformats.org/officeDocument/2006/relationships/image" Target="../media/image95.jpg"/><Relationship Id="rId10" Type="http://schemas.openxmlformats.org/officeDocument/2006/relationships/image" Target="../media/image100.png"/><Relationship Id="rId4" Type="http://schemas.openxmlformats.org/officeDocument/2006/relationships/hyperlink" Target="http://ngrid.maps.arcgis.com/apps/MapSeries/index" TargetMode="External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30438" y="1071668"/>
            <a:ext cx="7603254" cy="38403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1869" y="1432949"/>
          <a:ext cx="854026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262"/>
              </a:tblGrid>
              <a:tr h="1661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 smtClean="0">
                          <a:solidFill>
                            <a:schemeClr val="tx1"/>
                          </a:solidFill>
                        </a:rPr>
                        <a:t>ENERGY STORAGE FOR PV AND EV SYSTEMS</a:t>
                      </a:r>
                      <a:endParaRPr lang="en-US" sz="60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the stage by Georgia Tech NSF IGERT Faculty: 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--Steve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Usselman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History, Technology and Society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--Matthew McDowell,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Engineering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results presented by Georgia Tech NSF Fellows: </a:t>
                      </a:r>
                    </a:p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 and Systems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--Eric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Tervo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Engineering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and Economics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--Wale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Odukomaiya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Engineering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--Caroline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Golin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Vote Solar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0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88720"/>
            <a:ext cx="6949440" cy="53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1386" y="876595"/>
            <a:ext cx="8761228" cy="74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Results: LCOE &amp; Self-Consumption Ratio</a:t>
            </a:r>
          </a:p>
        </p:txBody>
      </p:sp>
    </p:spTree>
    <p:extLst>
      <p:ext uri="{BB962C8B-B14F-4D97-AF65-F5344CB8AC3E}">
        <p14:creationId xmlns:p14="http://schemas.microsoft.com/office/powerpoint/2010/main" val="16969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88720"/>
            <a:ext cx="6949440" cy="53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1386" y="876595"/>
            <a:ext cx="8761228" cy="74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Results: LCOE &amp; Self-Consumption Ratio</a:t>
            </a:r>
          </a:p>
        </p:txBody>
      </p:sp>
    </p:spTree>
    <p:extLst>
      <p:ext uri="{BB962C8B-B14F-4D97-AF65-F5344CB8AC3E}">
        <p14:creationId xmlns:p14="http://schemas.microsoft.com/office/powerpoint/2010/main" val="390307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2140" y="805846"/>
            <a:ext cx="8346558" cy="55270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Results:  LCOE for Batteries Alone</a:t>
            </a:r>
          </a:p>
          <a:p>
            <a:endParaRPr lang="en-US" sz="10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5 kW PV system, 7 kWh battery system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LCOE above PV “production cost” can be compared to costs in net-metering schemes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Georgia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0.054  $/kWh raises SCR from 71% to 91%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</a:rPr>
              <a:t>Massachussetts</a:t>
            </a:r>
            <a:endParaRPr lang="en-US" sz="2800" b="1" dirty="0">
              <a:solidFill>
                <a:prstClr val="black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0.076  $/kWh raises SCR from 60% to 85%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2140" y="763314"/>
            <a:ext cx="8346558" cy="57666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Conclusions</a:t>
            </a:r>
          </a:p>
          <a:p>
            <a:endParaRPr lang="en-US" sz="10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Created detailed, flexible model to analyze residential PV and battery systems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2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Batteries can effectively utilize excess PV generation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2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For larger PV installations (&gt; 6 kW), battery systems can lower the LCOE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2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Created cost metric to compare to net-metering policies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2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Caveat:  Despite promise, not grid competitive yet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1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30438" y="1071668"/>
            <a:ext cx="7603254" cy="38403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1869" y="1131610"/>
          <a:ext cx="8540262" cy="2942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61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Thank you!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Drs. Marilyn Brown, Samuel Graham, and Valerie Thomas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Co-Authors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050" name="Picture 2" descr="http://neuroengineering.rice.edu/assets/images/igert-log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034" y="4037844"/>
            <a:ext cx="2318213" cy="17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rahamlab.gatech.edu/wp-content/uploads/2011/01/Kenechi-Agbim-HeadshotWH-e144734144386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0336" y="4037844"/>
            <a:ext cx="1137110" cy="17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se.gatech.edu/wp-content/uploads/2014/12/QB6A0277-e147571846237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535" y="4037845"/>
            <a:ext cx="1148595" cy="17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edia.licdn.com/mpr/mpr/shrinknp_400_400/AAEAAQAAAAAAAAe2AAAAJDBlYWEzMGFlLTcwNDgtNDBkZi1iMWY3LWFlYjg3ZDQ1Y2QyZ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5010" y="4043731"/>
            <a:ext cx="1088512" cy="17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arder.gatech.edu/sites/default/files/styles/thumbnail/public/profile-pictures/Hye%20Kyung_2214_0.jpg?itok=Zzl1CLrm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3402" y="4040625"/>
            <a:ext cx="1089832" cy="17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ale Odukomaiya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1794" y="4037844"/>
            <a:ext cx="1148316" cy="17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5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30438" y="1071668"/>
            <a:ext cx="7603254" cy="38403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1869" y="1432949"/>
          <a:ext cx="854026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61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chemeClr val="tx1"/>
                          </a:solidFill>
                        </a:rPr>
                        <a:t>ENERGY STORAGE FOR PV AND EV SYSTEMS</a:t>
                      </a:r>
                      <a:endParaRPr lang="en-US" sz="60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the stage by Georgia Tech NSF IGERT Faculty: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--Professor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Gleb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Yushin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 Science and Engineering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--Steve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Usselman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History, Technology and Society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results presented by Georgia Tech NSF Fellows: </a:t>
                      </a:r>
                    </a:p>
                    <a:p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 and Systems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--Professor Eric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Tervo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Engineering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and Economics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--Caroline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Golin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Vote Solar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--Wale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Odukomaiya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Engineering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53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30438" y="1071668"/>
            <a:ext cx="7603254" cy="38403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1869" y="1432949"/>
          <a:ext cx="8540262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61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chemeClr val="tx1"/>
                          </a:solidFill>
                        </a:rPr>
                        <a:t>The Value of Energy Storage in Buildings</a:t>
                      </a:r>
                      <a:endParaRPr lang="en-US" sz="60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Wale</a:t>
                      </a:r>
                      <a:r>
                        <a:rPr lang="en-US" sz="3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Odukomaiya</a:t>
                      </a:r>
                    </a:p>
                    <a:p>
                      <a:pPr algn="ctr"/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PhD Candidate</a:t>
                      </a:r>
                    </a:p>
                    <a:p>
                      <a:pPr algn="ctr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G.W. Woodruff School of Mechanical Engineering</a:t>
                      </a:r>
                    </a:p>
                    <a:p>
                      <a:pPr algn="ctr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and Transportation Science Division, Oak Ridge National Laboratory</a:t>
                      </a:r>
                    </a:p>
                    <a:p>
                      <a:pPr algn="ctr"/>
                      <a:endParaRPr lang="en-US" sz="20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07/25/2017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437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Talk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the GLIDES energy storage technology</a:t>
            </a:r>
          </a:p>
          <a:p>
            <a:r>
              <a:rPr lang="en-US" dirty="0"/>
              <a:t>Motivation for this work</a:t>
            </a:r>
          </a:p>
          <a:p>
            <a:r>
              <a:rPr lang="en-US" dirty="0"/>
              <a:t>Cost model (buildings use-case)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4005856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The GLIDES concept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2911" y="1136018"/>
            <a:ext cx="8921089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1E7640"/>
              </a:buClr>
            </a:pPr>
            <a:r>
              <a:rPr lang="en-US" sz="1600" b="1" dirty="0">
                <a:solidFill>
                  <a:prstClr val="black"/>
                </a:solidFill>
              </a:rPr>
              <a:t>Objective: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unique, low-cost, high round trip efficiency storage technology for a) small scale building applications b) large scale modular pump hydro storage.</a:t>
            </a:r>
            <a:endParaRPr lang="en-US" sz="1600" dirty="0">
              <a:solidFill>
                <a:prstClr val="black"/>
              </a:solidFill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1E7640"/>
              </a:buClr>
            </a:pPr>
            <a:endParaRPr lang="en-US" sz="1600" b="1" dirty="0">
              <a:solidFill>
                <a:prstClr val="black"/>
              </a:solidFill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1E7640"/>
              </a:buClr>
            </a:pPr>
            <a:endParaRPr lang="en-US" sz="1600" b="1" dirty="0">
              <a:solidFill>
                <a:srgbClr val="1F497D"/>
              </a:solidFill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1E7640"/>
              </a:buClr>
            </a:pPr>
            <a:endParaRPr lang="en-US" sz="1600" dirty="0">
              <a:solidFill>
                <a:srgbClr val="1F497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5342" r="1400" b="5670"/>
          <a:stretch/>
        </p:blipFill>
        <p:spPr>
          <a:xfrm>
            <a:off x="128016" y="1899667"/>
            <a:ext cx="8887968" cy="247802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58178" y="4765134"/>
          <a:ext cx="8027644" cy="1243584"/>
        </p:xfrm>
        <a:graphic>
          <a:graphicData uri="http://schemas.openxmlformats.org/drawingml/2006/table">
            <a:tbl>
              <a:tblPr firstRow="1"/>
              <a:tblGrid>
                <a:gridCol w="40138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38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31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/>
                        <a:t>Key advantages</a:t>
                      </a:r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25000"/>
                        <a:lumOff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/>
                        <a:t>Simple, low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cost</a:t>
                      </a:r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err="1"/>
                        <a:t>Dispatchable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scaleable</a:t>
                      </a:r>
                      <a:endParaRPr lang="en-US" sz="1600" dirty="0"/>
                    </a:p>
                  </a:txBody>
                  <a:tcPr marL="45720" marR="45720">
                    <a:lnL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/>
                        <a:t>Accepts heat and/or electricity</a:t>
                      </a:r>
                      <a:r>
                        <a:rPr lang="en-US" sz="1600" baseline="0" dirty="0"/>
                        <a:t> as inputs</a:t>
                      </a:r>
                      <a:endParaRPr lang="en-US" sz="160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/>
                        <a:t>Decouples power/energy storage</a:t>
                      </a:r>
                      <a:r>
                        <a:rPr lang="en-US" sz="1600" baseline="0" dirty="0"/>
                        <a:t> capacity</a:t>
                      </a:r>
                      <a:endParaRPr lang="en-US" sz="1600" dirty="0"/>
                    </a:p>
                  </a:txBody>
                  <a:tcPr marL="45720" marR="45720">
                    <a:lnL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/>
                        <a:t>High</a:t>
                      </a:r>
                      <a:r>
                        <a:rPr lang="en-US" sz="1600" baseline="0" dirty="0"/>
                        <a:t> r</a:t>
                      </a:r>
                      <a:r>
                        <a:rPr lang="en-US" sz="1600" dirty="0"/>
                        <a:t>ound-trip efficiency</a:t>
                      </a:r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/>
                        <a:t>Terrain independent</a:t>
                      </a:r>
                    </a:p>
                  </a:txBody>
                  <a:tcPr marL="45720" marR="45720">
                    <a:lnL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A31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77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IMG_596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The GLIDES concept</a:t>
            </a:r>
          </a:p>
        </p:txBody>
      </p:sp>
    </p:spTree>
    <p:extLst>
      <p:ext uri="{BB962C8B-B14F-4D97-AF65-F5344CB8AC3E}">
        <p14:creationId xmlns:p14="http://schemas.microsoft.com/office/powerpoint/2010/main" val="39481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30438" y="1071668"/>
            <a:ext cx="7603254" cy="38403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1869" y="1131610"/>
          <a:ext cx="8540262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61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An Economic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</a:rPr>
                        <a:t> Analysis of Residential Photovoltaic Systems with Battery Storage in the United States</a:t>
                      </a:r>
                      <a:endParaRPr lang="en-US" sz="40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Presented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</a:t>
                      </a:r>
                    </a:p>
                    <a:p>
                      <a:pPr algn="ctr"/>
                      <a:endParaRPr lang="en-US" sz="18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Eric Tervo</a:t>
                      </a: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Ph.D. Candidate, G.W.W. School of Mechanical Engineering</a:t>
                      </a: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eric.tervo@gatech.edu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 25, 2017</a:t>
                      </a:r>
                    </a:p>
                    <a:p>
                      <a:pPr algn="ctr"/>
                      <a:endParaRPr lang="en-US" sz="18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collaboration with</a:t>
                      </a:r>
                    </a:p>
                    <a:p>
                      <a:pPr algn="ctr"/>
                      <a:endParaRPr lang="en-US" sz="18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Kenechi Agbim, Alfred DeAngelis, Jeffrey Hernandez, Hye Kyung Kim,</a:t>
                      </a:r>
                    </a:p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Wale Odukomaiya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79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ES for Buildings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Utility companies charge buildings with high power draws a monthly demand charge (based on the highest draw sustained for a certain length of time, usually 15 minutes).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Demand charge and energy charge vary throughout the day (highest during peak periods).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Storage can provide value by reducing peak draw and shifting time of use.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>
                <a:solidFill>
                  <a:srgbClr val="FF0000"/>
                </a:solidFill>
              </a:rPr>
              <a:t>Question: At what storage cost ($/kWh) does investment make sense, based on resulting savings?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172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ES for Buildings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Study:</a:t>
            </a:r>
          </a:p>
          <a:p>
            <a:pPr lvl="1"/>
            <a:r>
              <a:rPr lang="en-US" sz="2000" dirty="0"/>
              <a:t>Determine target storage system cost ($/kWh) based on electric utility bill savings resulting from peak reduction and time-of-use shifting.</a:t>
            </a:r>
          </a:p>
          <a:p>
            <a:pPr lvl="1"/>
            <a:r>
              <a:rPr lang="en-US" sz="2000" dirty="0"/>
              <a:t>Use </a:t>
            </a:r>
            <a:r>
              <a:rPr lang="en-US" sz="2000" dirty="0" err="1"/>
              <a:t>EnergyPlus</a:t>
            </a:r>
            <a:r>
              <a:rPr lang="en-US" sz="2000" dirty="0"/>
              <a:t> and DOE Large Office reference building as case study.</a:t>
            </a:r>
          </a:p>
          <a:p>
            <a:pPr lvl="1"/>
            <a:r>
              <a:rPr lang="en-US" sz="2000" dirty="0"/>
              <a:t>Optimization model to determine when to charge/discharge storage to maximize savings.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3" name="Picture 12" descr="largeoffice_whole.jpg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t="17731" r="16080" b="14087"/>
          <a:stretch>
            <a:fillRect/>
          </a:stretch>
        </p:blipFill>
        <p:spPr bwMode="auto">
          <a:xfrm>
            <a:off x="2806700" y="3686176"/>
            <a:ext cx="322602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8798" y="6089650"/>
            <a:ext cx="5126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DOE E+ Large Office reference building (498, 600 ft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7219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36740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ES for Buildings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23305" y="2527657"/>
            <a:ext cx="4359926" cy="1995348"/>
            <a:chOff x="1508905" y="3325952"/>
            <a:chExt cx="4359926" cy="19953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r="79404" b="29120"/>
            <a:stretch/>
          </p:blipFill>
          <p:spPr>
            <a:xfrm>
              <a:off x="1508905" y="3338140"/>
              <a:ext cx="796145" cy="1983160"/>
            </a:xfrm>
            <a:prstGeom prst="rect">
              <a:avLst/>
            </a:prstGeom>
          </p:spPr>
        </p:pic>
        <p:pic>
          <p:nvPicPr>
            <p:cNvPr id="18" name="Picture 17" descr="largeoffice_whole.jpg">
              <a:extLst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1" t="17731" r="16080" b="14087"/>
            <a:stretch>
              <a:fillRect/>
            </a:stretch>
          </p:blipFill>
          <p:spPr bwMode="auto">
            <a:xfrm>
              <a:off x="4076766" y="3576692"/>
              <a:ext cx="1792065" cy="138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764254" y="3325952"/>
              <a:ext cx="645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LOAD</a:t>
              </a:r>
            </a:p>
          </p:txBody>
        </p:sp>
        <p:sp>
          <p:nvSpPr>
            <p:cNvPr id="20" name="Arrow: Right 19"/>
            <p:cNvSpPr/>
            <p:nvPr/>
          </p:nvSpPr>
          <p:spPr>
            <a:xfrm>
              <a:off x="2430991" y="4064000"/>
              <a:ext cx="1519834" cy="1862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30455" y="3664506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</a:rPr>
                <a:t>P</a:t>
              </a:r>
              <a:r>
                <a:rPr lang="en-US" baseline="-25000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22776" y="369466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</a:rPr>
                <a:t>P</a:t>
              </a:r>
              <a:r>
                <a:rPr lang="en-US" baseline="-25000" dirty="0">
                  <a:solidFill>
                    <a:prstClr val="black"/>
                  </a:solidFill>
                </a:rPr>
                <a:t>L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31485" y="3554466"/>
            <a:ext cx="2811256" cy="2403740"/>
            <a:chOff x="2817085" y="4352761"/>
            <a:chExt cx="2811256" cy="2403740"/>
          </a:xfrm>
        </p:grpSpPr>
        <p:sp>
          <p:nvSpPr>
            <p:cNvPr id="24" name="Arrow: Up-Down 23"/>
            <p:cNvSpPr/>
            <p:nvPr/>
          </p:nvSpPr>
          <p:spPr>
            <a:xfrm>
              <a:off x="3051538" y="4352761"/>
              <a:ext cx="186962" cy="968539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5" name="Picture 2" descr="Image result for battery clipart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8" r="21863"/>
            <a:stretch/>
          </p:blipFill>
          <p:spPr bwMode="auto">
            <a:xfrm>
              <a:off x="2817085" y="5423795"/>
              <a:ext cx="736441" cy="1332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188817" y="5028971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</a:rPr>
                <a:t>P</a:t>
              </a:r>
              <a:r>
                <a:rPr lang="en-US" baseline="-25000" dirty="0">
                  <a:solidFill>
                    <a:prstClr val="black"/>
                  </a:solidFill>
                </a:rPr>
                <a:t>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15659" y="5049382"/>
              <a:ext cx="21126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(+</a:t>
              </a:r>
              <a:r>
                <a:rPr lang="en-US" dirty="0" err="1">
                  <a:solidFill>
                    <a:prstClr val="black"/>
                  </a:solidFill>
                </a:rPr>
                <a:t>ive</a:t>
              </a:r>
              <a:r>
                <a:rPr lang="en-US" dirty="0">
                  <a:solidFill>
                    <a:prstClr val="black"/>
                  </a:solidFill>
                </a:rPr>
                <a:t> for charging)</a:t>
              </a:r>
            </a:p>
            <a:p>
              <a:r>
                <a:rPr lang="en-US" dirty="0">
                  <a:solidFill>
                    <a:prstClr val="black"/>
                  </a:solidFill>
                </a:rPr>
                <a:t>(-</a:t>
              </a:r>
              <a:r>
                <a:rPr lang="en-US" dirty="0" err="1">
                  <a:solidFill>
                    <a:prstClr val="black"/>
                  </a:solidFill>
                </a:rPr>
                <a:t>ive</a:t>
              </a:r>
              <a:r>
                <a:rPr lang="en-US" dirty="0">
                  <a:solidFill>
                    <a:prstClr val="black"/>
                  </a:solidFill>
                </a:rPr>
                <a:t> for discharging)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25938" y="6191231"/>
            <a:ext cx="729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Cost = energy charge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dirty="0">
                <a:solidFill>
                  <a:prstClr val="black"/>
                </a:solidFill>
              </a:rPr>
              <a:t> total kWh + demand charge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dirty="0">
                <a:solidFill>
                  <a:prstClr val="black"/>
                </a:solidFill>
              </a:rPr>
              <a:t> maximum power draw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09378" y="5872821"/>
            <a:ext cx="671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Total consumption = storage consumption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el-GR" i="1" dirty="0">
                <a:solidFill>
                  <a:prstClr val="black"/>
                </a:solidFill>
                <a:cs typeface="Times New Roman" panose="02020603050405020304" pitchFamily="18" charset="0"/>
              </a:rPr>
              <a:t>η</a:t>
            </a:r>
            <a:r>
              <a:rPr lang="en-US" dirty="0">
                <a:solidFill>
                  <a:prstClr val="black"/>
                </a:solidFill>
              </a:rPr>
              <a:t> + building consumption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6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Optimization model:</a:t>
            </a:r>
          </a:p>
          <a:p>
            <a:pPr lvl="1"/>
            <a:r>
              <a:rPr lang="en-US" sz="2000" dirty="0"/>
              <a:t>Built using MATLAB optimization toolbox</a:t>
            </a:r>
          </a:p>
          <a:p>
            <a:pPr lvl="1"/>
            <a:r>
              <a:rPr lang="en-US" sz="2000" dirty="0"/>
              <a:t>Building load in 15 minute </a:t>
            </a:r>
            <a:r>
              <a:rPr lang="en-US" sz="2000" dirty="0" err="1"/>
              <a:t>timesteps</a:t>
            </a:r>
            <a:r>
              <a:rPr lang="en-US" sz="2000" dirty="0"/>
              <a:t> (output from E+) is fed in.</a:t>
            </a:r>
          </a:p>
          <a:p>
            <a:pPr lvl="1"/>
            <a:r>
              <a:rPr lang="en-US" sz="2000" dirty="0"/>
              <a:t>Storage is modeled as a load additional to building load (positive when charging, negative when discharging).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779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Case Study – Los Angeles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31393" y="1477963"/>
            <a:ext cx="6094957" cy="4397592"/>
            <a:chOff x="1391693" y="1325563"/>
            <a:chExt cx="6094957" cy="439759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693" y="1325563"/>
              <a:ext cx="6094957" cy="375126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450083" y="5076824"/>
              <a:ext cx="5978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>
                  <a:solidFill>
                    <a:prstClr val="black"/>
                  </a:solidFill>
                </a:rPr>
                <a:t>Los Angeles area electric utility rate structure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</a:rPr>
                <a:t>(source: https://www.sce.com/NR/sc3/tm2/pdf/ce54-12.pdf)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55155" y="1248618"/>
            <a:ext cx="6774430" cy="5134035"/>
            <a:chOff x="1255155" y="1248618"/>
            <a:chExt cx="6774430" cy="513403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155" y="1301830"/>
              <a:ext cx="6774430" cy="508082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53300" y="1248618"/>
              <a:ext cx="39781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Sample daily power demand profile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3350" y="1820819"/>
            <a:ext cx="8890000" cy="4017991"/>
            <a:chOff x="133350" y="1820819"/>
            <a:chExt cx="8890000" cy="401799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350" y="1820819"/>
              <a:ext cx="8890000" cy="3675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" name="TextBox 40"/>
            <p:cNvSpPr txBox="1"/>
            <p:nvPr/>
          </p:nvSpPr>
          <p:spPr>
            <a:xfrm>
              <a:off x="1652320" y="5438700"/>
              <a:ext cx="5980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Cost savings for various system sizes and storage times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50800" y="2286000"/>
            <a:ext cx="9023350" cy="355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7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Case Study – Los Angeles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Estimating target initial capital cost:</a:t>
            </a:r>
          </a:p>
          <a:p>
            <a:pPr lvl="1"/>
            <a:r>
              <a:rPr lang="en-US" sz="2000" dirty="0"/>
              <a:t>Calculate present value of annual savings over target payback period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09903" y="2997200"/>
                <a:ext cx="2336794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1−(1+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3" y="2997200"/>
                <a:ext cx="2336794" cy="616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229" y="4001294"/>
            <a:ext cx="4574065" cy="1917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2130229" y="5863074"/>
            <a:ext cx="29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 </a:t>
            </a:r>
            <a:r>
              <a:rPr lang="en-US" i="1" dirty="0" err="1">
                <a:solidFill>
                  <a:prstClr val="black"/>
                </a:solidFill>
              </a:rPr>
              <a:t>i</a:t>
            </a:r>
            <a:r>
              <a:rPr lang="en-US" dirty="0">
                <a:solidFill>
                  <a:prstClr val="black"/>
                </a:solidFill>
              </a:rPr>
              <a:t> = 4% interest rate assumed</a:t>
            </a:r>
          </a:p>
        </p:txBody>
      </p:sp>
    </p:spTree>
    <p:extLst>
      <p:ext uri="{BB962C8B-B14F-4D97-AF65-F5344CB8AC3E}">
        <p14:creationId xmlns:p14="http://schemas.microsoft.com/office/powerpoint/2010/main" val="1227538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Other U.S. Locations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800" y="1445125"/>
            <a:ext cx="6382395" cy="1092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368" y="2878995"/>
            <a:ext cx="5369257" cy="33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90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199102"/>
            <a:ext cx="8229600" cy="1143000"/>
          </a:xfrm>
        </p:spPr>
        <p:txBody>
          <a:bodyPr/>
          <a:lstStyle/>
          <a:p>
            <a:r>
              <a:rPr lang="en-US" u="sng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Stand-alone, ‘behind the meter’ storage can provide value in certain markets.</a:t>
            </a:r>
          </a:p>
          <a:p>
            <a:r>
              <a:rPr lang="en-US" sz="2400" dirty="0"/>
              <a:t>Can afford to spend generous amounts on storage in some cases, depending on desired payback period.</a:t>
            </a:r>
          </a:p>
          <a:p>
            <a:r>
              <a:rPr lang="en-US" sz="2400" dirty="0"/>
              <a:t>Small storage capacity (relative to peak building load) and storage times provide highest value.</a:t>
            </a:r>
          </a:p>
          <a:p>
            <a:r>
              <a:rPr lang="en-US" sz="2400" dirty="0"/>
              <a:t>Next steps:</a:t>
            </a:r>
          </a:p>
          <a:p>
            <a:pPr lvl="1"/>
            <a:r>
              <a:rPr lang="en-US" sz="2000" dirty="0"/>
              <a:t>Expand study to include more locations, building sizes, and building types.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0996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19" y="4564924"/>
            <a:ext cx="293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Infrared thermal image of GLIDES prototype storage vessels during charging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81" y="2175358"/>
            <a:ext cx="2532465" cy="380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" y="2319105"/>
            <a:ext cx="2994423" cy="2245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7482" y="6054848"/>
            <a:ext cx="2528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GLIDES first- generation  proof-of-concept prototype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9482" y="-531612"/>
            <a:ext cx="7773074" cy="26824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81986" y="3788498"/>
            <a:ext cx="3322066" cy="1260951"/>
            <a:chOff x="3892550" y="1123059"/>
            <a:chExt cx="4190746" cy="159067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3700" y="1257300"/>
              <a:ext cx="2609596" cy="132219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92550" y="1123059"/>
              <a:ext cx="1581150" cy="1590675"/>
            </a:xfrm>
            <a:prstGeom prst="rect">
              <a:avLst/>
            </a:prstGeom>
          </p:spPr>
        </p:pic>
      </p:grpSp>
      <p:pic>
        <p:nvPicPr>
          <p:cNvPr id="24" name="Picture 109" descr="https://portal09.ornl.gov/sites/cm/branding/Logo%20Downloads/ORNL%20Stacked_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80" y="2340239"/>
            <a:ext cx="2128624" cy="1074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64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24601" y="2362201"/>
            <a:ext cx="2393459" cy="200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612142" y="2078144"/>
            <a:ext cx="429577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pc="-450" dirty="0"/>
              <a:t>The </a:t>
            </a:r>
            <a:r>
              <a:rPr spc="-375" dirty="0"/>
              <a:t>Future </a:t>
            </a:r>
            <a:r>
              <a:rPr spc="-340" dirty="0"/>
              <a:t>of </a:t>
            </a:r>
            <a:r>
              <a:rPr spc="-360" dirty="0"/>
              <a:t>Solar </a:t>
            </a:r>
            <a:r>
              <a:rPr spc="55" dirty="0"/>
              <a:t>+  </a:t>
            </a:r>
            <a:r>
              <a:rPr spc="-375" dirty="0"/>
              <a:t>Storage </a:t>
            </a:r>
            <a:r>
              <a:rPr spc="-300" dirty="0"/>
              <a:t>is </a:t>
            </a:r>
            <a:r>
              <a:rPr spc="-375" dirty="0"/>
              <a:t>Non-Wires  </a:t>
            </a:r>
            <a:r>
              <a:rPr spc="-325" dirty="0"/>
              <a:t>Alternatives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2140" y="3986299"/>
            <a:ext cx="5624830" cy="1003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i="1" spc="-5" dirty="0">
                <a:solidFill>
                  <a:srgbClr val="3C6C9B"/>
                </a:solidFill>
                <a:latin typeface="Times New Roman"/>
                <a:cs typeface="Times New Roman"/>
              </a:rPr>
              <a:t>Forum </a:t>
            </a:r>
            <a:r>
              <a:rPr sz="2400" i="1" dirty="0">
                <a:solidFill>
                  <a:srgbClr val="3C6C9B"/>
                </a:solidFill>
                <a:latin typeface="Times New Roman"/>
                <a:cs typeface="Times New Roman"/>
              </a:rPr>
              <a:t>and </a:t>
            </a:r>
            <a:r>
              <a:rPr sz="2400" i="1" spc="-5" dirty="0">
                <a:solidFill>
                  <a:srgbClr val="3C6C9B"/>
                </a:solidFill>
                <a:latin typeface="Times New Roman"/>
                <a:cs typeface="Times New Roman"/>
              </a:rPr>
              <a:t>Celebration </a:t>
            </a:r>
            <a:r>
              <a:rPr sz="2400" i="1" dirty="0">
                <a:solidFill>
                  <a:srgbClr val="3C6C9B"/>
                </a:solidFill>
                <a:latin typeface="Times New Roman"/>
                <a:cs typeface="Times New Roman"/>
              </a:rPr>
              <a:t>of </a:t>
            </a:r>
            <a:r>
              <a:rPr sz="2400" i="1" spc="-20" dirty="0">
                <a:solidFill>
                  <a:srgbClr val="3C6C9B"/>
                </a:solidFill>
                <a:latin typeface="Times New Roman"/>
                <a:cs typeface="Times New Roman"/>
              </a:rPr>
              <a:t>Energy</a:t>
            </a:r>
            <a:r>
              <a:rPr sz="2400" i="1" spc="-15" dirty="0">
                <a:solidFill>
                  <a:srgbClr val="3C6C9B"/>
                </a:solidFill>
                <a:latin typeface="Times New Roman"/>
                <a:cs typeface="Times New Roman"/>
              </a:rPr>
              <a:t> Transitions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spc="-60" dirty="0">
                <a:solidFill>
                  <a:srgbClr val="3C6C9B"/>
                </a:solidFill>
                <a:latin typeface="Arial"/>
                <a:cs typeface="Arial"/>
              </a:rPr>
              <a:t>Caroline </a:t>
            </a:r>
            <a:r>
              <a:rPr sz="2000" spc="-45" dirty="0">
                <a:solidFill>
                  <a:srgbClr val="3C6C9B"/>
                </a:solidFill>
                <a:latin typeface="Arial"/>
                <a:cs typeface="Arial"/>
              </a:rPr>
              <a:t>Golin, </a:t>
            </a:r>
            <a:r>
              <a:rPr sz="2000" spc="-50" dirty="0">
                <a:solidFill>
                  <a:srgbClr val="3C6C9B"/>
                </a:solidFill>
                <a:latin typeface="Arial"/>
                <a:cs typeface="Arial"/>
              </a:rPr>
              <a:t>Regulatory</a:t>
            </a:r>
            <a:r>
              <a:rPr sz="2000" spc="75" dirty="0">
                <a:solidFill>
                  <a:srgbClr val="3C6C9B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C6C9B"/>
                </a:solidFill>
                <a:latin typeface="Arial"/>
                <a:cs typeface="Arial"/>
              </a:rPr>
              <a:t>Director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5328253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0004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309033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32724" y="914400"/>
            <a:ext cx="1211275" cy="1013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2141" y="1126045"/>
            <a:ext cx="5269865" cy="770082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2870"/>
              </a:lnSpc>
              <a:spcBef>
                <a:spcPts val="204"/>
              </a:spcBef>
            </a:pPr>
            <a:r>
              <a:rPr sz="2400" spc="-5" dirty="0">
                <a:solidFill>
                  <a:srgbClr val="0070C0"/>
                </a:solidFill>
              </a:rPr>
              <a:t>Distributed </a:t>
            </a:r>
            <a:r>
              <a:rPr sz="2400" spc="-40" dirty="0">
                <a:solidFill>
                  <a:srgbClr val="0070C0"/>
                </a:solidFill>
              </a:rPr>
              <a:t>Energy </a:t>
            </a:r>
            <a:r>
              <a:rPr sz="2400" spc="-10" dirty="0">
                <a:solidFill>
                  <a:srgbClr val="0070C0"/>
                </a:solidFill>
              </a:rPr>
              <a:t>Resources </a:t>
            </a:r>
            <a:r>
              <a:rPr sz="2400" spc="-40" dirty="0">
                <a:solidFill>
                  <a:srgbClr val="0070C0"/>
                </a:solidFill>
              </a:rPr>
              <a:t>(DER)  </a:t>
            </a:r>
            <a:r>
              <a:rPr sz="2400" spc="-5" dirty="0">
                <a:solidFill>
                  <a:srgbClr val="0070C0"/>
                </a:solidFill>
              </a:rPr>
              <a:t>as </a:t>
            </a:r>
            <a:r>
              <a:rPr sz="2400" spc="5" dirty="0">
                <a:solidFill>
                  <a:srgbClr val="0070C0"/>
                </a:solidFill>
              </a:rPr>
              <a:t>Non-Wire </a:t>
            </a:r>
            <a:r>
              <a:rPr sz="2400" spc="-10" dirty="0">
                <a:solidFill>
                  <a:srgbClr val="0070C0"/>
                </a:solidFill>
              </a:rPr>
              <a:t>Alternatives</a:t>
            </a:r>
            <a:r>
              <a:rPr sz="2400" spc="-40" dirty="0">
                <a:solidFill>
                  <a:srgbClr val="0070C0"/>
                </a:solidFill>
              </a:rPr>
              <a:t> </a:t>
            </a:r>
            <a:r>
              <a:rPr sz="2400" spc="-60" dirty="0">
                <a:solidFill>
                  <a:srgbClr val="0070C0"/>
                </a:solidFill>
              </a:rPr>
              <a:t>(NWAs)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78740" y="2175065"/>
            <a:ext cx="8405495" cy="3483902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893444" marR="5080" indent="-457200">
              <a:lnSpc>
                <a:spcPts val="1930"/>
              </a:lnSpc>
              <a:spcBef>
                <a:spcPts val="555"/>
              </a:spcBef>
              <a:buFont typeface="Arial"/>
              <a:buChar char="•"/>
              <a:tabLst>
                <a:tab pos="893444" algn="l"/>
                <a:tab pos="894080" algn="l"/>
              </a:tabLst>
            </a:pPr>
            <a:r>
              <a:rPr sz="2000" b="1" spc="-20" dirty="0">
                <a:solidFill>
                  <a:srgbClr val="E08F20"/>
                </a:solidFill>
                <a:latin typeface="Arial"/>
                <a:cs typeface="Arial"/>
              </a:rPr>
              <a:t>Using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DERs </a:t>
            </a:r>
            <a:r>
              <a:rPr sz="2000" b="1" spc="-5" dirty="0">
                <a:solidFill>
                  <a:srgbClr val="E08F20"/>
                </a:solidFill>
                <a:latin typeface="Arial"/>
                <a:cs typeface="Arial"/>
              </a:rPr>
              <a:t>as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non-traditional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investments </a:t>
            </a:r>
            <a:r>
              <a:rPr sz="2000" b="1" spc="10" dirty="0">
                <a:solidFill>
                  <a:srgbClr val="E08F20"/>
                </a:solidFill>
                <a:latin typeface="Arial"/>
                <a:cs typeface="Arial"/>
              </a:rPr>
              <a:t>to </a:t>
            </a:r>
            <a:r>
              <a:rPr sz="2000" b="1" spc="5" dirty="0">
                <a:solidFill>
                  <a:srgbClr val="E08F20"/>
                </a:solidFill>
                <a:latin typeface="Arial"/>
                <a:cs typeface="Arial"/>
              </a:rPr>
              <a:t>defer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or replace  </a:t>
            </a:r>
            <a:r>
              <a:rPr sz="2000" b="1" spc="5" dirty="0">
                <a:solidFill>
                  <a:srgbClr val="E08F20"/>
                </a:solidFill>
                <a:latin typeface="Arial"/>
                <a:cs typeface="Arial"/>
              </a:rPr>
              <a:t>the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need </a:t>
            </a:r>
            <a:r>
              <a:rPr sz="2000" b="1" spc="-5" dirty="0">
                <a:solidFill>
                  <a:srgbClr val="E08F20"/>
                </a:solidFill>
                <a:latin typeface="Arial"/>
                <a:cs typeface="Arial"/>
              </a:rPr>
              <a:t>for specific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equipment </a:t>
            </a:r>
            <a:r>
              <a:rPr sz="2000" b="1" spc="-5" dirty="0">
                <a:solidFill>
                  <a:srgbClr val="E08F20"/>
                </a:solidFill>
                <a:latin typeface="Arial"/>
                <a:cs typeface="Arial"/>
              </a:rPr>
              <a:t>upgrades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or replacements </a:t>
            </a:r>
            <a:r>
              <a:rPr sz="2000" b="1" spc="-45" dirty="0">
                <a:solidFill>
                  <a:srgbClr val="E08F20"/>
                </a:solidFill>
                <a:latin typeface="Arial"/>
                <a:cs typeface="Arial"/>
              </a:rPr>
              <a:t>in  </a:t>
            </a:r>
            <a:r>
              <a:rPr sz="2000" b="1" spc="5" dirty="0">
                <a:solidFill>
                  <a:srgbClr val="E08F20"/>
                </a:solidFill>
                <a:latin typeface="Arial"/>
                <a:cs typeface="Arial"/>
              </a:rPr>
              <a:t>the </a:t>
            </a:r>
            <a:r>
              <a:rPr sz="2000" b="1" spc="-35" dirty="0">
                <a:solidFill>
                  <a:srgbClr val="E08F20"/>
                </a:solidFill>
                <a:latin typeface="Arial"/>
                <a:cs typeface="Arial"/>
              </a:rPr>
              <a:t>Transmission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and </a:t>
            </a:r>
            <a:r>
              <a:rPr sz="2000" b="1" spc="-15" dirty="0">
                <a:solidFill>
                  <a:srgbClr val="E08F20"/>
                </a:solidFill>
                <a:latin typeface="Arial"/>
                <a:cs typeface="Arial"/>
              </a:rPr>
              <a:t>Distribution </a:t>
            </a:r>
            <a:r>
              <a:rPr sz="2000" b="1" spc="-40" dirty="0">
                <a:solidFill>
                  <a:srgbClr val="E08F20"/>
                </a:solidFill>
                <a:latin typeface="Arial"/>
                <a:cs typeface="Arial"/>
              </a:rPr>
              <a:t>(T&amp;D)</a:t>
            </a:r>
            <a:r>
              <a:rPr sz="2000" b="1" spc="15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system.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  <a:buClr>
                <a:srgbClr val="E08F20"/>
              </a:buClr>
              <a:buFont typeface="Arial"/>
              <a:buChar char="•"/>
            </a:pP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3444" marR="123189" indent="-457200">
              <a:lnSpc>
                <a:spcPct val="79200"/>
              </a:lnSpc>
              <a:buFontTx/>
              <a:buChar char="•"/>
              <a:tabLst>
                <a:tab pos="893444" algn="l"/>
                <a:tab pos="894080" algn="l"/>
              </a:tabLst>
            </a:pPr>
            <a:r>
              <a:rPr sz="2000" spc="-45" dirty="0">
                <a:solidFill>
                  <a:srgbClr val="E08F20"/>
                </a:solidFill>
                <a:latin typeface="Arial"/>
                <a:cs typeface="Arial"/>
              </a:rPr>
              <a:t>Recognizing </a:t>
            </a:r>
            <a:r>
              <a:rPr sz="2000" spc="-30" dirty="0">
                <a:solidFill>
                  <a:srgbClr val="E08F20"/>
                </a:solidFill>
                <a:latin typeface="Arial"/>
                <a:cs typeface="Arial"/>
              </a:rPr>
              <a:t>the current and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future </a:t>
            </a:r>
            <a:r>
              <a:rPr sz="2000" b="1" spc="-15" dirty="0">
                <a:solidFill>
                  <a:srgbClr val="E08F20"/>
                </a:solidFill>
                <a:latin typeface="Arial"/>
                <a:cs typeface="Arial"/>
              </a:rPr>
              <a:t>role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of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DERs </a:t>
            </a:r>
            <a:r>
              <a:rPr sz="2000" spc="-60" dirty="0">
                <a:solidFill>
                  <a:srgbClr val="E08F20"/>
                </a:solidFill>
                <a:latin typeface="Arial"/>
                <a:cs typeface="Arial"/>
              </a:rPr>
              <a:t>in </a:t>
            </a:r>
            <a:r>
              <a:rPr sz="2000" spc="-30" dirty="0">
                <a:solidFill>
                  <a:srgbClr val="E08F20"/>
                </a:solidFill>
                <a:latin typeface="Arial"/>
                <a:cs typeface="Arial"/>
              </a:rPr>
              <a:t>the </a:t>
            </a:r>
            <a:r>
              <a:rPr sz="2000" spc="-25" dirty="0">
                <a:solidFill>
                  <a:srgbClr val="E08F20"/>
                </a:solidFill>
                <a:latin typeface="Arial"/>
                <a:cs typeface="Arial"/>
              </a:rPr>
              <a:t>distribution  </a:t>
            </a:r>
            <a:r>
              <a:rPr sz="2000" spc="-40" dirty="0">
                <a:solidFill>
                  <a:srgbClr val="E08F20"/>
                </a:solidFill>
                <a:latin typeface="Arial"/>
                <a:cs typeface="Arial"/>
              </a:rPr>
              <a:t>planning</a:t>
            </a:r>
            <a:r>
              <a:rPr sz="2000" spc="-80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E08F20"/>
                </a:solidFill>
                <a:latin typeface="Arial"/>
                <a:cs typeface="Arial"/>
              </a:rPr>
              <a:t>process.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  <a:buClr>
                <a:srgbClr val="E08F20"/>
              </a:buClr>
              <a:buFont typeface="Arial"/>
              <a:buChar char="•"/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3444" indent="-457200">
              <a:lnSpc>
                <a:spcPts val="2165"/>
              </a:lnSpc>
              <a:spcBef>
                <a:spcPts val="5"/>
              </a:spcBef>
              <a:buFontTx/>
              <a:buChar char="•"/>
              <a:tabLst>
                <a:tab pos="893444" algn="l"/>
                <a:tab pos="894080" algn="l"/>
              </a:tabLst>
            </a:pPr>
            <a:r>
              <a:rPr sz="2000" spc="-5" dirty="0">
                <a:solidFill>
                  <a:srgbClr val="E08F20"/>
                </a:solidFill>
                <a:latin typeface="Arial"/>
                <a:cs typeface="Arial"/>
              </a:rPr>
              <a:t>Not </a:t>
            </a:r>
            <a:r>
              <a:rPr sz="2000" spc="-30" dirty="0">
                <a:solidFill>
                  <a:srgbClr val="E08F20"/>
                </a:solidFill>
                <a:latin typeface="Arial"/>
                <a:cs typeface="Arial"/>
              </a:rPr>
              <a:t>just including </a:t>
            </a:r>
            <a:r>
              <a:rPr sz="2000" spc="-114" dirty="0">
                <a:solidFill>
                  <a:srgbClr val="E08F20"/>
                </a:solidFill>
                <a:latin typeface="Arial"/>
                <a:cs typeface="Arial"/>
              </a:rPr>
              <a:t>DER </a:t>
            </a:r>
            <a:r>
              <a:rPr sz="2000" spc="-10" dirty="0">
                <a:solidFill>
                  <a:srgbClr val="E08F20"/>
                </a:solidFill>
                <a:latin typeface="Arial"/>
                <a:cs typeface="Arial"/>
              </a:rPr>
              <a:t>growth </a:t>
            </a:r>
            <a:r>
              <a:rPr sz="2000" spc="-60" dirty="0">
                <a:solidFill>
                  <a:srgbClr val="E08F20"/>
                </a:solidFill>
                <a:latin typeface="Arial"/>
                <a:cs typeface="Arial"/>
              </a:rPr>
              <a:t>in </a:t>
            </a:r>
            <a:r>
              <a:rPr sz="2000" spc="-30" dirty="0">
                <a:solidFill>
                  <a:srgbClr val="E08F20"/>
                </a:solidFill>
                <a:latin typeface="Arial"/>
                <a:cs typeface="Arial"/>
              </a:rPr>
              <a:t>Distributed </a:t>
            </a:r>
            <a:r>
              <a:rPr sz="2000" spc="-50" dirty="0">
                <a:solidFill>
                  <a:srgbClr val="E08F20"/>
                </a:solidFill>
                <a:latin typeface="Arial"/>
                <a:cs typeface="Arial"/>
              </a:rPr>
              <a:t>Resource </a:t>
            </a:r>
            <a:r>
              <a:rPr sz="2000" spc="-55" dirty="0">
                <a:solidFill>
                  <a:srgbClr val="E08F20"/>
                </a:solidFill>
                <a:latin typeface="Arial"/>
                <a:cs typeface="Arial"/>
              </a:rPr>
              <a:t>Planning</a:t>
            </a:r>
            <a:r>
              <a:rPr sz="2000" spc="275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E08F20"/>
                </a:solidFill>
                <a:latin typeface="Arial"/>
                <a:cs typeface="Arial"/>
              </a:rPr>
              <a:t>but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893444">
              <a:lnSpc>
                <a:spcPts val="2165"/>
              </a:lnSpc>
            </a:pPr>
            <a:r>
              <a:rPr sz="2000" b="1" spc="-25" dirty="0">
                <a:solidFill>
                  <a:srgbClr val="E08F20"/>
                </a:solidFill>
                <a:latin typeface="Arial"/>
                <a:cs typeface="Arial"/>
              </a:rPr>
              <a:t>utilizing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DERs </a:t>
            </a:r>
            <a:r>
              <a:rPr sz="2000" b="1" spc="10" dirty="0">
                <a:solidFill>
                  <a:srgbClr val="E08F20"/>
                </a:solidFill>
                <a:latin typeface="Arial"/>
                <a:cs typeface="Arial"/>
              </a:rPr>
              <a:t>to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serve </a:t>
            </a:r>
            <a:r>
              <a:rPr sz="2000" b="1" spc="-15" dirty="0">
                <a:solidFill>
                  <a:srgbClr val="E08F20"/>
                </a:solidFill>
                <a:latin typeface="Arial"/>
                <a:cs typeface="Arial"/>
              </a:rPr>
              <a:t>grid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E08F20"/>
                </a:solidFill>
                <a:latin typeface="Arial"/>
                <a:cs typeface="Arial"/>
              </a:rPr>
              <a:t>needs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3444" indent="-457200">
              <a:buFontTx/>
              <a:buChar char="•"/>
              <a:tabLst>
                <a:tab pos="893444" algn="l"/>
                <a:tab pos="894080" algn="l"/>
              </a:tabLst>
            </a:pPr>
            <a:r>
              <a:rPr sz="2000" spc="-45" dirty="0">
                <a:solidFill>
                  <a:srgbClr val="E08F20"/>
                </a:solidFill>
                <a:latin typeface="Arial"/>
                <a:cs typeface="Arial"/>
              </a:rPr>
              <a:t>Determining </a:t>
            </a:r>
            <a:r>
              <a:rPr sz="2000" spc="-30" dirty="0">
                <a:solidFill>
                  <a:srgbClr val="E08F2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E08F20"/>
                </a:solidFill>
                <a:latin typeface="Arial"/>
                <a:cs typeface="Arial"/>
              </a:rPr>
              <a:t>‘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right’ </a:t>
            </a:r>
            <a:r>
              <a:rPr sz="2000" b="1" spc="-25" dirty="0">
                <a:solidFill>
                  <a:srgbClr val="E08F20"/>
                </a:solidFill>
                <a:latin typeface="Arial"/>
                <a:cs typeface="Arial"/>
              </a:rPr>
              <a:t>business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and </a:t>
            </a:r>
            <a:r>
              <a:rPr sz="2000" b="1" spc="-10" dirty="0">
                <a:solidFill>
                  <a:srgbClr val="E08F20"/>
                </a:solidFill>
                <a:latin typeface="Arial"/>
                <a:cs typeface="Arial"/>
              </a:rPr>
              <a:t>regulatory</a:t>
            </a:r>
            <a:r>
              <a:rPr sz="2000" b="1" spc="10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08F20"/>
                </a:solidFill>
                <a:latin typeface="Arial"/>
                <a:cs typeface="Arial"/>
              </a:rPr>
              <a:t>model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2000" dirty="0">
                <a:solidFill>
                  <a:srgbClr val="FFFFFF"/>
                </a:solidFill>
                <a:cs typeface="Calibri"/>
              </a:rPr>
              <a:t>2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96276" y="5720905"/>
            <a:ext cx="492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C6C9B"/>
                </a:solidFill>
                <a:latin typeface="Times New Roman"/>
                <a:cs typeface="Times New Roman"/>
              </a:rPr>
              <a:t>7/24/17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17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151931"/>
            <a:ext cx="4391025" cy="357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75908" y="1788647"/>
            <a:ext cx="4468091" cy="48511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prstClr val="black"/>
                </a:solidFill>
              </a:rPr>
              <a:t>Excess PV generation during the day must be utilized to achieve low LCOEs</a:t>
            </a:r>
          </a:p>
          <a:p>
            <a:pPr algn="l"/>
            <a:endParaRPr lang="en-US" sz="32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Net or Bi-Directional Metering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Battery Storage</a:t>
            </a:r>
          </a:p>
          <a:p>
            <a:pPr algn="l"/>
            <a:endParaRPr lang="en-US" sz="24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5911" y="1058213"/>
            <a:ext cx="7603254" cy="7278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Motivation</a:t>
            </a:r>
            <a:endParaRPr lang="en-US" sz="24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309033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40" y="5288867"/>
            <a:ext cx="154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alibri"/>
              </a:rPr>
              <a:t>3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2724" y="914400"/>
            <a:ext cx="1211275" cy="1013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96276" y="5720905"/>
            <a:ext cx="492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C6C9B"/>
                </a:solidFill>
                <a:latin typeface="Times New Roman"/>
                <a:cs typeface="Times New Roman"/>
              </a:rPr>
              <a:t>7/24/17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463" y="5717096"/>
            <a:ext cx="61118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</a:rPr>
              <a:t>PG&amp;E, SDGE, SoCal Edison. IDER Incentive </a:t>
            </a:r>
            <a:r>
              <a:rPr sz="800" dirty="0">
                <a:solidFill>
                  <a:srgbClr val="3C6C9B"/>
                </a:solidFill>
                <a:latin typeface="Times New Roman"/>
                <a:cs typeface="Times New Roman"/>
              </a:rPr>
              <a:t>Pilots </a:t>
            </a: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</a:rPr>
              <a:t>DPAG Meeting </a:t>
            </a:r>
            <a:r>
              <a:rPr sz="800" dirty="0">
                <a:solidFill>
                  <a:srgbClr val="3C6C9B"/>
                </a:solidFill>
                <a:latin typeface="Times New Roman"/>
                <a:cs typeface="Times New Roman"/>
              </a:rPr>
              <a:t># 4. Joint </a:t>
            </a: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</a:rPr>
              <a:t>IOU Presentation. Double </a:t>
            </a:r>
            <a:r>
              <a:rPr sz="800" dirty="0">
                <a:solidFill>
                  <a:srgbClr val="3C6C9B"/>
                </a:solidFill>
                <a:latin typeface="Times New Roman"/>
                <a:cs typeface="Times New Roman"/>
              </a:rPr>
              <a:t>Counting / </a:t>
            </a: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</a:rPr>
              <a:t>Incrementality.  March </a:t>
            </a:r>
            <a:r>
              <a:rPr sz="800" dirty="0">
                <a:solidFill>
                  <a:srgbClr val="3C6C9B"/>
                </a:solidFill>
                <a:latin typeface="Times New Roman"/>
                <a:cs typeface="Times New Roman"/>
              </a:rPr>
              <a:t>30,</a:t>
            </a:r>
            <a:r>
              <a:rPr sz="800" spc="17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3C6C9B"/>
                </a:solidFill>
                <a:latin typeface="Times New Roman"/>
                <a:cs typeface="Times New Roman"/>
              </a:rPr>
              <a:t>2017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867" y="1047267"/>
            <a:ext cx="7049770" cy="4533900"/>
          </a:xfrm>
          <a:custGeom>
            <a:avLst/>
            <a:gdLst/>
            <a:ahLst/>
            <a:cxnLst/>
            <a:rect l="l" t="t" r="r" b="b"/>
            <a:pathLst>
              <a:path w="7049770" h="4533900">
                <a:moveTo>
                  <a:pt x="0" y="4533418"/>
                </a:moveTo>
                <a:lnTo>
                  <a:pt x="7049463" y="4533418"/>
                </a:lnTo>
                <a:lnTo>
                  <a:pt x="7049463" y="0"/>
                </a:lnTo>
                <a:lnTo>
                  <a:pt x="0" y="0"/>
                </a:lnTo>
                <a:lnTo>
                  <a:pt x="0" y="45334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25620" y="1041475"/>
            <a:ext cx="39649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900" spc="-5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1900" spc="-10" dirty="0">
                <a:solidFill>
                  <a:srgbClr val="000000"/>
                </a:solidFill>
                <a:latin typeface="Calibri"/>
                <a:cs typeface="Calibri"/>
              </a:rPr>
              <a:t>Graphical </a:t>
            </a:r>
            <a:r>
              <a:rPr sz="1900" spc="-15" dirty="0">
                <a:solidFill>
                  <a:srgbClr val="000000"/>
                </a:solidFill>
                <a:latin typeface="Calibri"/>
                <a:cs typeface="Calibri"/>
              </a:rPr>
              <a:t>Representation </a:t>
            </a:r>
            <a:r>
              <a:rPr sz="1900" spc="-5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sz="1900" spc="-1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900" spc="-5" dirty="0">
                <a:solidFill>
                  <a:srgbClr val="000000"/>
                </a:solidFill>
                <a:latin typeface="Calibri"/>
                <a:cs typeface="Calibri"/>
              </a:rPr>
              <a:t> Issue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7416" y="4568672"/>
            <a:ext cx="2343785" cy="20646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250" b="1" spc="-5" dirty="0">
                <a:solidFill>
                  <a:prstClr val="black"/>
                </a:solidFill>
                <a:cs typeface="Calibri"/>
              </a:rPr>
              <a:t>Forecasted </a:t>
            </a:r>
            <a:r>
              <a:rPr sz="1250" b="1" dirty="0">
                <a:solidFill>
                  <a:prstClr val="black"/>
                </a:solidFill>
                <a:cs typeface="Calibri"/>
              </a:rPr>
              <a:t>DER Adoptions</a:t>
            </a:r>
            <a:r>
              <a:rPr sz="125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250" b="1" dirty="0">
                <a:solidFill>
                  <a:prstClr val="black"/>
                </a:solidFill>
                <a:cs typeface="Calibri"/>
              </a:rPr>
              <a:t>Include:</a:t>
            </a:r>
            <a:endParaRPr sz="125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7415" y="4761370"/>
            <a:ext cx="5119370" cy="7962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38760" indent="-226060">
              <a:spcBef>
                <a:spcPts val="110"/>
              </a:spcBef>
              <a:buFont typeface="Arial"/>
              <a:buChar char="•"/>
              <a:tabLst>
                <a:tab pos="238760" algn="l"/>
                <a:tab pos="239395" algn="l"/>
              </a:tabLst>
            </a:pPr>
            <a:r>
              <a:rPr sz="1250" dirty="0">
                <a:solidFill>
                  <a:prstClr val="black"/>
                </a:solidFill>
                <a:cs typeface="Calibri"/>
              </a:rPr>
              <a:t>impacts of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future </a:t>
            </a:r>
            <a:r>
              <a:rPr sz="1250" dirty="0">
                <a:solidFill>
                  <a:prstClr val="black"/>
                </a:solidFill>
                <a:cs typeface="Calibri"/>
              </a:rPr>
              <a:t>energy efficiency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programs </a:t>
            </a:r>
            <a:r>
              <a:rPr sz="1250" dirty="0">
                <a:solidFill>
                  <a:prstClr val="black"/>
                </a:solidFill>
                <a:cs typeface="Calibri"/>
              </a:rPr>
              <a:t>,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codes </a:t>
            </a:r>
            <a:r>
              <a:rPr sz="1250" dirty="0">
                <a:solidFill>
                  <a:prstClr val="black"/>
                </a:solidFill>
                <a:cs typeface="Calibri"/>
              </a:rPr>
              <a:t>and</a:t>
            </a:r>
            <a:r>
              <a:rPr sz="1250" spc="75" dirty="0">
                <a:solidFill>
                  <a:prstClr val="black"/>
                </a:solidFill>
                <a:cs typeface="Calibri"/>
              </a:rPr>
              <a:t>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standards</a:t>
            </a:r>
            <a:endParaRPr sz="1250">
              <a:solidFill>
                <a:prstClr val="black"/>
              </a:solidFill>
              <a:cs typeface="Calibri"/>
            </a:endParaRPr>
          </a:p>
          <a:p>
            <a:pPr marL="238760" indent="-226060">
              <a:spcBef>
                <a:spcPts val="15"/>
              </a:spcBef>
              <a:buFont typeface="Arial"/>
              <a:buChar char="•"/>
              <a:tabLst>
                <a:tab pos="238760" algn="l"/>
                <a:tab pos="239395" algn="l"/>
              </a:tabLst>
            </a:pPr>
            <a:r>
              <a:rPr sz="1250" dirty="0">
                <a:solidFill>
                  <a:prstClr val="black"/>
                </a:solidFill>
                <a:cs typeface="Calibri"/>
              </a:rPr>
              <a:t>impacts of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future </a:t>
            </a:r>
            <a:r>
              <a:rPr sz="1250" dirty="0">
                <a:solidFill>
                  <a:prstClr val="black"/>
                </a:solidFill>
                <a:cs typeface="Calibri"/>
              </a:rPr>
              <a:t>time dependent </a:t>
            </a:r>
            <a:r>
              <a:rPr sz="1250" spc="-10" dirty="0">
                <a:solidFill>
                  <a:prstClr val="black"/>
                </a:solidFill>
                <a:cs typeface="Calibri"/>
              </a:rPr>
              <a:t>rates </a:t>
            </a:r>
            <a:r>
              <a:rPr sz="1250" dirty="0">
                <a:solidFill>
                  <a:prstClr val="black"/>
                </a:solidFill>
                <a:cs typeface="Calibri"/>
              </a:rPr>
              <a:t>(load modifying demand</a:t>
            </a:r>
            <a:r>
              <a:rPr sz="1250" spc="105" dirty="0">
                <a:solidFill>
                  <a:prstClr val="black"/>
                </a:solidFill>
                <a:cs typeface="Calibri"/>
              </a:rPr>
              <a:t> </a:t>
            </a:r>
            <a:r>
              <a:rPr sz="1250" dirty="0">
                <a:solidFill>
                  <a:prstClr val="black"/>
                </a:solidFill>
                <a:cs typeface="Calibri"/>
              </a:rPr>
              <a:t>response)</a:t>
            </a:r>
            <a:endParaRPr sz="1250">
              <a:solidFill>
                <a:prstClr val="black"/>
              </a:solidFill>
              <a:cs typeface="Calibri"/>
            </a:endParaRPr>
          </a:p>
          <a:p>
            <a:pPr marL="238760" indent="-226060">
              <a:spcBef>
                <a:spcPts val="15"/>
              </a:spcBef>
              <a:buFont typeface="Arial"/>
              <a:buChar char="•"/>
              <a:tabLst>
                <a:tab pos="238760" algn="l"/>
                <a:tab pos="239395" algn="l"/>
              </a:tabLst>
            </a:pPr>
            <a:r>
              <a:rPr sz="1250" dirty="0">
                <a:solidFill>
                  <a:prstClr val="black"/>
                </a:solidFill>
                <a:cs typeface="Calibri"/>
              </a:rPr>
              <a:t>impacts of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future </a:t>
            </a:r>
            <a:r>
              <a:rPr sz="1250" dirty="0">
                <a:solidFill>
                  <a:prstClr val="black"/>
                </a:solidFill>
                <a:cs typeface="Calibri"/>
              </a:rPr>
              <a:t>behind the meter distributed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generation </a:t>
            </a:r>
            <a:r>
              <a:rPr sz="1250" dirty="0">
                <a:solidFill>
                  <a:prstClr val="black"/>
                </a:solidFill>
                <a:cs typeface="Calibri"/>
              </a:rPr>
              <a:t>(primarily</a:t>
            </a:r>
            <a:r>
              <a:rPr sz="1250" spc="75" dirty="0">
                <a:solidFill>
                  <a:prstClr val="black"/>
                </a:solidFill>
                <a:cs typeface="Calibri"/>
              </a:rPr>
              <a:t> </a:t>
            </a:r>
            <a:r>
              <a:rPr sz="1250" spc="-5" dirty="0">
                <a:solidFill>
                  <a:prstClr val="black"/>
                </a:solidFill>
                <a:cs typeface="Calibri"/>
              </a:rPr>
              <a:t>PV)</a:t>
            </a:r>
            <a:endParaRPr sz="1250">
              <a:solidFill>
                <a:prstClr val="black"/>
              </a:solidFill>
              <a:cs typeface="Calibri"/>
            </a:endParaRPr>
          </a:p>
          <a:p>
            <a:pPr marL="238760" indent="-226060">
              <a:spcBef>
                <a:spcPts val="15"/>
              </a:spcBef>
              <a:buFont typeface="Arial"/>
              <a:buChar char="•"/>
              <a:tabLst>
                <a:tab pos="238760" algn="l"/>
                <a:tab pos="239395" algn="l"/>
              </a:tabLst>
            </a:pPr>
            <a:r>
              <a:rPr sz="1250" dirty="0">
                <a:solidFill>
                  <a:prstClr val="black"/>
                </a:solidFill>
                <a:cs typeface="Calibri"/>
              </a:rPr>
              <a:t>impacts of future electric vehicle</a:t>
            </a:r>
            <a:r>
              <a:rPr sz="1250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1250" dirty="0">
                <a:solidFill>
                  <a:prstClr val="black"/>
                </a:solidFill>
                <a:cs typeface="Calibri"/>
              </a:rPr>
              <a:t>adoption</a:t>
            </a:r>
            <a:endParaRPr sz="125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9061" y="1729324"/>
            <a:ext cx="4692329" cy="2724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5299" y="1725612"/>
            <a:ext cx="4700270" cy="2732405"/>
          </a:xfrm>
          <a:custGeom>
            <a:avLst/>
            <a:gdLst/>
            <a:ahLst/>
            <a:cxnLst/>
            <a:rect l="l" t="t" r="r" b="b"/>
            <a:pathLst>
              <a:path w="4700270" h="2732404">
                <a:moveTo>
                  <a:pt x="0" y="2732011"/>
                </a:moveTo>
                <a:lnTo>
                  <a:pt x="4699851" y="2732011"/>
                </a:lnTo>
                <a:lnTo>
                  <a:pt x="4699851" y="0"/>
                </a:lnTo>
                <a:lnTo>
                  <a:pt x="0" y="0"/>
                </a:lnTo>
                <a:lnTo>
                  <a:pt x="0" y="2732011"/>
                </a:lnTo>
                <a:close/>
              </a:path>
            </a:pathLst>
          </a:custGeom>
          <a:ln w="75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52020" y="2253528"/>
            <a:ext cx="187777" cy="488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15816" y="2271293"/>
            <a:ext cx="60325" cy="361315"/>
          </a:xfrm>
          <a:custGeom>
            <a:avLst/>
            <a:gdLst/>
            <a:ahLst/>
            <a:cxnLst/>
            <a:rect l="l" t="t" r="r" b="b"/>
            <a:pathLst>
              <a:path w="60325" h="361314">
                <a:moveTo>
                  <a:pt x="20062" y="301092"/>
                </a:moveTo>
                <a:lnTo>
                  <a:pt x="0" y="301092"/>
                </a:lnTo>
                <a:lnTo>
                  <a:pt x="30092" y="361309"/>
                </a:lnTo>
                <a:lnTo>
                  <a:pt x="55170" y="311128"/>
                </a:lnTo>
                <a:lnTo>
                  <a:pt x="20062" y="311128"/>
                </a:lnTo>
                <a:lnTo>
                  <a:pt x="20062" y="301092"/>
                </a:lnTo>
                <a:close/>
              </a:path>
              <a:path w="60325" h="361314">
                <a:moveTo>
                  <a:pt x="40124" y="0"/>
                </a:moveTo>
                <a:lnTo>
                  <a:pt x="20062" y="0"/>
                </a:lnTo>
                <a:lnTo>
                  <a:pt x="20062" y="311128"/>
                </a:lnTo>
                <a:lnTo>
                  <a:pt x="40124" y="311128"/>
                </a:lnTo>
                <a:lnTo>
                  <a:pt x="40124" y="0"/>
                </a:lnTo>
                <a:close/>
              </a:path>
              <a:path w="60325" h="361314">
                <a:moveTo>
                  <a:pt x="60185" y="301092"/>
                </a:moveTo>
                <a:lnTo>
                  <a:pt x="40124" y="301092"/>
                </a:lnTo>
                <a:lnTo>
                  <a:pt x="40124" y="311128"/>
                </a:lnTo>
                <a:lnTo>
                  <a:pt x="55170" y="311128"/>
                </a:lnTo>
                <a:lnTo>
                  <a:pt x="60185" y="30109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71466" y="2434183"/>
            <a:ext cx="187777" cy="428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35262" y="2451948"/>
            <a:ext cx="60325" cy="301625"/>
          </a:xfrm>
          <a:custGeom>
            <a:avLst/>
            <a:gdLst/>
            <a:ahLst/>
            <a:cxnLst/>
            <a:rect l="l" t="t" r="r" b="b"/>
            <a:pathLst>
              <a:path w="60325" h="301625">
                <a:moveTo>
                  <a:pt x="20060" y="240873"/>
                </a:moveTo>
                <a:lnTo>
                  <a:pt x="0" y="240873"/>
                </a:lnTo>
                <a:lnTo>
                  <a:pt x="30092" y="301092"/>
                </a:lnTo>
                <a:lnTo>
                  <a:pt x="55169" y="250910"/>
                </a:lnTo>
                <a:lnTo>
                  <a:pt x="20060" y="250910"/>
                </a:lnTo>
                <a:lnTo>
                  <a:pt x="20060" y="240873"/>
                </a:lnTo>
                <a:close/>
              </a:path>
              <a:path w="60325" h="301625">
                <a:moveTo>
                  <a:pt x="40123" y="0"/>
                </a:moveTo>
                <a:lnTo>
                  <a:pt x="20060" y="0"/>
                </a:lnTo>
                <a:lnTo>
                  <a:pt x="20060" y="250910"/>
                </a:lnTo>
                <a:lnTo>
                  <a:pt x="40123" y="250910"/>
                </a:lnTo>
                <a:lnTo>
                  <a:pt x="40123" y="0"/>
                </a:lnTo>
                <a:close/>
              </a:path>
              <a:path w="60325" h="301625">
                <a:moveTo>
                  <a:pt x="60185" y="240873"/>
                </a:moveTo>
                <a:lnTo>
                  <a:pt x="40123" y="240873"/>
                </a:lnTo>
                <a:lnTo>
                  <a:pt x="40123" y="250910"/>
                </a:lnTo>
                <a:lnTo>
                  <a:pt x="55169" y="250910"/>
                </a:lnTo>
                <a:lnTo>
                  <a:pt x="60185" y="24087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32575" y="2193309"/>
            <a:ext cx="187777" cy="549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96372" y="2211073"/>
            <a:ext cx="60325" cy="421640"/>
          </a:xfrm>
          <a:custGeom>
            <a:avLst/>
            <a:gdLst/>
            <a:ahLst/>
            <a:cxnLst/>
            <a:rect l="l" t="t" r="r" b="b"/>
            <a:pathLst>
              <a:path w="60325" h="421639">
                <a:moveTo>
                  <a:pt x="20060" y="361311"/>
                </a:moveTo>
                <a:lnTo>
                  <a:pt x="0" y="361311"/>
                </a:lnTo>
                <a:lnTo>
                  <a:pt x="30092" y="421528"/>
                </a:lnTo>
                <a:lnTo>
                  <a:pt x="55170" y="371346"/>
                </a:lnTo>
                <a:lnTo>
                  <a:pt x="20060" y="371346"/>
                </a:lnTo>
                <a:lnTo>
                  <a:pt x="20060" y="361311"/>
                </a:lnTo>
                <a:close/>
              </a:path>
              <a:path w="60325" h="421639">
                <a:moveTo>
                  <a:pt x="40123" y="0"/>
                </a:moveTo>
                <a:lnTo>
                  <a:pt x="20060" y="0"/>
                </a:lnTo>
                <a:lnTo>
                  <a:pt x="20060" y="371346"/>
                </a:lnTo>
                <a:lnTo>
                  <a:pt x="40123" y="371346"/>
                </a:lnTo>
                <a:lnTo>
                  <a:pt x="40123" y="0"/>
                </a:lnTo>
                <a:close/>
              </a:path>
              <a:path w="60325" h="421639">
                <a:moveTo>
                  <a:pt x="60185" y="361311"/>
                </a:moveTo>
                <a:lnTo>
                  <a:pt x="40123" y="361311"/>
                </a:lnTo>
                <a:lnTo>
                  <a:pt x="40123" y="371346"/>
                </a:lnTo>
                <a:lnTo>
                  <a:pt x="55170" y="371346"/>
                </a:lnTo>
                <a:lnTo>
                  <a:pt x="60185" y="36131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13131" y="2102981"/>
            <a:ext cx="187777" cy="6094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76927" y="2120747"/>
            <a:ext cx="60325" cy="481965"/>
          </a:xfrm>
          <a:custGeom>
            <a:avLst/>
            <a:gdLst/>
            <a:ahLst/>
            <a:cxnLst/>
            <a:rect l="l" t="t" r="r" b="b"/>
            <a:pathLst>
              <a:path w="60325" h="481964">
                <a:moveTo>
                  <a:pt x="20062" y="421529"/>
                </a:moveTo>
                <a:lnTo>
                  <a:pt x="0" y="421529"/>
                </a:lnTo>
                <a:lnTo>
                  <a:pt x="30092" y="481747"/>
                </a:lnTo>
                <a:lnTo>
                  <a:pt x="55170" y="431565"/>
                </a:lnTo>
                <a:lnTo>
                  <a:pt x="20062" y="431565"/>
                </a:lnTo>
                <a:lnTo>
                  <a:pt x="20062" y="421529"/>
                </a:lnTo>
                <a:close/>
              </a:path>
              <a:path w="60325" h="481964">
                <a:moveTo>
                  <a:pt x="40123" y="0"/>
                </a:moveTo>
                <a:lnTo>
                  <a:pt x="20062" y="0"/>
                </a:lnTo>
                <a:lnTo>
                  <a:pt x="20062" y="431565"/>
                </a:lnTo>
                <a:lnTo>
                  <a:pt x="40123" y="431565"/>
                </a:lnTo>
                <a:lnTo>
                  <a:pt x="40123" y="0"/>
                </a:lnTo>
                <a:close/>
              </a:path>
              <a:path w="60325" h="481964">
                <a:moveTo>
                  <a:pt x="60185" y="421529"/>
                </a:moveTo>
                <a:lnTo>
                  <a:pt x="40123" y="421529"/>
                </a:lnTo>
                <a:lnTo>
                  <a:pt x="40123" y="431565"/>
                </a:lnTo>
                <a:lnTo>
                  <a:pt x="55170" y="431565"/>
                </a:lnTo>
                <a:lnTo>
                  <a:pt x="60185" y="421529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93686" y="2042764"/>
            <a:ext cx="187777" cy="639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57483" y="2060529"/>
            <a:ext cx="60325" cy="512445"/>
          </a:xfrm>
          <a:custGeom>
            <a:avLst/>
            <a:gdLst/>
            <a:ahLst/>
            <a:cxnLst/>
            <a:rect l="l" t="t" r="r" b="b"/>
            <a:pathLst>
              <a:path w="60325" h="512444">
                <a:moveTo>
                  <a:pt x="20060" y="451637"/>
                </a:moveTo>
                <a:lnTo>
                  <a:pt x="0" y="451637"/>
                </a:lnTo>
                <a:lnTo>
                  <a:pt x="30092" y="511856"/>
                </a:lnTo>
                <a:lnTo>
                  <a:pt x="55169" y="461674"/>
                </a:lnTo>
                <a:lnTo>
                  <a:pt x="20060" y="461674"/>
                </a:lnTo>
                <a:lnTo>
                  <a:pt x="20060" y="451637"/>
                </a:lnTo>
                <a:close/>
              </a:path>
              <a:path w="60325" h="512444">
                <a:moveTo>
                  <a:pt x="40123" y="0"/>
                </a:moveTo>
                <a:lnTo>
                  <a:pt x="20060" y="0"/>
                </a:lnTo>
                <a:lnTo>
                  <a:pt x="20060" y="461674"/>
                </a:lnTo>
                <a:lnTo>
                  <a:pt x="40123" y="461674"/>
                </a:lnTo>
                <a:lnTo>
                  <a:pt x="40123" y="0"/>
                </a:lnTo>
                <a:close/>
              </a:path>
              <a:path w="60325" h="512444">
                <a:moveTo>
                  <a:pt x="60185" y="451637"/>
                </a:moveTo>
                <a:lnTo>
                  <a:pt x="40123" y="451637"/>
                </a:lnTo>
                <a:lnTo>
                  <a:pt x="40123" y="461674"/>
                </a:lnTo>
                <a:lnTo>
                  <a:pt x="55169" y="461674"/>
                </a:lnTo>
                <a:lnTo>
                  <a:pt x="60185" y="451637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74242" y="2117434"/>
            <a:ext cx="187777" cy="6250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38037" y="2135801"/>
            <a:ext cx="60325" cy="497205"/>
          </a:xfrm>
          <a:custGeom>
            <a:avLst/>
            <a:gdLst/>
            <a:ahLst/>
            <a:cxnLst/>
            <a:rect l="l" t="t" r="r" b="b"/>
            <a:pathLst>
              <a:path w="60325" h="497205">
                <a:moveTo>
                  <a:pt x="20062" y="436584"/>
                </a:moveTo>
                <a:lnTo>
                  <a:pt x="0" y="436584"/>
                </a:lnTo>
                <a:lnTo>
                  <a:pt x="30092" y="496801"/>
                </a:lnTo>
                <a:lnTo>
                  <a:pt x="55170" y="446619"/>
                </a:lnTo>
                <a:lnTo>
                  <a:pt x="20062" y="446619"/>
                </a:lnTo>
                <a:lnTo>
                  <a:pt x="20062" y="436584"/>
                </a:lnTo>
                <a:close/>
              </a:path>
              <a:path w="60325" h="497205">
                <a:moveTo>
                  <a:pt x="40123" y="0"/>
                </a:moveTo>
                <a:lnTo>
                  <a:pt x="20062" y="0"/>
                </a:lnTo>
                <a:lnTo>
                  <a:pt x="20062" y="446619"/>
                </a:lnTo>
                <a:lnTo>
                  <a:pt x="40123" y="446619"/>
                </a:lnTo>
                <a:lnTo>
                  <a:pt x="40123" y="0"/>
                </a:lnTo>
                <a:close/>
              </a:path>
              <a:path w="60325" h="497205">
                <a:moveTo>
                  <a:pt x="60185" y="436584"/>
                </a:moveTo>
                <a:lnTo>
                  <a:pt x="40123" y="436584"/>
                </a:lnTo>
                <a:lnTo>
                  <a:pt x="40123" y="446619"/>
                </a:lnTo>
                <a:lnTo>
                  <a:pt x="55170" y="446619"/>
                </a:lnTo>
                <a:lnTo>
                  <a:pt x="60185" y="43658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4796" y="2246301"/>
            <a:ext cx="187777" cy="556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18593" y="2264167"/>
            <a:ext cx="60325" cy="429259"/>
          </a:xfrm>
          <a:custGeom>
            <a:avLst/>
            <a:gdLst/>
            <a:ahLst/>
            <a:cxnLst/>
            <a:rect l="l" t="t" r="r" b="b"/>
            <a:pathLst>
              <a:path w="60325" h="429260">
                <a:moveTo>
                  <a:pt x="20060" y="368435"/>
                </a:moveTo>
                <a:lnTo>
                  <a:pt x="0" y="368435"/>
                </a:lnTo>
                <a:lnTo>
                  <a:pt x="30091" y="428654"/>
                </a:lnTo>
                <a:lnTo>
                  <a:pt x="55169" y="378472"/>
                </a:lnTo>
                <a:lnTo>
                  <a:pt x="20060" y="378472"/>
                </a:lnTo>
                <a:lnTo>
                  <a:pt x="20060" y="368435"/>
                </a:lnTo>
                <a:close/>
              </a:path>
              <a:path w="60325" h="429260">
                <a:moveTo>
                  <a:pt x="40123" y="0"/>
                </a:moveTo>
                <a:lnTo>
                  <a:pt x="20060" y="0"/>
                </a:lnTo>
                <a:lnTo>
                  <a:pt x="20060" y="378472"/>
                </a:lnTo>
                <a:lnTo>
                  <a:pt x="40123" y="378472"/>
                </a:lnTo>
                <a:lnTo>
                  <a:pt x="40123" y="0"/>
                </a:lnTo>
                <a:close/>
              </a:path>
              <a:path w="60325" h="429260">
                <a:moveTo>
                  <a:pt x="60185" y="368435"/>
                </a:moveTo>
                <a:lnTo>
                  <a:pt x="40123" y="368435"/>
                </a:lnTo>
                <a:lnTo>
                  <a:pt x="40123" y="378472"/>
                </a:lnTo>
                <a:lnTo>
                  <a:pt x="55169" y="378472"/>
                </a:lnTo>
                <a:lnTo>
                  <a:pt x="60185" y="36843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15907" y="2584729"/>
            <a:ext cx="187777" cy="3384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79704" y="2602494"/>
            <a:ext cx="60325" cy="210820"/>
          </a:xfrm>
          <a:custGeom>
            <a:avLst/>
            <a:gdLst/>
            <a:ahLst/>
            <a:cxnLst/>
            <a:rect l="l" t="t" r="r" b="b"/>
            <a:pathLst>
              <a:path w="60325" h="210819">
                <a:moveTo>
                  <a:pt x="20060" y="150545"/>
                </a:moveTo>
                <a:lnTo>
                  <a:pt x="0" y="150545"/>
                </a:lnTo>
                <a:lnTo>
                  <a:pt x="30091" y="210764"/>
                </a:lnTo>
                <a:lnTo>
                  <a:pt x="55170" y="160581"/>
                </a:lnTo>
                <a:lnTo>
                  <a:pt x="20060" y="160581"/>
                </a:lnTo>
                <a:lnTo>
                  <a:pt x="20060" y="150545"/>
                </a:lnTo>
                <a:close/>
              </a:path>
              <a:path w="60325" h="210819">
                <a:moveTo>
                  <a:pt x="40123" y="0"/>
                </a:moveTo>
                <a:lnTo>
                  <a:pt x="20060" y="0"/>
                </a:lnTo>
                <a:lnTo>
                  <a:pt x="20060" y="160581"/>
                </a:lnTo>
                <a:lnTo>
                  <a:pt x="40123" y="160581"/>
                </a:lnTo>
                <a:lnTo>
                  <a:pt x="40123" y="0"/>
                </a:lnTo>
                <a:close/>
              </a:path>
              <a:path w="60325" h="210819">
                <a:moveTo>
                  <a:pt x="60185" y="150545"/>
                </a:moveTo>
                <a:lnTo>
                  <a:pt x="40123" y="150545"/>
                </a:lnTo>
                <a:lnTo>
                  <a:pt x="40123" y="160581"/>
                </a:lnTo>
                <a:lnTo>
                  <a:pt x="55170" y="160581"/>
                </a:lnTo>
                <a:lnTo>
                  <a:pt x="60185" y="15054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935352" y="2434184"/>
            <a:ext cx="187777" cy="4672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99148" y="2451948"/>
            <a:ext cx="60325" cy="339725"/>
          </a:xfrm>
          <a:custGeom>
            <a:avLst/>
            <a:gdLst/>
            <a:ahLst/>
            <a:cxnLst/>
            <a:rect l="l" t="t" r="r" b="b"/>
            <a:pathLst>
              <a:path w="60325" h="339725">
                <a:moveTo>
                  <a:pt x="20062" y="279112"/>
                </a:moveTo>
                <a:lnTo>
                  <a:pt x="0" y="279112"/>
                </a:lnTo>
                <a:lnTo>
                  <a:pt x="30092" y="339331"/>
                </a:lnTo>
                <a:lnTo>
                  <a:pt x="55170" y="289148"/>
                </a:lnTo>
                <a:lnTo>
                  <a:pt x="20062" y="289148"/>
                </a:lnTo>
                <a:lnTo>
                  <a:pt x="20062" y="279112"/>
                </a:lnTo>
                <a:close/>
              </a:path>
              <a:path w="60325" h="339725">
                <a:moveTo>
                  <a:pt x="40123" y="0"/>
                </a:moveTo>
                <a:lnTo>
                  <a:pt x="20062" y="0"/>
                </a:lnTo>
                <a:lnTo>
                  <a:pt x="20062" y="289148"/>
                </a:lnTo>
                <a:lnTo>
                  <a:pt x="40123" y="289148"/>
                </a:lnTo>
                <a:lnTo>
                  <a:pt x="40123" y="0"/>
                </a:lnTo>
                <a:close/>
              </a:path>
              <a:path w="60325" h="339725">
                <a:moveTo>
                  <a:pt x="60185" y="279112"/>
                </a:moveTo>
                <a:lnTo>
                  <a:pt x="40123" y="279112"/>
                </a:lnTo>
                <a:lnTo>
                  <a:pt x="40123" y="289148"/>
                </a:lnTo>
                <a:lnTo>
                  <a:pt x="55170" y="289148"/>
                </a:lnTo>
                <a:lnTo>
                  <a:pt x="60185" y="27911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804322" y="1278439"/>
            <a:ext cx="1203960" cy="316230"/>
          </a:xfrm>
          <a:custGeom>
            <a:avLst/>
            <a:gdLst/>
            <a:ahLst/>
            <a:cxnLst/>
            <a:rect l="l" t="t" r="r" b="b"/>
            <a:pathLst>
              <a:path w="1203960" h="316230">
                <a:moveTo>
                  <a:pt x="0" y="316197"/>
                </a:moveTo>
                <a:lnTo>
                  <a:pt x="1203701" y="316197"/>
                </a:lnTo>
                <a:lnTo>
                  <a:pt x="1203701" y="0"/>
                </a:lnTo>
                <a:lnTo>
                  <a:pt x="0" y="0"/>
                </a:lnTo>
                <a:lnTo>
                  <a:pt x="0" y="316197"/>
                </a:lnTo>
                <a:close/>
              </a:path>
            </a:pathLst>
          </a:custGeom>
          <a:ln w="7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08085" y="1295898"/>
            <a:ext cx="119634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215" marR="87630">
              <a:lnSpc>
                <a:spcPct val="105400"/>
              </a:lnSpc>
              <a:spcBef>
                <a:spcPts val="85"/>
              </a:spcBef>
            </a:pPr>
            <a:r>
              <a:rPr sz="750" b="1" spc="10" dirty="0">
                <a:solidFill>
                  <a:prstClr val="black"/>
                </a:solidFill>
                <a:cs typeface="Calibri"/>
              </a:rPr>
              <a:t>Load reduction due to  forecasted DER</a:t>
            </a:r>
            <a:r>
              <a:rPr sz="750" b="1" spc="-80" dirty="0">
                <a:solidFill>
                  <a:prstClr val="black"/>
                </a:solidFill>
                <a:cs typeface="Calibri"/>
              </a:rPr>
              <a:t> </a:t>
            </a:r>
            <a:r>
              <a:rPr sz="750" b="1" spc="10" dirty="0">
                <a:solidFill>
                  <a:prstClr val="black"/>
                </a:solidFill>
                <a:cs typeface="Calibri"/>
              </a:rPr>
              <a:t>adoption</a:t>
            </a:r>
            <a:endParaRPr sz="750">
              <a:solidFill>
                <a:prstClr val="black"/>
              </a:solidFill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45352" y="1410469"/>
            <a:ext cx="1298794" cy="9996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79465" y="1428435"/>
            <a:ext cx="1130935" cy="831850"/>
          </a:xfrm>
          <a:custGeom>
            <a:avLst/>
            <a:gdLst/>
            <a:ahLst/>
            <a:cxnLst/>
            <a:rect l="l" t="t" r="r" b="b"/>
            <a:pathLst>
              <a:path w="1130935" h="831850">
                <a:moveTo>
                  <a:pt x="51358" y="731954"/>
                </a:moveTo>
                <a:lnTo>
                  <a:pt x="0" y="831716"/>
                </a:lnTo>
                <a:lnTo>
                  <a:pt x="110639" y="812948"/>
                </a:lnTo>
                <a:lnTo>
                  <a:pt x="91246" y="786452"/>
                </a:lnTo>
                <a:lnTo>
                  <a:pt x="78842" y="786452"/>
                </a:lnTo>
                <a:lnTo>
                  <a:pt x="67006" y="770294"/>
                </a:lnTo>
                <a:lnTo>
                  <a:pt x="75088" y="764375"/>
                </a:lnTo>
                <a:lnTo>
                  <a:pt x="51358" y="731954"/>
                </a:lnTo>
                <a:close/>
              </a:path>
              <a:path w="1130935" h="831850">
                <a:moveTo>
                  <a:pt x="75088" y="764375"/>
                </a:moveTo>
                <a:lnTo>
                  <a:pt x="67006" y="770294"/>
                </a:lnTo>
                <a:lnTo>
                  <a:pt x="78842" y="786452"/>
                </a:lnTo>
                <a:lnTo>
                  <a:pt x="86918" y="780538"/>
                </a:lnTo>
                <a:lnTo>
                  <a:pt x="75088" y="764375"/>
                </a:lnTo>
                <a:close/>
              </a:path>
              <a:path w="1130935" h="831850">
                <a:moveTo>
                  <a:pt x="86918" y="780538"/>
                </a:moveTo>
                <a:lnTo>
                  <a:pt x="78842" y="786452"/>
                </a:lnTo>
                <a:lnTo>
                  <a:pt x="91246" y="786452"/>
                </a:lnTo>
                <a:lnTo>
                  <a:pt x="86918" y="780538"/>
                </a:lnTo>
                <a:close/>
              </a:path>
              <a:path w="1130935" h="831850">
                <a:moveTo>
                  <a:pt x="1118941" y="0"/>
                </a:moveTo>
                <a:lnTo>
                  <a:pt x="75088" y="764375"/>
                </a:lnTo>
                <a:lnTo>
                  <a:pt x="86918" y="780538"/>
                </a:lnTo>
                <a:lnTo>
                  <a:pt x="1130777" y="16158"/>
                </a:lnTo>
                <a:lnTo>
                  <a:pt x="1118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551095" y="2614838"/>
            <a:ext cx="187777" cy="3083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614891" y="2632603"/>
            <a:ext cx="60325" cy="180975"/>
          </a:xfrm>
          <a:custGeom>
            <a:avLst/>
            <a:gdLst/>
            <a:ahLst/>
            <a:cxnLst/>
            <a:rect l="l" t="t" r="r" b="b"/>
            <a:pathLst>
              <a:path w="60325" h="180975">
                <a:moveTo>
                  <a:pt x="20062" y="120437"/>
                </a:moveTo>
                <a:lnTo>
                  <a:pt x="0" y="120437"/>
                </a:lnTo>
                <a:lnTo>
                  <a:pt x="30092" y="180656"/>
                </a:lnTo>
                <a:lnTo>
                  <a:pt x="55170" y="130473"/>
                </a:lnTo>
                <a:lnTo>
                  <a:pt x="20062" y="130473"/>
                </a:lnTo>
                <a:lnTo>
                  <a:pt x="20062" y="120437"/>
                </a:lnTo>
                <a:close/>
              </a:path>
              <a:path w="60325" h="180975">
                <a:moveTo>
                  <a:pt x="40124" y="0"/>
                </a:moveTo>
                <a:lnTo>
                  <a:pt x="20062" y="0"/>
                </a:lnTo>
                <a:lnTo>
                  <a:pt x="20062" y="130473"/>
                </a:lnTo>
                <a:lnTo>
                  <a:pt x="40124" y="130473"/>
                </a:lnTo>
                <a:lnTo>
                  <a:pt x="40124" y="0"/>
                </a:lnTo>
                <a:close/>
              </a:path>
              <a:path w="60325" h="180975">
                <a:moveTo>
                  <a:pt x="60185" y="120437"/>
                </a:moveTo>
                <a:lnTo>
                  <a:pt x="40124" y="120437"/>
                </a:lnTo>
                <a:lnTo>
                  <a:pt x="40124" y="130473"/>
                </a:lnTo>
                <a:lnTo>
                  <a:pt x="55170" y="130473"/>
                </a:lnTo>
                <a:lnTo>
                  <a:pt x="60185" y="120437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543873" y="2541373"/>
            <a:ext cx="1880181" cy="3841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577076" y="2556727"/>
            <a:ext cx="1813275" cy="3169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848684" y="3469268"/>
            <a:ext cx="1203960" cy="194945"/>
          </a:xfrm>
          <a:custGeom>
            <a:avLst/>
            <a:gdLst/>
            <a:ahLst/>
            <a:cxnLst/>
            <a:rect l="l" t="t" r="r" b="b"/>
            <a:pathLst>
              <a:path w="1203960" h="194944">
                <a:moveTo>
                  <a:pt x="0" y="194575"/>
                </a:moveTo>
                <a:lnTo>
                  <a:pt x="1203701" y="194575"/>
                </a:lnTo>
                <a:lnTo>
                  <a:pt x="1203701" y="0"/>
                </a:lnTo>
                <a:lnTo>
                  <a:pt x="0" y="0"/>
                </a:lnTo>
                <a:lnTo>
                  <a:pt x="0" y="194575"/>
                </a:lnTo>
                <a:close/>
              </a:path>
            </a:pathLst>
          </a:custGeom>
          <a:ln w="7527">
            <a:solidFill>
              <a:srgbClr val="558ED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08708" y="3487349"/>
            <a:ext cx="998855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750" b="1" spc="5" dirty="0">
                <a:solidFill>
                  <a:srgbClr val="558ED5"/>
                </a:solidFill>
                <a:cs typeface="Calibri"/>
              </a:rPr>
              <a:t>Additional </a:t>
            </a:r>
            <a:r>
              <a:rPr sz="750" b="1" spc="10" dirty="0">
                <a:solidFill>
                  <a:srgbClr val="558ED5"/>
                </a:solidFill>
                <a:cs typeface="Calibri"/>
              </a:rPr>
              <a:t>DER</a:t>
            </a:r>
            <a:r>
              <a:rPr sz="750" b="1" dirty="0">
                <a:solidFill>
                  <a:srgbClr val="558ED5"/>
                </a:solidFill>
                <a:cs typeface="Calibri"/>
              </a:rPr>
              <a:t> </a:t>
            </a:r>
            <a:r>
              <a:rPr sz="750" b="1" spc="10" dirty="0">
                <a:solidFill>
                  <a:srgbClr val="558ED5"/>
                </a:solidFill>
                <a:cs typeface="Calibri"/>
              </a:rPr>
              <a:t>Needed</a:t>
            </a:r>
            <a:endParaRPr sz="750">
              <a:solidFill>
                <a:prstClr val="black"/>
              </a:solidFill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12945" y="2754545"/>
            <a:ext cx="479073" cy="8189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44649" y="2873476"/>
            <a:ext cx="313690" cy="651510"/>
          </a:xfrm>
          <a:custGeom>
            <a:avLst/>
            <a:gdLst/>
            <a:ahLst/>
            <a:cxnLst/>
            <a:rect l="l" t="t" r="r" b="b"/>
            <a:pathLst>
              <a:path w="313689" h="651510">
                <a:moveTo>
                  <a:pt x="54463" y="86723"/>
                </a:moveTo>
                <a:lnTo>
                  <a:pt x="36317" y="95180"/>
                </a:lnTo>
                <a:lnTo>
                  <a:pt x="294906" y="651061"/>
                </a:lnTo>
                <a:lnTo>
                  <a:pt x="313162" y="642531"/>
                </a:lnTo>
                <a:lnTo>
                  <a:pt x="54463" y="86723"/>
                </a:lnTo>
                <a:close/>
              </a:path>
              <a:path w="313689" h="651510">
                <a:moveTo>
                  <a:pt x="3108" y="0"/>
                </a:moveTo>
                <a:lnTo>
                  <a:pt x="0" y="112106"/>
                </a:lnTo>
                <a:lnTo>
                  <a:pt x="36317" y="95180"/>
                </a:lnTo>
                <a:lnTo>
                  <a:pt x="32099" y="86112"/>
                </a:lnTo>
                <a:lnTo>
                  <a:pt x="50255" y="77682"/>
                </a:lnTo>
                <a:lnTo>
                  <a:pt x="73863" y="77682"/>
                </a:lnTo>
                <a:lnTo>
                  <a:pt x="90878" y="69752"/>
                </a:lnTo>
                <a:lnTo>
                  <a:pt x="3108" y="0"/>
                </a:lnTo>
                <a:close/>
              </a:path>
              <a:path w="313689" h="651510">
                <a:moveTo>
                  <a:pt x="50255" y="77682"/>
                </a:moveTo>
                <a:lnTo>
                  <a:pt x="32099" y="86112"/>
                </a:lnTo>
                <a:lnTo>
                  <a:pt x="36317" y="95180"/>
                </a:lnTo>
                <a:lnTo>
                  <a:pt x="54463" y="86723"/>
                </a:lnTo>
                <a:lnTo>
                  <a:pt x="50255" y="77682"/>
                </a:lnTo>
                <a:close/>
              </a:path>
              <a:path w="313689" h="651510">
                <a:moveTo>
                  <a:pt x="73863" y="77682"/>
                </a:moveTo>
                <a:lnTo>
                  <a:pt x="50255" y="77682"/>
                </a:lnTo>
                <a:lnTo>
                  <a:pt x="54463" y="86723"/>
                </a:lnTo>
                <a:lnTo>
                  <a:pt x="73863" y="77682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69396" y="2300528"/>
            <a:ext cx="814069" cy="146835"/>
          </a:xfrm>
          <a:prstGeom prst="rect">
            <a:avLst/>
          </a:prstGeom>
          <a:solidFill>
            <a:srgbClr val="FFFFFF"/>
          </a:solidFill>
          <a:ln w="7527">
            <a:solidFill>
              <a:srgbClr val="00B05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7945">
              <a:spcBef>
                <a:spcPts val="245"/>
              </a:spcBef>
            </a:pPr>
            <a:r>
              <a:rPr sz="750" b="1" spc="5" dirty="0">
                <a:solidFill>
                  <a:srgbClr val="00B050"/>
                </a:solidFill>
                <a:cs typeface="Calibri"/>
              </a:rPr>
              <a:t>Circuit</a:t>
            </a:r>
            <a:r>
              <a:rPr sz="750" b="1" spc="-45" dirty="0">
                <a:solidFill>
                  <a:srgbClr val="00B050"/>
                </a:solidFill>
                <a:cs typeface="Calibri"/>
              </a:rPr>
              <a:t> </a:t>
            </a:r>
            <a:r>
              <a:rPr sz="750" b="1" spc="5" dirty="0">
                <a:solidFill>
                  <a:srgbClr val="00B050"/>
                </a:solidFill>
                <a:cs typeface="Calibri"/>
              </a:rPr>
              <a:t>Capacity</a:t>
            </a:r>
            <a:endParaRPr sz="750">
              <a:solidFill>
                <a:prstClr val="black"/>
              </a:solidFill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32763" y="2472723"/>
            <a:ext cx="344258" cy="5516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66968" y="2491090"/>
            <a:ext cx="180975" cy="382905"/>
          </a:xfrm>
          <a:custGeom>
            <a:avLst/>
            <a:gdLst/>
            <a:ahLst/>
            <a:cxnLst/>
            <a:rect l="l" t="t" r="r" b="b"/>
            <a:pathLst>
              <a:path w="180975" h="382905">
                <a:moveTo>
                  <a:pt x="125748" y="294478"/>
                </a:moveTo>
                <a:lnTo>
                  <a:pt x="88973" y="310626"/>
                </a:lnTo>
                <a:lnTo>
                  <a:pt x="175239" y="382386"/>
                </a:lnTo>
                <a:lnTo>
                  <a:pt x="179182" y="303701"/>
                </a:lnTo>
                <a:lnTo>
                  <a:pt x="129799" y="303701"/>
                </a:lnTo>
                <a:lnTo>
                  <a:pt x="125748" y="294478"/>
                </a:lnTo>
                <a:close/>
              </a:path>
              <a:path w="180975" h="382905">
                <a:moveTo>
                  <a:pt x="144096" y="286422"/>
                </a:moveTo>
                <a:lnTo>
                  <a:pt x="125748" y="294478"/>
                </a:lnTo>
                <a:lnTo>
                  <a:pt x="129799" y="303701"/>
                </a:lnTo>
                <a:lnTo>
                  <a:pt x="148156" y="295672"/>
                </a:lnTo>
                <a:lnTo>
                  <a:pt x="144096" y="286422"/>
                </a:lnTo>
                <a:close/>
              </a:path>
              <a:path w="180975" h="382905">
                <a:moveTo>
                  <a:pt x="180856" y="270280"/>
                </a:moveTo>
                <a:lnTo>
                  <a:pt x="144096" y="286422"/>
                </a:lnTo>
                <a:lnTo>
                  <a:pt x="148156" y="295672"/>
                </a:lnTo>
                <a:lnTo>
                  <a:pt x="129799" y="303701"/>
                </a:lnTo>
                <a:lnTo>
                  <a:pt x="179182" y="303701"/>
                </a:lnTo>
                <a:lnTo>
                  <a:pt x="180856" y="270280"/>
                </a:lnTo>
                <a:close/>
              </a:path>
              <a:path w="180975" h="382905">
                <a:moveTo>
                  <a:pt x="18356" y="0"/>
                </a:moveTo>
                <a:lnTo>
                  <a:pt x="0" y="8129"/>
                </a:lnTo>
                <a:lnTo>
                  <a:pt x="125748" y="294478"/>
                </a:lnTo>
                <a:lnTo>
                  <a:pt x="144096" y="286422"/>
                </a:lnTo>
                <a:lnTo>
                  <a:pt x="18356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14607" y="1575468"/>
            <a:ext cx="1976478" cy="28338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552624" y="1594636"/>
            <a:ext cx="1901189" cy="2759710"/>
          </a:xfrm>
          <a:custGeom>
            <a:avLst/>
            <a:gdLst/>
            <a:ahLst/>
            <a:cxnLst/>
            <a:rect l="l" t="t" r="r" b="b"/>
            <a:pathLst>
              <a:path w="1901190" h="2759710">
                <a:moveTo>
                  <a:pt x="0" y="2759109"/>
                </a:moveTo>
                <a:lnTo>
                  <a:pt x="1901145" y="2759109"/>
                </a:lnTo>
                <a:lnTo>
                  <a:pt x="1901145" y="0"/>
                </a:lnTo>
                <a:lnTo>
                  <a:pt x="0" y="0"/>
                </a:lnTo>
                <a:lnTo>
                  <a:pt x="0" y="2759109"/>
                </a:lnTo>
                <a:close/>
              </a:path>
            </a:pathLst>
          </a:custGeom>
          <a:ln w="752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591644" y="3408518"/>
            <a:ext cx="1819996" cy="8599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594052" y="1675431"/>
            <a:ext cx="1819996" cy="9369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631365" y="1694649"/>
            <a:ext cx="1745614" cy="862330"/>
          </a:xfrm>
          <a:custGeom>
            <a:avLst/>
            <a:gdLst/>
            <a:ahLst/>
            <a:cxnLst/>
            <a:rect l="l" t="t" r="r" b="b"/>
            <a:pathLst>
              <a:path w="1745615" h="862330">
                <a:moveTo>
                  <a:pt x="0" y="862077"/>
                </a:moveTo>
                <a:lnTo>
                  <a:pt x="1745366" y="862077"/>
                </a:lnTo>
                <a:lnTo>
                  <a:pt x="1745366" y="0"/>
                </a:lnTo>
                <a:lnTo>
                  <a:pt x="0" y="0"/>
                </a:lnTo>
                <a:lnTo>
                  <a:pt x="0" y="862077"/>
                </a:lnTo>
                <a:close/>
              </a:path>
            </a:pathLst>
          </a:custGeom>
          <a:ln w="752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591644" y="2546190"/>
            <a:ext cx="1819996" cy="9369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628757" y="2565408"/>
            <a:ext cx="1745614" cy="862330"/>
          </a:xfrm>
          <a:custGeom>
            <a:avLst/>
            <a:gdLst/>
            <a:ahLst/>
            <a:cxnLst/>
            <a:rect l="l" t="t" r="r" b="b"/>
            <a:pathLst>
              <a:path w="1745615" h="862330">
                <a:moveTo>
                  <a:pt x="0" y="862077"/>
                </a:moveTo>
                <a:lnTo>
                  <a:pt x="1745366" y="862077"/>
                </a:lnTo>
                <a:lnTo>
                  <a:pt x="1745366" y="0"/>
                </a:lnTo>
                <a:lnTo>
                  <a:pt x="0" y="0"/>
                </a:lnTo>
                <a:lnTo>
                  <a:pt x="0" y="862077"/>
                </a:lnTo>
                <a:close/>
              </a:path>
            </a:pathLst>
          </a:custGeom>
          <a:ln w="7526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969607" y="1377953"/>
            <a:ext cx="842591" cy="5022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003712" y="1395515"/>
            <a:ext cx="673735" cy="335280"/>
          </a:xfrm>
          <a:custGeom>
            <a:avLst/>
            <a:gdLst/>
            <a:ahLst/>
            <a:cxnLst/>
            <a:rect l="l" t="t" r="r" b="b"/>
            <a:pathLst>
              <a:path w="673734" h="335280">
                <a:moveTo>
                  <a:pt x="579034" y="298997"/>
                </a:moveTo>
                <a:lnTo>
                  <a:pt x="561526" y="335114"/>
                </a:lnTo>
                <a:lnTo>
                  <a:pt x="673671" y="333810"/>
                </a:lnTo>
                <a:lnTo>
                  <a:pt x="650276" y="303400"/>
                </a:lnTo>
                <a:lnTo>
                  <a:pt x="588109" y="303400"/>
                </a:lnTo>
                <a:lnTo>
                  <a:pt x="579034" y="298997"/>
                </a:lnTo>
                <a:close/>
              </a:path>
              <a:path w="673734" h="335280">
                <a:moveTo>
                  <a:pt x="587785" y="280943"/>
                </a:moveTo>
                <a:lnTo>
                  <a:pt x="579034" y="298997"/>
                </a:lnTo>
                <a:lnTo>
                  <a:pt x="588109" y="303400"/>
                </a:lnTo>
                <a:lnTo>
                  <a:pt x="596835" y="285334"/>
                </a:lnTo>
                <a:lnTo>
                  <a:pt x="587785" y="280943"/>
                </a:lnTo>
                <a:close/>
              </a:path>
              <a:path w="673734" h="335280">
                <a:moveTo>
                  <a:pt x="605262" y="244887"/>
                </a:moveTo>
                <a:lnTo>
                  <a:pt x="587785" y="280943"/>
                </a:lnTo>
                <a:lnTo>
                  <a:pt x="596835" y="285334"/>
                </a:lnTo>
                <a:lnTo>
                  <a:pt x="588109" y="303400"/>
                </a:lnTo>
                <a:lnTo>
                  <a:pt x="650276" y="303400"/>
                </a:lnTo>
                <a:lnTo>
                  <a:pt x="605262" y="244887"/>
                </a:lnTo>
                <a:close/>
              </a:path>
              <a:path w="673734" h="335280">
                <a:moveTo>
                  <a:pt x="8727" y="0"/>
                </a:moveTo>
                <a:lnTo>
                  <a:pt x="0" y="18064"/>
                </a:lnTo>
                <a:lnTo>
                  <a:pt x="579034" y="298997"/>
                </a:lnTo>
                <a:lnTo>
                  <a:pt x="587785" y="280943"/>
                </a:lnTo>
                <a:lnTo>
                  <a:pt x="87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007850" y="3539793"/>
            <a:ext cx="755924" cy="4311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041151" y="3557357"/>
            <a:ext cx="588010" cy="269240"/>
          </a:xfrm>
          <a:custGeom>
            <a:avLst/>
            <a:gdLst/>
            <a:ahLst/>
            <a:cxnLst/>
            <a:rect l="l" t="t" r="r" b="b"/>
            <a:pathLst>
              <a:path w="588010" h="269239">
                <a:moveTo>
                  <a:pt x="491533" y="231957"/>
                </a:moveTo>
                <a:lnTo>
                  <a:pt x="475562" y="268775"/>
                </a:lnTo>
                <a:lnTo>
                  <a:pt x="587607" y="262752"/>
                </a:lnTo>
                <a:lnTo>
                  <a:pt x="565137" y="235955"/>
                </a:lnTo>
                <a:lnTo>
                  <a:pt x="500739" y="235955"/>
                </a:lnTo>
                <a:lnTo>
                  <a:pt x="491533" y="231957"/>
                </a:lnTo>
                <a:close/>
              </a:path>
              <a:path w="588010" h="269239">
                <a:moveTo>
                  <a:pt x="499510" y="213567"/>
                </a:moveTo>
                <a:lnTo>
                  <a:pt x="491533" y="231957"/>
                </a:lnTo>
                <a:lnTo>
                  <a:pt x="500739" y="235955"/>
                </a:lnTo>
                <a:lnTo>
                  <a:pt x="508764" y="217589"/>
                </a:lnTo>
                <a:lnTo>
                  <a:pt x="499510" y="213567"/>
                </a:lnTo>
                <a:close/>
              </a:path>
              <a:path w="588010" h="269239">
                <a:moveTo>
                  <a:pt x="515485" y="176740"/>
                </a:moveTo>
                <a:lnTo>
                  <a:pt x="499510" y="213567"/>
                </a:lnTo>
                <a:lnTo>
                  <a:pt x="508764" y="217589"/>
                </a:lnTo>
                <a:lnTo>
                  <a:pt x="500739" y="235955"/>
                </a:lnTo>
                <a:lnTo>
                  <a:pt x="565137" y="235955"/>
                </a:lnTo>
                <a:lnTo>
                  <a:pt x="515485" y="176740"/>
                </a:lnTo>
                <a:close/>
              </a:path>
              <a:path w="588010" h="269239">
                <a:moveTo>
                  <a:pt x="8025" y="0"/>
                </a:moveTo>
                <a:lnTo>
                  <a:pt x="0" y="18467"/>
                </a:lnTo>
                <a:lnTo>
                  <a:pt x="491533" y="231957"/>
                </a:lnTo>
                <a:lnTo>
                  <a:pt x="499510" y="213567"/>
                </a:lnTo>
                <a:lnTo>
                  <a:pt x="8025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633825" y="2695356"/>
            <a:ext cx="1737995" cy="607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9395" marR="376555">
              <a:lnSpc>
                <a:spcPct val="115700"/>
              </a:lnSpc>
              <a:spcBef>
                <a:spcPts val="95"/>
              </a:spcBef>
            </a:pPr>
            <a:r>
              <a:rPr sz="1100" b="1" spc="-10" dirty="0">
                <a:solidFill>
                  <a:prstClr val="black"/>
                </a:solidFill>
                <a:cs typeface="Calibri"/>
              </a:rPr>
              <a:t>Tranche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2:</a:t>
            </a:r>
            <a:r>
              <a:rPr sz="1100" b="1" spc="-90" dirty="0">
                <a:solidFill>
                  <a:prstClr val="black"/>
                </a:solidFill>
                <a:cs typeface="Calibri"/>
              </a:rPr>
              <a:t>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Partially  Sourced Through  Another</a:t>
            </a:r>
            <a:r>
              <a:rPr sz="1100" b="1" spc="-70" dirty="0">
                <a:solidFill>
                  <a:prstClr val="black"/>
                </a:solidFill>
                <a:cs typeface="Calibri"/>
              </a:rPr>
              <a:t>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Channel</a:t>
            </a:r>
            <a:endParaRPr sz="1100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630061" y="3427515"/>
            <a:ext cx="1745614" cy="652486"/>
          </a:xfrm>
          <a:prstGeom prst="rect">
            <a:avLst/>
          </a:prstGeom>
          <a:ln w="7526">
            <a:solidFill>
              <a:srgbClr val="4A7EBB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208915" marR="189865">
              <a:lnSpc>
                <a:spcPct val="115700"/>
              </a:lnSpc>
              <a:spcBef>
                <a:spcPts val="495"/>
              </a:spcBef>
            </a:pPr>
            <a:r>
              <a:rPr sz="1100" b="1" spc="-10" dirty="0">
                <a:solidFill>
                  <a:prstClr val="black"/>
                </a:solidFill>
                <a:cs typeface="Calibri"/>
              </a:rPr>
              <a:t>Tranche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1: Not Already  Sourced Through  Another</a:t>
            </a:r>
            <a:r>
              <a:rPr sz="1100" b="1" spc="-70" dirty="0">
                <a:solidFill>
                  <a:prstClr val="black"/>
                </a:solidFill>
                <a:cs typeface="Calibri"/>
              </a:rPr>
              <a:t>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Channel</a:t>
            </a:r>
            <a:endParaRPr sz="1100">
              <a:solidFill>
                <a:prstClr val="black"/>
              </a:solidFill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33825" y="1809643"/>
            <a:ext cx="1737995" cy="607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780" marR="412115">
              <a:lnSpc>
                <a:spcPct val="115700"/>
              </a:lnSpc>
              <a:spcBef>
                <a:spcPts val="95"/>
              </a:spcBef>
            </a:pPr>
            <a:r>
              <a:rPr sz="1100" b="1" spc="-10" dirty="0">
                <a:solidFill>
                  <a:prstClr val="black"/>
                </a:solidFill>
                <a:cs typeface="Calibri"/>
              </a:rPr>
              <a:t>Tranche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3:</a:t>
            </a:r>
            <a:r>
              <a:rPr sz="1100" b="1" spc="-90" dirty="0">
                <a:solidFill>
                  <a:prstClr val="black"/>
                </a:solidFill>
                <a:cs typeface="Calibri"/>
              </a:rPr>
              <a:t>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Wholly  Sourced Through  Another</a:t>
            </a:r>
            <a:r>
              <a:rPr sz="1100" b="1" spc="-70" dirty="0">
                <a:solidFill>
                  <a:prstClr val="black"/>
                </a:solidFill>
                <a:cs typeface="Calibri"/>
              </a:rPr>
              <a:t> </a:t>
            </a:r>
            <a:r>
              <a:rPr sz="1100" b="1" dirty="0">
                <a:solidFill>
                  <a:prstClr val="black"/>
                </a:solidFill>
                <a:cs typeface="Calibri"/>
              </a:rPr>
              <a:t>Channel</a:t>
            </a:r>
            <a:endParaRPr sz="1100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636556" y="2500423"/>
            <a:ext cx="1647866" cy="25171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677985" y="2523164"/>
            <a:ext cx="1565275" cy="170180"/>
          </a:xfrm>
          <a:custGeom>
            <a:avLst/>
            <a:gdLst/>
            <a:ahLst/>
            <a:cxnLst/>
            <a:rect l="l" t="t" r="r" b="b"/>
            <a:pathLst>
              <a:path w="1565275" h="170180">
                <a:moveTo>
                  <a:pt x="0" y="169655"/>
                </a:moveTo>
                <a:lnTo>
                  <a:pt x="1564811" y="169655"/>
                </a:lnTo>
                <a:lnTo>
                  <a:pt x="1564811" y="0"/>
                </a:lnTo>
                <a:lnTo>
                  <a:pt x="0" y="0"/>
                </a:lnTo>
                <a:lnTo>
                  <a:pt x="0" y="169655"/>
                </a:lnTo>
                <a:close/>
              </a:path>
            </a:pathLst>
          </a:custGeom>
          <a:ln w="150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786093" y="2495607"/>
            <a:ext cx="1878977" cy="56003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908869" y="2574893"/>
            <a:ext cx="1722120" cy="431800"/>
          </a:xfrm>
          <a:custGeom>
            <a:avLst/>
            <a:gdLst/>
            <a:ahLst/>
            <a:cxnLst/>
            <a:rect l="l" t="t" r="r" b="b"/>
            <a:pathLst>
              <a:path w="1722120" h="431800">
                <a:moveTo>
                  <a:pt x="57707" y="30558"/>
                </a:moveTo>
                <a:lnTo>
                  <a:pt x="38779" y="36500"/>
                </a:lnTo>
                <a:lnTo>
                  <a:pt x="53329" y="50138"/>
                </a:lnTo>
                <a:lnTo>
                  <a:pt x="1717582" y="431364"/>
                </a:lnTo>
                <a:lnTo>
                  <a:pt x="1722095" y="411793"/>
                </a:lnTo>
                <a:lnTo>
                  <a:pt x="57707" y="30558"/>
                </a:lnTo>
                <a:close/>
              </a:path>
              <a:path w="1722120" h="431800">
                <a:moveTo>
                  <a:pt x="88171" y="0"/>
                </a:moveTo>
                <a:lnTo>
                  <a:pt x="82854" y="1605"/>
                </a:lnTo>
                <a:lnTo>
                  <a:pt x="0" y="27600"/>
                </a:lnTo>
                <a:lnTo>
                  <a:pt x="63295" y="87016"/>
                </a:lnTo>
                <a:lnTo>
                  <a:pt x="67407" y="90830"/>
                </a:lnTo>
                <a:lnTo>
                  <a:pt x="73727" y="90628"/>
                </a:lnTo>
                <a:lnTo>
                  <a:pt x="53329" y="50138"/>
                </a:lnTo>
                <a:lnTo>
                  <a:pt x="17152" y="41851"/>
                </a:lnTo>
                <a:lnTo>
                  <a:pt x="21567" y="22280"/>
                </a:lnTo>
                <a:lnTo>
                  <a:pt x="84080" y="22280"/>
                </a:lnTo>
                <a:lnTo>
                  <a:pt x="88874" y="20775"/>
                </a:lnTo>
                <a:lnTo>
                  <a:pt x="94189" y="19169"/>
                </a:lnTo>
                <a:lnTo>
                  <a:pt x="97099" y="13549"/>
                </a:lnTo>
                <a:lnTo>
                  <a:pt x="95393" y="8229"/>
                </a:lnTo>
                <a:lnTo>
                  <a:pt x="93789" y="2910"/>
                </a:lnTo>
                <a:lnTo>
                  <a:pt x="88171" y="0"/>
                </a:lnTo>
                <a:close/>
              </a:path>
              <a:path w="1722120" h="431800">
                <a:moveTo>
                  <a:pt x="21567" y="22280"/>
                </a:moveTo>
                <a:lnTo>
                  <a:pt x="17152" y="41851"/>
                </a:lnTo>
                <a:lnTo>
                  <a:pt x="53329" y="50138"/>
                </a:lnTo>
                <a:lnTo>
                  <a:pt x="44274" y="41650"/>
                </a:lnTo>
                <a:lnTo>
                  <a:pt x="22369" y="41650"/>
                </a:lnTo>
                <a:lnTo>
                  <a:pt x="26181" y="24690"/>
                </a:lnTo>
                <a:lnTo>
                  <a:pt x="32085" y="24690"/>
                </a:lnTo>
                <a:lnTo>
                  <a:pt x="21567" y="22280"/>
                </a:lnTo>
                <a:close/>
              </a:path>
              <a:path w="1722120" h="431800">
                <a:moveTo>
                  <a:pt x="26181" y="24690"/>
                </a:moveTo>
                <a:lnTo>
                  <a:pt x="22369" y="41650"/>
                </a:lnTo>
                <a:lnTo>
                  <a:pt x="38779" y="36500"/>
                </a:lnTo>
                <a:lnTo>
                  <a:pt x="26181" y="24690"/>
                </a:lnTo>
                <a:close/>
              </a:path>
              <a:path w="1722120" h="431800">
                <a:moveTo>
                  <a:pt x="38779" y="36500"/>
                </a:moveTo>
                <a:lnTo>
                  <a:pt x="22369" y="41650"/>
                </a:lnTo>
                <a:lnTo>
                  <a:pt x="44274" y="41650"/>
                </a:lnTo>
                <a:lnTo>
                  <a:pt x="38779" y="36500"/>
                </a:lnTo>
                <a:close/>
              </a:path>
              <a:path w="1722120" h="431800">
                <a:moveTo>
                  <a:pt x="32085" y="24690"/>
                </a:moveTo>
                <a:lnTo>
                  <a:pt x="26181" y="24690"/>
                </a:lnTo>
                <a:lnTo>
                  <a:pt x="38779" y="36500"/>
                </a:lnTo>
                <a:lnTo>
                  <a:pt x="57707" y="30558"/>
                </a:lnTo>
                <a:lnTo>
                  <a:pt x="32085" y="24690"/>
                </a:lnTo>
                <a:close/>
              </a:path>
              <a:path w="1722120" h="431800">
                <a:moveTo>
                  <a:pt x="84080" y="22280"/>
                </a:moveTo>
                <a:lnTo>
                  <a:pt x="21567" y="22280"/>
                </a:lnTo>
                <a:lnTo>
                  <a:pt x="57707" y="30558"/>
                </a:lnTo>
                <a:lnTo>
                  <a:pt x="84080" y="222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85534" y="1018934"/>
            <a:ext cx="7106284" cy="4590415"/>
          </a:xfrm>
          <a:custGeom>
            <a:avLst/>
            <a:gdLst/>
            <a:ahLst/>
            <a:cxnLst/>
            <a:rect l="l" t="t" r="r" b="b"/>
            <a:pathLst>
              <a:path w="7106284" h="4590415">
                <a:moveTo>
                  <a:pt x="0" y="0"/>
                </a:moveTo>
                <a:lnTo>
                  <a:pt x="7106132" y="0"/>
                </a:lnTo>
                <a:lnTo>
                  <a:pt x="7106132" y="4590085"/>
                </a:lnTo>
                <a:lnTo>
                  <a:pt x="0" y="4590085"/>
                </a:lnTo>
                <a:lnTo>
                  <a:pt x="0" y="0"/>
                </a:lnTo>
                <a:close/>
              </a:path>
            </a:pathLst>
          </a:custGeom>
          <a:ln w="56667">
            <a:solidFill>
              <a:srgbClr val="2E75B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12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40" y="5288867"/>
            <a:ext cx="154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alibri"/>
              </a:rPr>
              <a:t>4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32724" y="914400"/>
            <a:ext cx="1211275" cy="1013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6276" y="5720905"/>
            <a:ext cx="492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C6C9B"/>
                </a:solidFill>
                <a:latin typeface="Times New Roman"/>
                <a:cs typeface="Times New Roman"/>
              </a:rPr>
              <a:t>7/24/17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1" y="5606784"/>
            <a:ext cx="6664325" cy="303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FontTx/>
              <a:buAutoNum type="arabicPeriod" startAt="3"/>
              <a:tabLst>
                <a:tab pos="88900" algn="l"/>
              </a:tabLst>
            </a:pP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Joint</a:t>
            </a:r>
            <a:r>
              <a:rPr sz="600" spc="1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Utilities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of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New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York,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Supplemental</a:t>
            </a:r>
            <a:r>
              <a:rPr sz="600" spc="1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Distributed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System</a:t>
            </a:r>
            <a:r>
              <a:rPr sz="600" spc="1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Implementation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Plans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(SDSIP)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Final,</a:t>
            </a:r>
            <a:r>
              <a:rPr sz="600" spc="2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2016.</a:t>
            </a:r>
            <a:r>
              <a:rPr sz="600" spc="25" dirty="0">
                <a:solidFill>
                  <a:srgbClr val="89AAD3"/>
                </a:solidFill>
                <a:latin typeface="Times New Roman"/>
                <a:cs typeface="Times New Roman"/>
              </a:rPr>
              <a:t> </a:t>
            </a:r>
            <a:r>
              <a:rPr sz="600" u="sng" spc="-5" dirty="0">
                <a:solidFill>
                  <a:srgbClr val="89AAD3"/>
                </a:solidFill>
                <a:latin typeface="Times New Roman"/>
                <a:cs typeface="Times New Roman"/>
                <a:hlinkClick r:id="rId3"/>
              </a:rPr>
              <a:t>http://jointutilitiesofny.org/wp-content/uploads/2016/10/3A80BFC9-CBD4-4DFD-AE62-831271013816.pd</a:t>
            </a:r>
            <a:r>
              <a:rPr sz="600" spc="-5" dirty="0">
                <a:solidFill>
                  <a:srgbClr val="89AAD3"/>
                </a:solidFill>
                <a:latin typeface="Times New Roman"/>
                <a:cs typeface="Times New Roman"/>
                <a:hlinkClick r:id="rId3"/>
              </a:rPr>
              <a:t>f</a:t>
            </a:r>
            <a:endParaRPr sz="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609215">
              <a:lnSpc>
                <a:spcPct val="101899"/>
              </a:lnSpc>
              <a:buFontTx/>
              <a:buAutoNum type="arabicPeriod" startAt="3"/>
              <a:tabLst>
                <a:tab pos="88900" algn="l"/>
              </a:tabLst>
            </a:pP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PG&amp;E, SDGE, SoCal Edison. IDER Incentive Pilots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DPAG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Meeting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# 2.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Joint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IOU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Presentation Distribution Planning Process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&amp;  </a:t>
            </a:r>
            <a:r>
              <a:rPr sz="600" spc="-5" dirty="0">
                <a:solidFill>
                  <a:srgbClr val="3C6C9B"/>
                </a:solidFill>
                <a:latin typeface="Times New Roman"/>
                <a:cs typeface="Times New Roman"/>
              </a:rPr>
              <a:t>Proposed Distribution Investment Deferral Framework March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16,</a:t>
            </a:r>
            <a:r>
              <a:rPr sz="600" spc="8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3C6C9B"/>
                </a:solidFill>
                <a:latin typeface="Times New Roman"/>
                <a:cs typeface="Times New Roman"/>
              </a:rPr>
              <a:t>2017</a:t>
            </a:r>
            <a:endParaRPr sz="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7019" y="1554994"/>
            <a:ext cx="3055923" cy="15227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2360" y="1506809"/>
            <a:ext cx="2965708" cy="1529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2360" y="1566372"/>
            <a:ext cx="2966085" cy="1470660"/>
          </a:xfrm>
          <a:custGeom>
            <a:avLst/>
            <a:gdLst/>
            <a:ahLst/>
            <a:cxnLst/>
            <a:rect l="l" t="t" r="r" b="b"/>
            <a:pathLst>
              <a:path w="2966085" h="1470660">
                <a:moveTo>
                  <a:pt x="0" y="0"/>
                </a:moveTo>
                <a:lnTo>
                  <a:pt x="2528461" y="0"/>
                </a:lnTo>
                <a:lnTo>
                  <a:pt x="2965709" y="735143"/>
                </a:lnTo>
                <a:lnTo>
                  <a:pt x="2528461" y="1470282"/>
                </a:lnTo>
                <a:lnTo>
                  <a:pt x="0" y="1470282"/>
                </a:lnTo>
                <a:lnTo>
                  <a:pt x="0" y="0"/>
                </a:lnTo>
                <a:close/>
              </a:path>
            </a:pathLst>
          </a:custGeom>
          <a:ln w="3484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2444" y="1496240"/>
            <a:ext cx="2731594" cy="1440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2359" y="1506808"/>
            <a:ext cx="2693670" cy="103505"/>
          </a:xfrm>
          <a:custGeom>
            <a:avLst/>
            <a:gdLst/>
            <a:ahLst/>
            <a:cxnLst/>
            <a:rect l="l" t="t" r="r" b="b"/>
            <a:pathLst>
              <a:path w="2693670" h="103504">
                <a:moveTo>
                  <a:pt x="0" y="103006"/>
                </a:moveTo>
                <a:lnTo>
                  <a:pt x="2693310" y="103006"/>
                </a:lnTo>
                <a:lnTo>
                  <a:pt x="2693310" y="0"/>
                </a:lnTo>
                <a:lnTo>
                  <a:pt x="0" y="0"/>
                </a:lnTo>
                <a:lnTo>
                  <a:pt x="0" y="103006"/>
                </a:lnTo>
                <a:close/>
              </a:path>
            </a:pathLst>
          </a:custGeom>
          <a:ln w="31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71658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09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9134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09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16706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09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94182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09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62302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10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39230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10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07349" y="1531105"/>
            <a:ext cx="4445" cy="1484630"/>
          </a:xfrm>
          <a:custGeom>
            <a:avLst/>
            <a:gdLst/>
            <a:ahLst/>
            <a:cxnLst/>
            <a:rect l="l" t="t" r="r" b="b"/>
            <a:pathLst>
              <a:path w="4444" h="1484630">
                <a:moveTo>
                  <a:pt x="383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84826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10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52947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10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30422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10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1831" y="1531105"/>
            <a:ext cx="3810" cy="1484630"/>
          </a:xfrm>
          <a:custGeom>
            <a:avLst/>
            <a:gdLst/>
            <a:ahLst/>
            <a:cxnLst/>
            <a:rect l="l" t="t" r="r" b="b"/>
            <a:pathLst>
              <a:path w="3810" h="1484630">
                <a:moveTo>
                  <a:pt x="3288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75474" y="1531105"/>
            <a:ext cx="4445" cy="1484630"/>
          </a:xfrm>
          <a:custGeom>
            <a:avLst/>
            <a:gdLst/>
            <a:ahLst/>
            <a:cxnLst/>
            <a:rect l="l" t="t" r="r" b="b"/>
            <a:pathLst>
              <a:path w="4444" h="1484630">
                <a:moveTo>
                  <a:pt x="3834" y="0"/>
                </a:moveTo>
                <a:lnTo>
                  <a:pt x="0" y="1484236"/>
                </a:lnTo>
              </a:path>
            </a:pathLst>
          </a:custGeom>
          <a:ln w="3297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84817" y="1800172"/>
            <a:ext cx="804124" cy="239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94418" y="1810596"/>
            <a:ext cx="766445" cy="198755"/>
          </a:xfrm>
          <a:custGeom>
            <a:avLst/>
            <a:gdLst/>
            <a:ahLst/>
            <a:cxnLst/>
            <a:rect l="l" t="t" r="r" b="b"/>
            <a:pathLst>
              <a:path w="766445" h="198755">
                <a:moveTo>
                  <a:pt x="700949" y="0"/>
                </a:moveTo>
                <a:lnTo>
                  <a:pt x="0" y="0"/>
                </a:lnTo>
                <a:lnTo>
                  <a:pt x="0" y="198743"/>
                </a:lnTo>
                <a:lnTo>
                  <a:pt x="700949" y="198743"/>
                </a:lnTo>
                <a:lnTo>
                  <a:pt x="766179" y="99369"/>
                </a:lnTo>
                <a:lnTo>
                  <a:pt x="70094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494418" y="1810596"/>
            <a:ext cx="766445" cy="198755"/>
          </a:xfrm>
          <a:custGeom>
            <a:avLst/>
            <a:gdLst/>
            <a:ahLst/>
            <a:cxnLst/>
            <a:rect l="l" t="t" r="r" b="b"/>
            <a:pathLst>
              <a:path w="766445" h="198755">
                <a:moveTo>
                  <a:pt x="0" y="0"/>
                </a:moveTo>
                <a:lnTo>
                  <a:pt x="700949" y="0"/>
                </a:lnTo>
                <a:lnTo>
                  <a:pt x="766179" y="99371"/>
                </a:lnTo>
                <a:lnTo>
                  <a:pt x="700949" y="198743"/>
                </a:lnTo>
                <a:lnTo>
                  <a:pt x="0" y="1987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53207" y="1610357"/>
            <a:ext cx="697541" cy="225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62792" y="1620971"/>
            <a:ext cx="659765" cy="184785"/>
          </a:xfrm>
          <a:custGeom>
            <a:avLst/>
            <a:gdLst/>
            <a:ahLst/>
            <a:cxnLst/>
            <a:rect l="l" t="t" r="r" b="b"/>
            <a:pathLst>
              <a:path w="659764" h="184784">
                <a:moveTo>
                  <a:pt x="599097" y="0"/>
                </a:moveTo>
                <a:lnTo>
                  <a:pt x="0" y="0"/>
                </a:lnTo>
                <a:lnTo>
                  <a:pt x="0" y="184193"/>
                </a:lnTo>
                <a:lnTo>
                  <a:pt x="599097" y="184193"/>
                </a:lnTo>
                <a:lnTo>
                  <a:pt x="659551" y="92099"/>
                </a:lnTo>
                <a:lnTo>
                  <a:pt x="59909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62792" y="1620971"/>
            <a:ext cx="659765" cy="184785"/>
          </a:xfrm>
          <a:custGeom>
            <a:avLst/>
            <a:gdLst/>
            <a:ahLst/>
            <a:cxnLst/>
            <a:rect l="l" t="t" r="r" b="b"/>
            <a:pathLst>
              <a:path w="659764" h="184784">
                <a:moveTo>
                  <a:pt x="0" y="0"/>
                </a:moveTo>
                <a:lnTo>
                  <a:pt x="599097" y="0"/>
                </a:lnTo>
                <a:lnTo>
                  <a:pt x="659551" y="92098"/>
                </a:lnTo>
                <a:lnTo>
                  <a:pt x="599097" y="184191"/>
                </a:lnTo>
                <a:lnTo>
                  <a:pt x="0" y="184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5299" y="1508796"/>
            <a:ext cx="2586990" cy="50270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Jan        Feb      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Mar      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April      May      June     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July      </a:t>
            </a:r>
            <a:r>
              <a:rPr sz="500" b="1" spc="-20" dirty="0">
                <a:solidFill>
                  <a:srgbClr val="FFFFFF"/>
                </a:solidFill>
                <a:latin typeface="Arial"/>
                <a:cs typeface="Arial"/>
              </a:rPr>
              <a:t>Aug     </a:t>
            </a:r>
            <a:r>
              <a:rPr sz="5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Sep      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Oct      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Nov    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Dec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pPr marL="1319530" marR="727710">
              <a:lnSpc>
                <a:spcPts val="470"/>
              </a:lnSpc>
              <a:spcBef>
                <a:spcPts val="415"/>
              </a:spcBef>
            </a:pP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Collect peak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demand</a:t>
            </a:r>
            <a:r>
              <a:rPr sz="400" b="1" spc="-8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on  </a:t>
            </a:r>
            <a:r>
              <a:rPr sz="400" b="1" spc="-15" dirty="0">
                <a:solidFill>
                  <a:srgbClr val="2C2C2C"/>
                </a:solidFill>
                <a:latin typeface="Arial"/>
                <a:cs typeface="Arial"/>
              </a:rPr>
              <a:t>all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banks</a:t>
            </a:r>
            <a:r>
              <a:rPr sz="400" b="1" spc="-9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feeders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  <a:p>
            <a:pPr marL="1750695" marR="120650">
              <a:lnSpc>
                <a:spcPts val="470"/>
              </a:lnSpc>
              <a:spcBef>
                <a:spcPts val="315"/>
              </a:spcBef>
            </a:pP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Develop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annual forecast using  recent peak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demand and known  new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loads. Identify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new</a:t>
            </a:r>
            <a:r>
              <a:rPr sz="400" b="1" spc="-6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projects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30014" y="2013718"/>
            <a:ext cx="692792" cy="2547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839644" y="2024152"/>
            <a:ext cx="655320" cy="213995"/>
          </a:xfrm>
          <a:custGeom>
            <a:avLst/>
            <a:gdLst/>
            <a:ahLst/>
            <a:cxnLst/>
            <a:rect l="l" t="t" r="r" b="b"/>
            <a:pathLst>
              <a:path w="655319" h="213994">
                <a:moveTo>
                  <a:pt x="584607" y="0"/>
                </a:moveTo>
                <a:lnTo>
                  <a:pt x="0" y="0"/>
                </a:lnTo>
                <a:lnTo>
                  <a:pt x="0" y="213777"/>
                </a:lnTo>
                <a:lnTo>
                  <a:pt x="584607" y="213777"/>
                </a:lnTo>
                <a:lnTo>
                  <a:pt x="654771" y="106888"/>
                </a:lnTo>
                <a:lnTo>
                  <a:pt x="584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39644" y="2024152"/>
            <a:ext cx="655320" cy="213995"/>
          </a:xfrm>
          <a:custGeom>
            <a:avLst/>
            <a:gdLst/>
            <a:ahLst/>
            <a:cxnLst/>
            <a:rect l="l" t="t" r="r" b="b"/>
            <a:pathLst>
              <a:path w="655319" h="213994">
                <a:moveTo>
                  <a:pt x="0" y="0"/>
                </a:moveTo>
                <a:lnTo>
                  <a:pt x="584609" y="0"/>
                </a:lnTo>
                <a:lnTo>
                  <a:pt x="654772" y="106885"/>
                </a:lnTo>
                <a:lnTo>
                  <a:pt x="584609" y="213775"/>
                </a:lnTo>
                <a:lnTo>
                  <a:pt x="0" y="2137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79842" y="2026706"/>
            <a:ext cx="500380" cy="144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Select best</a:t>
            </a:r>
            <a:r>
              <a:rPr sz="400" b="1" spc="-7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alternative 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mitiga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ti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on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p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r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o</a:t>
            </a:r>
            <a:r>
              <a:rPr sz="400" b="1" spc="-15" dirty="0">
                <a:solidFill>
                  <a:srgbClr val="2C2C2C"/>
                </a:solidFill>
                <a:latin typeface="Arial"/>
                <a:cs typeface="Arial"/>
              </a:rPr>
              <a:t>j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ect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84817" y="2010894"/>
            <a:ext cx="956612" cy="2576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494417" y="2021426"/>
            <a:ext cx="918844" cy="216535"/>
          </a:xfrm>
          <a:custGeom>
            <a:avLst/>
            <a:gdLst/>
            <a:ahLst/>
            <a:cxnLst/>
            <a:rect l="l" t="t" r="r" b="b"/>
            <a:pathLst>
              <a:path w="918845" h="216534">
                <a:moveTo>
                  <a:pt x="847431" y="0"/>
                </a:moveTo>
                <a:lnTo>
                  <a:pt x="0" y="0"/>
                </a:lnTo>
                <a:lnTo>
                  <a:pt x="0" y="216503"/>
                </a:lnTo>
                <a:lnTo>
                  <a:pt x="847431" y="216503"/>
                </a:lnTo>
                <a:lnTo>
                  <a:pt x="918486" y="108250"/>
                </a:lnTo>
                <a:lnTo>
                  <a:pt x="847431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494417" y="2021426"/>
            <a:ext cx="918844" cy="216535"/>
          </a:xfrm>
          <a:custGeom>
            <a:avLst/>
            <a:gdLst/>
            <a:ahLst/>
            <a:cxnLst/>
            <a:rect l="l" t="t" r="r" b="b"/>
            <a:pathLst>
              <a:path w="918845" h="216534">
                <a:moveTo>
                  <a:pt x="0" y="0"/>
                </a:moveTo>
                <a:lnTo>
                  <a:pt x="847431" y="0"/>
                </a:lnTo>
                <a:lnTo>
                  <a:pt x="918487" y="108250"/>
                </a:lnTo>
                <a:lnTo>
                  <a:pt x="847431" y="216501"/>
                </a:lnTo>
                <a:lnTo>
                  <a:pt x="0" y="21650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31551" y="2014671"/>
            <a:ext cx="882650" cy="2071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Preferred alternative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submitted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to  project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managment team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to develop  detailed project scope, plan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and</a:t>
            </a:r>
            <a:r>
              <a:rPr sz="400" b="1" spc="-6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budget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02445" y="2249297"/>
            <a:ext cx="2056217" cy="260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2360" y="2259465"/>
            <a:ext cx="2018664" cy="220345"/>
          </a:xfrm>
          <a:custGeom>
            <a:avLst/>
            <a:gdLst/>
            <a:ahLst/>
            <a:cxnLst/>
            <a:rect l="l" t="t" r="r" b="b"/>
            <a:pathLst>
              <a:path w="2018664" h="220344">
                <a:moveTo>
                  <a:pt x="1945765" y="0"/>
                </a:moveTo>
                <a:lnTo>
                  <a:pt x="0" y="0"/>
                </a:lnTo>
                <a:lnTo>
                  <a:pt x="0" y="220285"/>
                </a:lnTo>
                <a:lnTo>
                  <a:pt x="1945765" y="220285"/>
                </a:lnTo>
                <a:lnTo>
                  <a:pt x="2018065" y="110142"/>
                </a:lnTo>
                <a:lnTo>
                  <a:pt x="1945765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2360" y="2259465"/>
            <a:ext cx="2018664" cy="220345"/>
          </a:xfrm>
          <a:custGeom>
            <a:avLst/>
            <a:gdLst/>
            <a:ahLst/>
            <a:cxnLst/>
            <a:rect l="l" t="t" r="r" b="b"/>
            <a:pathLst>
              <a:path w="2018664" h="220344">
                <a:moveTo>
                  <a:pt x="0" y="0"/>
                </a:moveTo>
                <a:lnTo>
                  <a:pt x="1945765" y="0"/>
                </a:lnTo>
                <a:lnTo>
                  <a:pt x="2018065" y="110143"/>
                </a:lnTo>
                <a:lnTo>
                  <a:pt x="1945765" y="220286"/>
                </a:lnTo>
                <a:lnTo>
                  <a:pt x="0" y="22028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4018" y="2268686"/>
            <a:ext cx="1819910" cy="144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srgbClr val="FF0000"/>
                </a:solidFill>
                <a:latin typeface="Arial"/>
                <a:cs typeface="Arial"/>
              </a:rPr>
              <a:t>Year 2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: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Begin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detailed project scope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development,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engineering, design, materials  Specifiications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construction</a:t>
            </a:r>
            <a:r>
              <a:rPr sz="400" b="1" spc="-7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scheduling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96640" y="2506339"/>
            <a:ext cx="2054106" cy="2553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06314" y="2516921"/>
            <a:ext cx="2016125" cy="214629"/>
          </a:xfrm>
          <a:custGeom>
            <a:avLst/>
            <a:gdLst/>
            <a:ahLst/>
            <a:cxnLst/>
            <a:rect l="l" t="t" r="r" b="b"/>
            <a:pathLst>
              <a:path w="2016125" h="214630">
                <a:moveTo>
                  <a:pt x="1945628" y="0"/>
                </a:moveTo>
                <a:lnTo>
                  <a:pt x="0" y="0"/>
                </a:lnTo>
                <a:lnTo>
                  <a:pt x="0" y="214496"/>
                </a:lnTo>
                <a:lnTo>
                  <a:pt x="1945628" y="214496"/>
                </a:lnTo>
                <a:lnTo>
                  <a:pt x="2016028" y="107248"/>
                </a:lnTo>
                <a:lnTo>
                  <a:pt x="1945628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06314" y="2516921"/>
            <a:ext cx="2016125" cy="214629"/>
          </a:xfrm>
          <a:custGeom>
            <a:avLst/>
            <a:gdLst/>
            <a:ahLst/>
            <a:cxnLst/>
            <a:rect l="l" t="t" r="r" b="b"/>
            <a:pathLst>
              <a:path w="2016125" h="214630">
                <a:moveTo>
                  <a:pt x="0" y="0"/>
                </a:moveTo>
                <a:lnTo>
                  <a:pt x="1945629" y="0"/>
                </a:lnTo>
                <a:lnTo>
                  <a:pt x="2016029" y="107247"/>
                </a:lnTo>
                <a:lnTo>
                  <a:pt x="1945629" y="214495"/>
                </a:lnTo>
                <a:lnTo>
                  <a:pt x="0" y="2144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8689" y="2527985"/>
            <a:ext cx="1791970" cy="2071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srgbClr val="FF0000"/>
                </a:solidFill>
                <a:latin typeface="Arial"/>
                <a:cs typeface="Arial"/>
              </a:rPr>
              <a:t>Year 3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: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Continue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engineering, design,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material procurement. (Includes buffer 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between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engineering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construction to ensure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complete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engineering package  ready for</a:t>
            </a:r>
            <a:r>
              <a:rPr sz="400" b="1" spc="-8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execution)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722256" y="2514814"/>
            <a:ext cx="709677" cy="2553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31687" y="2525432"/>
            <a:ext cx="671830" cy="214629"/>
          </a:xfrm>
          <a:custGeom>
            <a:avLst/>
            <a:gdLst/>
            <a:ahLst/>
            <a:cxnLst/>
            <a:rect l="l" t="t" r="r" b="b"/>
            <a:pathLst>
              <a:path w="671829" h="214630">
                <a:moveTo>
                  <a:pt x="601242" y="0"/>
                </a:moveTo>
                <a:lnTo>
                  <a:pt x="0" y="0"/>
                </a:lnTo>
                <a:lnTo>
                  <a:pt x="0" y="214495"/>
                </a:lnTo>
                <a:lnTo>
                  <a:pt x="601242" y="214495"/>
                </a:lnTo>
                <a:lnTo>
                  <a:pt x="671643" y="107247"/>
                </a:lnTo>
                <a:lnTo>
                  <a:pt x="601242" y="0"/>
                </a:lnTo>
                <a:close/>
              </a:path>
            </a:pathLst>
          </a:custGeom>
          <a:solidFill>
            <a:srgbClr val="B3A2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731687" y="2525432"/>
            <a:ext cx="671830" cy="214629"/>
          </a:xfrm>
          <a:custGeom>
            <a:avLst/>
            <a:gdLst/>
            <a:ahLst/>
            <a:cxnLst/>
            <a:rect l="l" t="t" r="r" b="b"/>
            <a:pathLst>
              <a:path w="671829" h="214630">
                <a:moveTo>
                  <a:pt x="0" y="0"/>
                </a:moveTo>
                <a:lnTo>
                  <a:pt x="601242" y="0"/>
                </a:lnTo>
                <a:lnTo>
                  <a:pt x="671643" y="107247"/>
                </a:lnTo>
                <a:lnTo>
                  <a:pt x="601242" y="214495"/>
                </a:lnTo>
                <a:lnTo>
                  <a:pt x="0" y="2144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70492" y="2524477"/>
            <a:ext cx="505459" cy="2071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Construction starts,  aligned with</a:t>
            </a:r>
            <a:r>
              <a:rPr sz="400" b="1" spc="-9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clearance 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window</a:t>
            </a:r>
            <a:r>
              <a:rPr sz="400" b="1" spc="-6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opportunity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96640" y="2757737"/>
            <a:ext cx="1172418" cy="260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06315" y="2767905"/>
            <a:ext cx="1134745" cy="220345"/>
          </a:xfrm>
          <a:custGeom>
            <a:avLst/>
            <a:gdLst/>
            <a:ahLst/>
            <a:cxnLst/>
            <a:rect l="l" t="t" r="r" b="b"/>
            <a:pathLst>
              <a:path w="1134745" h="220344">
                <a:moveTo>
                  <a:pt x="1062261" y="0"/>
                </a:moveTo>
                <a:lnTo>
                  <a:pt x="0" y="0"/>
                </a:lnTo>
                <a:lnTo>
                  <a:pt x="0" y="220286"/>
                </a:lnTo>
                <a:lnTo>
                  <a:pt x="1062261" y="220286"/>
                </a:lnTo>
                <a:lnTo>
                  <a:pt x="1134560" y="110143"/>
                </a:lnTo>
                <a:lnTo>
                  <a:pt x="1062261" y="0"/>
                </a:lnTo>
                <a:close/>
              </a:path>
            </a:pathLst>
          </a:custGeom>
          <a:solidFill>
            <a:srgbClr val="B3A2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06315" y="2767905"/>
            <a:ext cx="1134745" cy="220345"/>
          </a:xfrm>
          <a:custGeom>
            <a:avLst/>
            <a:gdLst/>
            <a:ahLst/>
            <a:cxnLst/>
            <a:rect l="l" t="t" r="r" b="b"/>
            <a:pathLst>
              <a:path w="1134745" h="220344">
                <a:moveTo>
                  <a:pt x="0" y="0"/>
                </a:moveTo>
                <a:lnTo>
                  <a:pt x="1062260" y="0"/>
                </a:lnTo>
                <a:lnTo>
                  <a:pt x="1134560" y="110143"/>
                </a:lnTo>
                <a:lnTo>
                  <a:pt x="1062260" y="220286"/>
                </a:lnTo>
                <a:lnTo>
                  <a:pt x="0" y="22028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19332" y="2775737"/>
            <a:ext cx="982980" cy="18819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R="5080" indent="-635">
              <a:lnSpc>
                <a:spcPct val="106900"/>
              </a:lnSpc>
              <a:spcBef>
                <a:spcPts val="55"/>
              </a:spcBef>
            </a:pPr>
            <a:r>
              <a:rPr sz="400" b="1" spc="-20" dirty="0">
                <a:solidFill>
                  <a:srgbClr val="FF0000"/>
                </a:solidFill>
                <a:latin typeface="Arial"/>
                <a:cs typeface="Arial"/>
              </a:rPr>
              <a:t>Year 4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: 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Construction continues,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aligned 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with  clearance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window 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opportunity.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Energize 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new 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equipment and 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restore</a:t>
            </a:r>
            <a:r>
              <a:rPr sz="350" b="1" spc="-6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system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7193" y="2007505"/>
            <a:ext cx="1160810" cy="2547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17031" y="2017997"/>
            <a:ext cx="1122680" cy="213995"/>
          </a:xfrm>
          <a:custGeom>
            <a:avLst/>
            <a:gdLst/>
            <a:ahLst/>
            <a:cxnLst/>
            <a:rect l="l" t="t" r="r" b="b"/>
            <a:pathLst>
              <a:path w="1122680" h="213994">
                <a:moveTo>
                  <a:pt x="1052450" y="0"/>
                </a:moveTo>
                <a:lnTo>
                  <a:pt x="0" y="0"/>
                </a:lnTo>
                <a:lnTo>
                  <a:pt x="0" y="213777"/>
                </a:lnTo>
                <a:lnTo>
                  <a:pt x="1052450" y="213777"/>
                </a:lnTo>
                <a:lnTo>
                  <a:pt x="1122613" y="106887"/>
                </a:lnTo>
                <a:lnTo>
                  <a:pt x="10524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17031" y="2017997"/>
            <a:ext cx="1122680" cy="213995"/>
          </a:xfrm>
          <a:custGeom>
            <a:avLst/>
            <a:gdLst/>
            <a:ahLst/>
            <a:cxnLst/>
            <a:rect l="l" t="t" r="r" b="b"/>
            <a:pathLst>
              <a:path w="1122680" h="213994">
                <a:moveTo>
                  <a:pt x="0" y="0"/>
                </a:moveTo>
                <a:lnTo>
                  <a:pt x="1052451" y="0"/>
                </a:lnTo>
                <a:lnTo>
                  <a:pt x="1122614" y="106885"/>
                </a:lnTo>
                <a:lnTo>
                  <a:pt x="1052451" y="213775"/>
                </a:lnTo>
                <a:lnTo>
                  <a:pt x="0" y="2137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8677" y="2011390"/>
            <a:ext cx="941069" cy="2071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srgbClr val="FF0000"/>
                </a:solidFill>
                <a:latin typeface="Arial"/>
                <a:cs typeface="Arial"/>
              </a:rPr>
              <a:t>Year 1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: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Route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Draft Preliminary Project  </a:t>
            </a:r>
            <a:r>
              <a:rPr sz="400" b="1" spc="-25" dirty="0">
                <a:solidFill>
                  <a:srgbClr val="2C2C2C"/>
                </a:solidFill>
                <a:latin typeface="Arial"/>
                <a:cs typeface="Arial"/>
              </a:rPr>
              <a:t>Alternative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Reports that include multiple  mitigation alternatives for identified</a:t>
            </a:r>
            <a:r>
              <a:rPr sz="400" b="1" spc="-6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srgbClr val="2C2C2C"/>
                </a:solidFill>
                <a:latin typeface="Arial"/>
                <a:cs typeface="Arial"/>
              </a:rPr>
              <a:t>needs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723838" y="2278112"/>
            <a:ext cx="717592" cy="22483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728059" y="2280367"/>
            <a:ext cx="605204" cy="2033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33713" y="2288435"/>
            <a:ext cx="679450" cy="184785"/>
          </a:xfrm>
          <a:custGeom>
            <a:avLst/>
            <a:gdLst/>
            <a:ahLst/>
            <a:cxnLst/>
            <a:rect l="l" t="t" r="r" b="b"/>
            <a:pathLst>
              <a:path w="679450" h="184784">
                <a:moveTo>
                  <a:pt x="618738" y="0"/>
                </a:moveTo>
                <a:lnTo>
                  <a:pt x="0" y="0"/>
                </a:lnTo>
                <a:lnTo>
                  <a:pt x="0" y="184193"/>
                </a:lnTo>
                <a:lnTo>
                  <a:pt x="618738" y="184193"/>
                </a:lnTo>
                <a:lnTo>
                  <a:pt x="679193" y="92099"/>
                </a:lnTo>
                <a:lnTo>
                  <a:pt x="6187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733713" y="2288435"/>
            <a:ext cx="679450" cy="184785"/>
          </a:xfrm>
          <a:custGeom>
            <a:avLst/>
            <a:gdLst/>
            <a:ahLst/>
            <a:cxnLst/>
            <a:rect l="l" t="t" r="r" b="b"/>
            <a:pathLst>
              <a:path w="679450" h="184784">
                <a:moveTo>
                  <a:pt x="0" y="0"/>
                </a:moveTo>
                <a:lnTo>
                  <a:pt x="618738" y="0"/>
                </a:lnTo>
                <a:lnTo>
                  <a:pt x="679193" y="92098"/>
                </a:lnTo>
                <a:lnTo>
                  <a:pt x="618738" y="184191"/>
                </a:lnTo>
                <a:lnTo>
                  <a:pt x="0" y="184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765372" y="2290989"/>
            <a:ext cx="512445" cy="144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>
              <a:lnSpc>
                <a:spcPts val="470"/>
              </a:lnSpc>
              <a:spcBef>
                <a:spcPts val="114"/>
              </a:spcBef>
            </a:pPr>
            <a:r>
              <a:rPr sz="400" b="1" spc="-20" dirty="0">
                <a:solidFill>
                  <a:prstClr val="black"/>
                </a:solidFill>
                <a:latin typeface="Arial"/>
                <a:cs typeface="Arial"/>
              </a:rPr>
              <a:t>Procure</a:t>
            </a:r>
            <a:r>
              <a:rPr sz="400" b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prstClr val="black"/>
                </a:solidFill>
                <a:latin typeface="Arial"/>
                <a:cs typeface="Arial"/>
              </a:rPr>
              <a:t>long</a:t>
            </a:r>
            <a:r>
              <a:rPr sz="400" b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prstClr val="black"/>
                </a:solidFill>
                <a:latin typeface="Arial"/>
                <a:cs typeface="Arial"/>
              </a:rPr>
              <a:t>lead-time  materials, </a:t>
            </a:r>
            <a:r>
              <a:rPr sz="400" b="1" spc="-25" dirty="0">
                <a:solidFill>
                  <a:prstClr val="black"/>
                </a:solidFill>
                <a:latin typeface="Arial"/>
                <a:cs typeface="Arial"/>
              </a:rPr>
              <a:t>permits</a:t>
            </a:r>
            <a:r>
              <a:rPr sz="4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" b="1" spc="-20" dirty="0">
                <a:solidFill>
                  <a:prstClr val="black"/>
                </a:solidFill>
                <a:latin typeface="Arial"/>
                <a:cs typeface="Arial"/>
              </a:rPr>
              <a:t>etc.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36219" y="3764458"/>
            <a:ext cx="3085818" cy="15861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36219" y="3764459"/>
            <a:ext cx="3014484" cy="1538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55981" y="3781820"/>
            <a:ext cx="2995295" cy="1520825"/>
          </a:xfrm>
          <a:custGeom>
            <a:avLst/>
            <a:gdLst/>
            <a:ahLst/>
            <a:cxnLst/>
            <a:rect l="l" t="t" r="r" b="b"/>
            <a:pathLst>
              <a:path w="2995295" h="1520825">
                <a:moveTo>
                  <a:pt x="0" y="0"/>
                </a:moveTo>
                <a:lnTo>
                  <a:pt x="2535718" y="0"/>
                </a:lnTo>
                <a:lnTo>
                  <a:pt x="2994724" y="760331"/>
                </a:lnTo>
                <a:lnTo>
                  <a:pt x="2535718" y="1520663"/>
                </a:lnTo>
                <a:lnTo>
                  <a:pt x="0" y="1520663"/>
                </a:lnTo>
                <a:lnTo>
                  <a:pt x="0" y="0"/>
                </a:lnTo>
                <a:close/>
              </a:path>
            </a:pathLst>
          </a:custGeom>
          <a:ln w="34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6451" y="3754333"/>
            <a:ext cx="2757788" cy="14669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36220" y="3764457"/>
            <a:ext cx="2719705" cy="106680"/>
          </a:xfrm>
          <a:custGeom>
            <a:avLst/>
            <a:gdLst/>
            <a:ahLst/>
            <a:cxnLst/>
            <a:rect l="l" t="t" r="r" b="b"/>
            <a:pathLst>
              <a:path w="2719704" h="106680">
                <a:moveTo>
                  <a:pt x="0" y="106535"/>
                </a:moveTo>
                <a:lnTo>
                  <a:pt x="2719659" y="106535"/>
                </a:lnTo>
                <a:lnTo>
                  <a:pt x="2719659" y="0"/>
                </a:lnTo>
                <a:lnTo>
                  <a:pt x="0" y="0"/>
                </a:lnTo>
                <a:lnTo>
                  <a:pt x="0" y="106535"/>
                </a:lnTo>
                <a:close/>
              </a:path>
            </a:pathLst>
          </a:custGeom>
          <a:ln w="31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200010" y="3789585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09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75309" y="3789585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09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649412" y="3789585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424712" y="3789587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09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099368" y="3789587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874113" y="3789587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548770" y="3789587"/>
            <a:ext cx="4445" cy="1535430"/>
          </a:xfrm>
          <a:custGeom>
            <a:avLst/>
            <a:gdLst/>
            <a:ahLst/>
            <a:cxnLst/>
            <a:rect l="l" t="t" r="r" b="b"/>
            <a:pathLst>
              <a:path w="4444" h="1535429">
                <a:moveTo>
                  <a:pt x="3876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324069" y="3789587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998726" y="3789587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774025" y="3789587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452003" y="3789588"/>
            <a:ext cx="3810" cy="1535430"/>
          </a:xfrm>
          <a:custGeom>
            <a:avLst/>
            <a:gdLst/>
            <a:ahLst/>
            <a:cxnLst/>
            <a:rect l="l" t="t" r="r" b="b"/>
            <a:pathLst>
              <a:path w="3810" h="1535429">
                <a:moveTo>
                  <a:pt x="332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223430" y="3789588"/>
            <a:ext cx="4445" cy="1535430"/>
          </a:xfrm>
          <a:custGeom>
            <a:avLst/>
            <a:gdLst/>
            <a:ahLst/>
            <a:cxnLst/>
            <a:rect l="l" t="t" r="r" b="b"/>
            <a:pathLst>
              <a:path w="4444" h="1535429">
                <a:moveTo>
                  <a:pt x="3871" y="0"/>
                </a:moveTo>
                <a:lnTo>
                  <a:pt x="0" y="1535098"/>
                </a:lnTo>
              </a:path>
            </a:pathLst>
          </a:custGeom>
          <a:ln w="333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532122" y="4052777"/>
            <a:ext cx="811992" cy="2383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541817" y="4063146"/>
            <a:ext cx="774065" cy="198120"/>
          </a:xfrm>
          <a:custGeom>
            <a:avLst/>
            <a:gdLst/>
            <a:ahLst/>
            <a:cxnLst/>
            <a:rect l="l" t="t" r="r" b="b"/>
            <a:pathLst>
              <a:path w="774064" h="198120">
                <a:moveTo>
                  <a:pt x="707806" y="0"/>
                </a:moveTo>
                <a:lnTo>
                  <a:pt x="0" y="0"/>
                </a:lnTo>
                <a:lnTo>
                  <a:pt x="0" y="197726"/>
                </a:lnTo>
                <a:lnTo>
                  <a:pt x="707806" y="197726"/>
                </a:lnTo>
                <a:lnTo>
                  <a:pt x="773675" y="98863"/>
                </a:lnTo>
                <a:lnTo>
                  <a:pt x="70780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541817" y="4063146"/>
            <a:ext cx="774065" cy="198120"/>
          </a:xfrm>
          <a:custGeom>
            <a:avLst/>
            <a:gdLst/>
            <a:ahLst/>
            <a:cxnLst/>
            <a:rect l="l" t="t" r="r" b="b"/>
            <a:pathLst>
              <a:path w="774064" h="198120">
                <a:moveTo>
                  <a:pt x="0" y="0"/>
                </a:moveTo>
                <a:lnTo>
                  <a:pt x="707807" y="0"/>
                </a:lnTo>
                <a:lnTo>
                  <a:pt x="773675" y="98863"/>
                </a:lnTo>
                <a:lnTo>
                  <a:pt x="707807" y="197726"/>
                </a:lnTo>
                <a:lnTo>
                  <a:pt x="0" y="1977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096289" y="3863931"/>
            <a:ext cx="704365" cy="2242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105968" y="3874492"/>
            <a:ext cx="666115" cy="183515"/>
          </a:xfrm>
          <a:custGeom>
            <a:avLst/>
            <a:gdLst/>
            <a:ahLst/>
            <a:cxnLst/>
            <a:rect l="l" t="t" r="r" b="b"/>
            <a:pathLst>
              <a:path w="666114" h="183514">
                <a:moveTo>
                  <a:pt x="604958" y="0"/>
                </a:moveTo>
                <a:lnTo>
                  <a:pt x="0" y="0"/>
                </a:lnTo>
                <a:lnTo>
                  <a:pt x="0" y="183249"/>
                </a:lnTo>
                <a:lnTo>
                  <a:pt x="604958" y="183249"/>
                </a:lnTo>
                <a:lnTo>
                  <a:pt x="666004" y="91627"/>
                </a:lnTo>
                <a:lnTo>
                  <a:pt x="60495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105968" y="3874492"/>
            <a:ext cx="666115" cy="183515"/>
          </a:xfrm>
          <a:custGeom>
            <a:avLst/>
            <a:gdLst/>
            <a:ahLst/>
            <a:cxnLst/>
            <a:rect l="l" t="t" r="r" b="b"/>
            <a:pathLst>
              <a:path w="666114" h="183514">
                <a:moveTo>
                  <a:pt x="0" y="0"/>
                </a:moveTo>
                <a:lnTo>
                  <a:pt x="604958" y="0"/>
                </a:lnTo>
                <a:lnTo>
                  <a:pt x="666004" y="91627"/>
                </a:lnTo>
                <a:lnTo>
                  <a:pt x="604958" y="183249"/>
                </a:lnTo>
                <a:lnTo>
                  <a:pt x="0" y="18324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05879" y="3762825"/>
            <a:ext cx="2612390" cy="490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spcBef>
                <a:spcPts val="114"/>
              </a:spcBef>
            </a:pP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Jan       Feb       Mar        April     May      June      July     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Aug      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Sep       Oct       Nov    </a:t>
            </a:r>
            <a:r>
              <a:rPr sz="5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Dec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pPr marL="1332230" marR="735330">
              <a:lnSpc>
                <a:spcPct val="110600"/>
              </a:lnSpc>
              <a:spcBef>
                <a:spcPts val="390"/>
              </a:spcBef>
            </a:pP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Collect</a:t>
            </a:r>
            <a:r>
              <a:rPr sz="350" b="1" spc="-2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peak</a:t>
            </a:r>
            <a:r>
              <a:rPr sz="350" b="1" spc="-2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demand</a:t>
            </a:r>
            <a:r>
              <a:rPr sz="350" b="1" spc="-3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on 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all</a:t>
            </a:r>
            <a:r>
              <a:rPr sz="350" b="1" spc="-2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banks</a:t>
            </a:r>
            <a:r>
              <a:rPr sz="350" b="1" spc="-3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</a:t>
            </a:r>
            <a:r>
              <a:rPr sz="350" b="1" spc="-3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feeders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  <a:p>
            <a:pPr marL="1767839" marR="121920">
              <a:lnSpc>
                <a:spcPct val="110600"/>
              </a:lnSpc>
              <a:spcBef>
                <a:spcPts val="315"/>
              </a:spcBef>
            </a:pP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Develop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annual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forecast using  recent</a:t>
            </a:r>
            <a:r>
              <a:rPr sz="35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peak</a:t>
            </a:r>
            <a:r>
              <a:rPr sz="35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demand</a:t>
            </a:r>
            <a:r>
              <a:rPr sz="35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</a:t>
            </a:r>
            <a:r>
              <a:rPr sz="35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known  new</a:t>
            </a:r>
            <a:r>
              <a:rPr sz="350" b="1" spc="-1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loads.</a:t>
            </a:r>
            <a:r>
              <a:rPr sz="35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Identify</a:t>
            </a:r>
            <a:r>
              <a:rPr sz="350" b="1" spc="-1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new</a:t>
            </a:r>
            <a:r>
              <a:rPr sz="350" b="1" spc="-1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projects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870913" y="4265230"/>
            <a:ext cx="699570" cy="2534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880636" y="4275610"/>
            <a:ext cx="661670" cy="212725"/>
          </a:xfrm>
          <a:custGeom>
            <a:avLst/>
            <a:gdLst/>
            <a:ahLst/>
            <a:cxnLst/>
            <a:rect l="l" t="t" r="r" b="b"/>
            <a:pathLst>
              <a:path w="661669" h="212725">
                <a:moveTo>
                  <a:pt x="590329" y="0"/>
                </a:moveTo>
                <a:lnTo>
                  <a:pt x="0" y="0"/>
                </a:lnTo>
                <a:lnTo>
                  <a:pt x="0" y="212681"/>
                </a:lnTo>
                <a:lnTo>
                  <a:pt x="590329" y="212681"/>
                </a:lnTo>
                <a:lnTo>
                  <a:pt x="661178" y="106339"/>
                </a:lnTo>
                <a:lnTo>
                  <a:pt x="59032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880636" y="4275610"/>
            <a:ext cx="661670" cy="212725"/>
          </a:xfrm>
          <a:custGeom>
            <a:avLst/>
            <a:gdLst/>
            <a:ahLst/>
            <a:cxnLst/>
            <a:rect l="l" t="t" r="r" b="b"/>
            <a:pathLst>
              <a:path w="661669" h="212725">
                <a:moveTo>
                  <a:pt x="0" y="0"/>
                </a:moveTo>
                <a:lnTo>
                  <a:pt x="590328" y="0"/>
                </a:lnTo>
                <a:lnTo>
                  <a:pt x="661178" y="106338"/>
                </a:lnTo>
                <a:lnTo>
                  <a:pt x="590328" y="212681"/>
                </a:lnTo>
                <a:lnTo>
                  <a:pt x="0" y="2126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921228" y="4278085"/>
            <a:ext cx="489584" cy="1317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Select best</a:t>
            </a:r>
            <a:r>
              <a:rPr sz="350" b="1" spc="-5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alernative  miti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ga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ti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on</a:t>
            </a:r>
            <a:r>
              <a:rPr sz="350" b="1" spc="-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p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r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oe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jct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544908" y="4262420"/>
            <a:ext cx="953184" cy="2562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554877" y="4272898"/>
            <a:ext cx="915035" cy="215900"/>
          </a:xfrm>
          <a:custGeom>
            <a:avLst/>
            <a:gdLst/>
            <a:ahLst/>
            <a:cxnLst/>
            <a:rect l="l" t="t" r="r" b="b"/>
            <a:pathLst>
              <a:path w="915035" h="215900">
                <a:moveTo>
                  <a:pt x="842658" y="0"/>
                </a:moveTo>
                <a:lnTo>
                  <a:pt x="0" y="0"/>
                </a:lnTo>
                <a:lnTo>
                  <a:pt x="0" y="215393"/>
                </a:lnTo>
                <a:lnTo>
                  <a:pt x="842658" y="215393"/>
                </a:lnTo>
                <a:lnTo>
                  <a:pt x="914415" y="107697"/>
                </a:lnTo>
                <a:lnTo>
                  <a:pt x="842658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554877" y="4272898"/>
            <a:ext cx="915035" cy="215900"/>
          </a:xfrm>
          <a:custGeom>
            <a:avLst/>
            <a:gdLst/>
            <a:ahLst/>
            <a:cxnLst/>
            <a:rect l="l" t="t" r="r" b="b"/>
            <a:pathLst>
              <a:path w="915035" h="215900">
                <a:moveTo>
                  <a:pt x="0" y="0"/>
                </a:moveTo>
                <a:lnTo>
                  <a:pt x="842659" y="0"/>
                </a:lnTo>
                <a:lnTo>
                  <a:pt x="914415" y="107696"/>
                </a:lnTo>
                <a:lnTo>
                  <a:pt x="842659" y="215393"/>
                </a:lnTo>
                <a:lnTo>
                  <a:pt x="0" y="2153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595436" y="4274653"/>
            <a:ext cx="842644" cy="1317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Develop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administer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RFO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process  for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DER</a:t>
            </a:r>
            <a:r>
              <a:rPr sz="350" b="1" spc="-7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alternative projects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32312" y="4499601"/>
            <a:ext cx="956381" cy="2596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42324" y="4509717"/>
            <a:ext cx="918210" cy="219710"/>
          </a:xfrm>
          <a:custGeom>
            <a:avLst/>
            <a:gdLst/>
            <a:ahLst/>
            <a:cxnLst/>
            <a:rect l="l" t="t" r="r" b="b"/>
            <a:pathLst>
              <a:path w="918210" h="219710">
                <a:moveTo>
                  <a:pt x="844901" y="0"/>
                </a:moveTo>
                <a:lnTo>
                  <a:pt x="0" y="0"/>
                </a:lnTo>
                <a:lnTo>
                  <a:pt x="0" y="219158"/>
                </a:lnTo>
                <a:lnTo>
                  <a:pt x="844901" y="219158"/>
                </a:lnTo>
                <a:lnTo>
                  <a:pt x="917908" y="109579"/>
                </a:lnTo>
                <a:lnTo>
                  <a:pt x="844901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42324" y="4509717"/>
            <a:ext cx="918210" cy="219710"/>
          </a:xfrm>
          <a:custGeom>
            <a:avLst/>
            <a:gdLst/>
            <a:ahLst/>
            <a:cxnLst/>
            <a:rect l="l" t="t" r="r" b="b"/>
            <a:pathLst>
              <a:path w="918210" h="219710">
                <a:moveTo>
                  <a:pt x="0" y="0"/>
                </a:moveTo>
                <a:lnTo>
                  <a:pt x="844902" y="0"/>
                </a:lnTo>
                <a:lnTo>
                  <a:pt x="917909" y="109579"/>
                </a:lnTo>
                <a:lnTo>
                  <a:pt x="844902" y="219159"/>
                </a:lnTo>
                <a:lnTo>
                  <a:pt x="0" y="2191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74292" y="4518828"/>
            <a:ext cx="773430" cy="1914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FF0000"/>
                </a:solidFill>
                <a:latin typeface="Arial"/>
                <a:cs typeface="Arial"/>
              </a:rPr>
              <a:t>Year 2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: Review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select winning  bids, negotiate contracts, secure 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needed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regulatory</a:t>
            </a:r>
            <a:r>
              <a:rPr sz="350" b="1" spc="-6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approvals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26451" y="4755331"/>
            <a:ext cx="2771642" cy="2540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36220" y="4765858"/>
            <a:ext cx="2733675" cy="213995"/>
          </a:xfrm>
          <a:custGeom>
            <a:avLst/>
            <a:gdLst/>
            <a:ahLst/>
            <a:cxnLst/>
            <a:rect l="l" t="t" r="r" b="b"/>
            <a:pathLst>
              <a:path w="2733675" h="213995">
                <a:moveTo>
                  <a:pt x="2661983" y="0"/>
                </a:moveTo>
                <a:lnTo>
                  <a:pt x="0" y="0"/>
                </a:lnTo>
                <a:lnTo>
                  <a:pt x="0" y="213398"/>
                </a:lnTo>
                <a:lnTo>
                  <a:pt x="2661983" y="213398"/>
                </a:lnTo>
                <a:lnTo>
                  <a:pt x="2733072" y="106699"/>
                </a:lnTo>
                <a:lnTo>
                  <a:pt x="2661983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36220" y="4765858"/>
            <a:ext cx="2733675" cy="213995"/>
          </a:xfrm>
          <a:custGeom>
            <a:avLst/>
            <a:gdLst/>
            <a:ahLst/>
            <a:cxnLst/>
            <a:rect l="l" t="t" r="r" b="b"/>
            <a:pathLst>
              <a:path w="2733675" h="213995">
                <a:moveTo>
                  <a:pt x="0" y="0"/>
                </a:moveTo>
                <a:lnTo>
                  <a:pt x="2661983" y="0"/>
                </a:lnTo>
                <a:lnTo>
                  <a:pt x="2733073" y="106699"/>
                </a:lnTo>
                <a:lnTo>
                  <a:pt x="2661983" y="213398"/>
                </a:lnTo>
                <a:lnTo>
                  <a:pt x="0" y="21339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79010" y="4776799"/>
            <a:ext cx="1543685" cy="1317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FF0000"/>
                </a:solidFill>
                <a:latin typeface="Arial"/>
                <a:cs typeface="Arial"/>
              </a:rPr>
              <a:t>Year 3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: Winning vendors continue sourcing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deployment for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DER 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alternative mitigation selected in</a:t>
            </a:r>
            <a:r>
              <a:rPr sz="350" b="1" spc="-6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RFO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46165" y="5032421"/>
            <a:ext cx="1156715" cy="25403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55981" y="5042629"/>
            <a:ext cx="1118235" cy="213995"/>
          </a:xfrm>
          <a:custGeom>
            <a:avLst/>
            <a:gdLst/>
            <a:ahLst/>
            <a:cxnLst/>
            <a:rect l="l" t="t" r="r" b="b"/>
            <a:pathLst>
              <a:path w="1118235" h="213995">
                <a:moveTo>
                  <a:pt x="1047043" y="0"/>
                </a:moveTo>
                <a:lnTo>
                  <a:pt x="0" y="0"/>
                </a:lnTo>
                <a:lnTo>
                  <a:pt x="0" y="213398"/>
                </a:lnTo>
                <a:lnTo>
                  <a:pt x="1047043" y="213398"/>
                </a:lnTo>
                <a:lnTo>
                  <a:pt x="1118132" y="106699"/>
                </a:lnTo>
                <a:lnTo>
                  <a:pt x="1047043" y="0"/>
                </a:lnTo>
                <a:close/>
              </a:path>
            </a:pathLst>
          </a:custGeom>
          <a:solidFill>
            <a:srgbClr val="B3A2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55981" y="5042629"/>
            <a:ext cx="1118235" cy="213995"/>
          </a:xfrm>
          <a:custGeom>
            <a:avLst/>
            <a:gdLst/>
            <a:ahLst/>
            <a:cxnLst/>
            <a:rect l="l" t="t" r="r" b="b"/>
            <a:pathLst>
              <a:path w="1118235" h="213995">
                <a:moveTo>
                  <a:pt x="0" y="0"/>
                </a:moveTo>
                <a:lnTo>
                  <a:pt x="1047043" y="0"/>
                </a:lnTo>
                <a:lnTo>
                  <a:pt x="1118132" y="106699"/>
                </a:lnTo>
                <a:lnTo>
                  <a:pt x="1047043" y="213398"/>
                </a:lnTo>
                <a:lnTo>
                  <a:pt x="0" y="21339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30181" y="4250058"/>
            <a:ext cx="1179093" cy="2557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40105" y="4260373"/>
            <a:ext cx="1141095" cy="215265"/>
          </a:xfrm>
          <a:custGeom>
            <a:avLst/>
            <a:gdLst/>
            <a:ahLst/>
            <a:cxnLst/>
            <a:rect l="l" t="t" r="r" b="b"/>
            <a:pathLst>
              <a:path w="1141095" h="215264">
                <a:moveTo>
                  <a:pt x="1068878" y="0"/>
                </a:moveTo>
                <a:lnTo>
                  <a:pt x="0" y="0"/>
                </a:lnTo>
                <a:lnTo>
                  <a:pt x="0" y="215088"/>
                </a:lnTo>
                <a:lnTo>
                  <a:pt x="1068878" y="215088"/>
                </a:lnTo>
                <a:lnTo>
                  <a:pt x="1140531" y="107546"/>
                </a:lnTo>
                <a:lnTo>
                  <a:pt x="106887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40105" y="4260373"/>
            <a:ext cx="1141095" cy="215265"/>
          </a:xfrm>
          <a:custGeom>
            <a:avLst/>
            <a:gdLst/>
            <a:ahLst/>
            <a:cxnLst/>
            <a:rect l="l" t="t" r="r" b="b"/>
            <a:pathLst>
              <a:path w="1141095" h="215264">
                <a:moveTo>
                  <a:pt x="0" y="0"/>
                </a:moveTo>
                <a:lnTo>
                  <a:pt x="1068879" y="0"/>
                </a:lnTo>
                <a:lnTo>
                  <a:pt x="1140532" y="107546"/>
                </a:lnTo>
                <a:lnTo>
                  <a:pt x="1068879" y="215089"/>
                </a:lnTo>
                <a:lnTo>
                  <a:pt x="0" y="2150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58800" y="4262847"/>
            <a:ext cx="950594" cy="1914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FF0000"/>
                </a:solidFill>
                <a:latin typeface="Arial"/>
                <a:cs typeface="Arial"/>
              </a:rPr>
              <a:t>Year 1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: Route Draft Preliminary Project  Alternatives Reports that include multiple  mitigation</a:t>
            </a:r>
            <a:r>
              <a:rPr sz="350" b="1" spc="-2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alternatives</a:t>
            </a:r>
            <a:r>
              <a:rPr sz="350" b="1" spc="-1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for</a:t>
            </a:r>
            <a:r>
              <a:rPr sz="350" b="1" spc="-1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identified</a:t>
            </a:r>
            <a:r>
              <a:rPr sz="350" b="1" spc="-25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needs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553434" y="4515338"/>
            <a:ext cx="973430" cy="25572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563467" y="4525477"/>
            <a:ext cx="935355" cy="215900"/>
          </a:xfrm>
          <a:custGeom>
            <a:avLst/>
            <a:gdLst/>
            <a:ahLst/>
            <a:cxnLst/>
            <a:rect l="l" t="t" r="r" b="b"/>
            <a:pathLst>
              <a:path w="935354" h="215900">
                <a:moveTo>
                  <a:pt x="863252" y="0"/>
                </a:moveTo>
                <a:lnTo>
                  <a:pt x="0" y="0"/>
                </a:lnTo>
                <a:lnTo>
                  <a:pt x="0" y="215393"/>
                </a:lnTo>
                <a:lnTo>
                  <a:pt x="863252" y="215393"/>
                </a:lnTo>
                <a:lnTo>
                  <a:pt x="935001" y="107697"/>
                </a:lnTo>
                <a:lnTo>
                  <a:pt x="863252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563467" y="4525477"/>
            <a:ext cx="935355" cy="215900"/>
          </a:xfrm>
          <a:custGeom>
            <a:avLst/>
            <a:gdLst/>
            <a:ahLst/>
            <a:cxnLst/>
            <a:rect l="l" t="t" r="r" b="b"/>
            <a:pathLst>
              <a:path w="935354" h="215900">
                <a:moveTo>
                  <a:pt x="0" y="0"/>
                </a:moveTo>
                <a:lnTo>
                  <a:pt x="863252" y="0"/>
                </a:lnTo>
                <a:lnTo>
                  <a:pt x="935003" y="107696"/>
                </a:lnTo>
                <a:lnTo>
                  <a:pt x="863252" y="215393"/>
                </a:lnTo>
                <a:lnTo>
                  <a:pt x="0" y="21539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615794" y="4535262"/>
            <a:ext cx="831850" cy="1914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Winning vendors begin sourcing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 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deployment process for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DER  a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lt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e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r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na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tiv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e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 miti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ga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ti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ons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79009" y="5045094"/>
            <a:ext cx="668655" cy="1914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0600"/>
              </a:lnSpc>
              <a:spcBef>
                <a:spcPts val="95"/>
              </a:spcBef>
            </a:pPr>
            <a:r>
              <a:rPr sz="350" b="1" dirty="0">
                <a:solidFill>
                  <a:srgbClr val="FF0000"/>
                </a:solidFill>
                <a:latin typeface="Arial"/>
                <a:cs typeface="Arial"/>
              </a:rPr>
              <a:t>Year 4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: Vendors work with  Utilities to test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and 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commission </a:t>
            </a:r>
            <a:r>
              <a:rPr sz="350" b="1" spc="5" dirty="0">
                <a:solidFill>
                  <a:srgbClr val="2C2C2C"/>
                </a:solidFill>
                <a:latin typeface="Arial"/>
                <a:cs typeface="Arial"/>
              </a:rPr>
              <a:t>DER</a:t>
            </a:r>
            <a:r>
              <a:rPr sz="350" b="1" spc="-50" dirty="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sz="350" b="1" dirty="0">
                <a:solidFill>
                  <a:srgbClr val="2C2C2C"/>
                </a:solidFill>
                <a:latin typeface="Arial"/>
                <a:cs typeface="Arial"/>
              </a:rPr>
              <a:t>alternatives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654595" y="4513652"/>
            <a:ext cx="915889" cy="2242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655128" y="4514776"/>
            <a:ext cx="809861" cy="22481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664197" y="4524215"/>
            <a:ext cx="878205" cy="183515"/>
          </a:xfrm>
          <a:custGeom>
            <a:avLst/>
            <a:gdLst/>
            <a:ahLst/>
            <a:cxnLst/>
            <a:rect l="l" t="t" r="r" b="b"/>
            <a:pathLst>
              <a:path w="878205" h="183514">
                <a:moveTo>
                  <a:pt x="816574" y="0"/>
                </a:moveTo>
                <a:lnTo>
                  <a:pt x="0" y="0"/>
                </a:lnTo>
                <a:lnTo>
                  <a:pt x="0" y="183249"/>
                </a:lnTo>
                <a:lnTo>
                  <a:pt x="816574" y="183249"/>
                </a:lnTo>
                <a:lnTo>
                  <a:pt x="877620" y="91626"/>
                </a:lnTo>
                <a:lnTo>
                  <a:pt x="816574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664197" y="4524215"/>
            <a:ext cx="878205" cy="183515"/>
          </a:xfrm>
          <a:custGeom>
            <a:avLst/>
            <a:gdLst/>
            <a:ahLst/>
            <a:cxnLst/>
            <a:rect l="l" t="t" r="r" b="b"/>
            <a:pathLst>
              <a:path w="878205" h="183514">
                <a:moveTo>
                  <a:pt x="0" y="0"/>
                </a:moveTo>
                <a:lnTo>
                  <a:pt x="816574" y="0"/>
                </a:lnTo>
                <a:lnTo>
                  <a:pt x="877620" y="91627"/>
                </a:lnTo>
                <a:lnTo>
                  <a:pt x="816574" y="183249"/>
                </a:lnTo>
                <a:lnTo>
                  <a:pt x="0" y="18324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696165" y="4525004"/>
            <a:ext cx="709930" cy="150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spcBef>
                <a:spcPts val="90"/>
              </a:spcBef>
            </a:pPr>
            <a:r>
              <a:rPr sz="450" b="1" spc="-20" dirty="0">
                <a:solidFill>
                  <a:prstClr val="black"/>
                </a:solidFill>
                <a:cs typeface="Calibri"/>
              </a:rPr>
              <a:t>Secure </a:t>
            </a:r>
            <a:r>
              <a:rPr sz="450" b="1" spc="-15" dirty="0">
                <a:solidFill>
                  <a:prstClr val="black"/>
                </a:solidFill>
                <a:cs typeface="Calibri"/>
              </a:rPr>
              <a:t>regulatory </a:t>
            </a:r>
            <a:r>
              <a:rPr sz="450" b="1" spc="-20" dirty="0">
                <a:solidFill>
                  <a:prstClr val="black"/>
                </a:solidFill>
                <a:cs typeface="Calibri"/>
              </a:rPr>
              <a:t>approvals </a:t>
            </a:r>
            <a:r>
              <a:rPr sz="450" b="1" spc="-15" dirty="0">
                <a:solidFill>
                  <a:prstClr val="black"/>
                </a:solidFill>
                <a:cs typeface="Calibri"/>
              </a:rPr>
              <a:t>for  contracts </a:t>
            </a:r>
            <a:r>
              <a:rPr sz="450" b="1" spc="-20" dirty="0">
                <a:solidFill>
                  <a:prstClr val="black"/>
                </a:solidFill>
                <a:cs typeface="Calibri"/>
              </a:rPr>
              <a:t>and </a:t>
            </a:r>
            <a:r>
              <a:rPr sz="450" b="1" spc="-15" dirty="0">
                <a:solidFill>
                  <a:prstClr val="black"/>
                </a:solidFill>
                <a:cs typeface="Calibri"/>
              </a:rPr>
              <a:t>cost</a:t>
            </a:r>
            <a:r>
              <a:rPr sz="450" b="1" spc="-40" dirty="0">
                <a:solidFill>
                  <a:prstClr val="black"/>
                </a:solidFill>
                <a:cs typeface="Calibri"/>
              </a:rPr>
              <a:t> </a:t>
            </a:r>
            <a:r>
              <a:rPr sz="450" b="1" spc="-20" dirty="0">
                <a:solidFill>
                  <a:prstClr val="black"/>
                </a:solidFill>
                <a:cs typeface="Calibri"/>
              </a:rPr>
              <a:t>recovery</a:t>
            </a:r>
            <a:endParaRPr sz="450">
              <a:solidFill>
                <a:prstClr val="black"/>
              </a:solidFill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63497" y="1112407"/>
            <a:ext cx="2380615" cy="20710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spcBef>
                <a:spcPts val="115"/>
              </a:spcBef>
            </a:pPr>
            <a:r>
              <a:rPr sz="1875" b="1" spc="-120" baseline="2222" dirty="0">
                <a:solidFill>
                  <a:srgbClr val="767171"/>
                </a:solidFill>
                <a:latin typeface="Arial"/>
                <a:cs typeface="Arial"/>
              </a:rPr>
              <a:t>Illustrative:  </a:t>
            </a:r>
            <a:r>
              <a:rPr sz="1875" b="1" spc="-135" baseline="2222" dirty="0">
                <a:solidFill>
                  <a:srgbClr val="767171"/>
                </a:solidFill>
                <a:latin typeface="Arial"/>
                <a:cs typeface="Arial"/>
              </a:rPr>
              <a:t>‘Wires’ </a:t>
            </a:r>
            <a:r>
              <a:rPr sz="1875" b="1" spc="-157" baseline="2222" dirty="0">
                <a:solidFill>
                  <a:srgbClr val="767171"/>
                </a:solidFill>
                <a:latin typeface="Arial"/>
                <a:cs typeface="Arial"/>
              </a:rPr>
              <a:t>Project </a:t>
            </a:r>
            <a:r>
              <a:rPr sz="1875" b="1" spc="-150" baseline="2222" dirty="0">
                <a:solidFill>
                  <a:srgbClr val="767171"/>
                </a:solidFill>
                <a:latin typeface="Arial"/>
                <a:cs typeface="Arial"/>
              </a:rPr>
              <a:t>Timeline</a:t>
            </a:r>
            <a:r>
              <a:rPr sz="1875" b="1" spc="172" baseline="2222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" b="1" spc="-20" dirty="0">
                <a:solidFill>
                  <a:srgbClr val="767171"/>
                </a:solidFill>
                <a:latin typeface="Arial"/>
                <a:cs typeface="Arial"/>
              </a:rPr>
              <a:t>4.</a:t>
            </a:r>
            <a:endParaRPr sz="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38187" y="3335004"/>
            <a:ext cx="2633980" cy="20710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spcBef>
                <a:spcPts val="115"/>
              </a:spcBef>
            </a:pPr>
            <a:r>
              <a:rPr sz="1250" b="1" spc="-80" dirty="0">
                <a:solidFill>
                  <a:srgbClr val="767171"/>
                </a:solidFill>
                <a:latin typeface="Arial"/>
                <a:cs typeface="Arial"/>
              </a:rPr>
              <a:t>Illustrative:  </a:t>
            </a:r>
            <a:r>
              <a:rPr sz="1250" b="1" spc="-95" dirty="0">
                <a:solidFill>
                  <a:srgbClr val="767171"/>
                </a:solidFill>
                <a:latin typeface="Arial"/>
                <a:cs typeface="Arial"/>
              </a:rPr>
              <a:t>‘Non-Wires’ </a:t>
            </a:r>
            <a:r>
              <a:rPr sz="1250" b="1" spc="-105" dirty="0">
                <a:solidFill>
                  <a:srgbClr val="767171"/>
                </a:solidFill>
                <a:latin typeface="Arial"/>
                <a:cs typeface="Arial"/>
              </a:rPr>
              <a:t>Project</a:t>
            </a:r>
            <a:r>
              <a:rPr sz="1250" b="1" spc="5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250" b="1" spc="-100" dirty="0">
                <a:solidFill>
                  <a:srgbClr val="767171"/>
                </a:solidFill>
                <a:latin typeface="Arial"/>
                <a:cs typeface="Arial"/>
              </a:rPr>
              <a:t>Timeline</a:t>
            </a:r>
            <a:endParaRPr sz="12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78024" y="986413"/>
            <a:ext cx="3564254" cy="4521835"/>
          </a:xfrm>
          <a:custGeom>
            <a:avLst/>
            <a:gdLst/>
            <a:ahLst/>
            <a:cxnLst/>
            <a:rect l="l" t="t" r="r" b="b"/>
            <a:pathLst>
              <a:path w="3564254" h="4521835">
                <a:moveTo>
                  <a:pt x="0" y="0"/>
                </a:moveTo>
                <a:lnTo>
                  <a:pt x="3563915" y="0"/>
                </a:lnTo>
                <a:lnTo>
                  <a:pt x="3563915" y="4521829"/>
                </a:lnTo>
                <a:lnTo>
                  <a:pt x="0" y="4521829"/>
                </a:lnTo>
                <a:lnTo>
                  <a:pt x="0" y="0"/>
                </a:lnTo>
                <a:close/>
              </a:path>
            </a:pathLst>
          </a:custGeom>
          <a:ln w="29748">
            <a:solidFill>
              <a:srgbClr val="F47B2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303941" y="3879997"/>
            <a:ext cx="1113790" cy="0"/>
          </a:xfrm>
          <a:custGeom>
            <a:avLst/>
            <a:gdLst/>
            <a:ahLst/>
            <a:cxnLst/>
            <a:rect l="l" t="t" r="r" b="b"/>
            <a:pathLst>
              <a:path w="1113789">
                <a:moveTo>
                  <a:pt x="0" y="0"/>
                </a:moveTo>
                <a:lnTo>
                  <a:pt x="1113483" y="0"/>
                </a:lnTo>
              </a:path>
            </a:pathLst>
          </a:custGeom>
          <a:ln w="3175">
            <a:solidFill>
              <a:srgbClr val="2039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303941" y="3334421"/>
            <a:ext cx="1113790" cy="434093"/>
          </a:xfrm>
          <a:prstGeom prst="rect">
            <a:avLst/>
          </a:prstGeom>
          <a:solidFill>
            <a:srgbClr val="20396F"/>
          </a:solidFill>
        </p:spPr>
        <p:txBody>
          <a:bodyPr vert="horz" wrap="square" lIns="0" tIns="71755" rIns="0" bIns="0" rtlCol="0">
            <a:spAutoFit/>
          </a:bodyPr>
          <a:lstStyle/>
          <a:p>
            <a:pPr algn="ctr">
              <a:spcBef>
                <a:spcPts val="565"/>
              </a:spcBef>
            </a:pPr>
            <a:r>
              <a:rPr sz="850" b="1" spc="5" dirty="0">
                <a:solidFill>
                  <a:srgbClr val="FFFFFF"/>
                </a:solidFill>
                <a:latin typeface="Trebuchet MS"/>
                <a:cs typeface="Trebuchet MS"/>
              </a:rPr>
              <a:t>STAGE</a:t>
            </a:r>
            <a:r>
              <a:rPr sz="85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50" b="1" spc="-1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8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77495" marR="269875" algn="ctr">
              <a:lnSpc>
                <a:spcPts val="930"/>
              </a:lnSpc>
              <a:spcBef>
                <a:spcPts val="15"/>
              </a:spcBef>
            </a:pPr>
            <a:r>
              <a:rPr sz="750" spc="40" dirty="0">
                <a:solidFill>
                  <a:srgbClr val="FFFFFF"/>
                </a:solidFill>
                <a:latin typeface="Arial Unicode MS"/>
                <a:cs typeface="Arial Unicode MS"/>
              </a:rPr>
              <a:t>D</a:t>
            </a:r>
            <a:r>
              <a:rPr sz="750" spc="5" dirty="0">
                <a:solidFill>
                  <a:srgbClr val="FFFFFF"/>
                </a:solidFill>
                <a:latin typeface="Arial Unicode MS"/>
                <a:cs typeface="Arial Unicode MS"/>
              </a:rPr>
              <a:t>i</a:t>
            </a:r>
            <a:r>
              <a:rPr sz="750" spc="10" dirty="0">
                <a:solidFill>
                  <a:srgbClr val="FFFFFF"/>
                </a:solidFill>
                <a:latin typeface="Arial Unicode MS"/>
                <a:cs typeface="Arial Unicode MS"/>
              </a:rPr>
              <a:t>s</a:t>
            </a:r>
            <a:r>
              <a:rPr sz="750" spc="65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750" spc="70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r>
              <a:rPr sz="750" spc="25" dirty="0">
                <a:solidFill>
                  <a:srgbClr val="FFFFFF"/>
                </a:solidFill>
                <a:latin typeface="Arial Unicode MS"/>
                <a:cs typeface="Arial Unicode MS"/>
              </a:rPr>
              <a:t>i</a:t>
            </a:r>
            <a:r>
              <a:rPr sz="750" spc="60" dirty="0">
                <a:solidFill>
                  <a:srgbClr val="FFFFFF"/>
                </a:solidFill>
                <a:latin typeface="Arial Unicode MS"/>
                <a:cs typeface="Arial Unicode MS"/>
              </a:rPr>
              <a:t>b</a:t>
            </a:r>
            <a:r>
              <a:rPr sz="750" spc="65" dirty="0">
                <a:solidFill>
                  <a:srgbClr val="FFFFFF"/>
                </a:solidFill>
                <a:latin typeface="Arial Unicode MS"/>
                <a:cs typeface="Arial Unicode MS"/>
              </a:rPr>
              <a:t>ut</a:t>
            </a:r>
            <a:r>
              <a:rPr sz="750" spc="25" dirty="0">
                <a:solidFill>
                  <a:srgbClr val="FFFFFF"/>
                </a:solidFill>
                <a:latin typeface="Arial Unicode MS"/>
                <a:cs typeface="Arial Unicode MS"/>
              </a:rPr>
              <a:t>i</a:t>
            </a:r>
            <a:r>
              <a:rPr sz="750" spc="50" dirty="0">
                <a:solidFill>
                  <a:srgbClr val="FFFFFF"/>
                </a:solidFill>
                <a:latin typeface="Arial Unicode MS"/>
                <a:cs typeface="Arial Unicode MS"/>
              </a:rPr>
              <a:t>o</a:t>
            </a:r>
            <a:r>
              <a:rPr sz="750" spc="35" dirty="0">
                <a:solidFill>
                  <a:srgbClr val="FFFFFF"/>
                </a:solidFill>
                <a:latin typeface="Arial Unicode MS"/>
                <a:cs typeface="Arial Unicode MS"/>
              </a:rPr>
              <a:t>n  </a:t>
            </a:r>
            <a:r>
              <a:rPr sz="750" spc="30" dirty="0">
                <a:solidFill>
                  <a:srgbClr val="FFFFFF"/>
                </a:solidFill>
                <a:latin typeface="Arial Unicode MS"/>
                <a:cs typeface="Arial Unicode MS"/>
              </a:rPr>
              <a:t>Indicators</a:t>
            </a:r>
            <a:endParaRPr sz="75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4861944" y="2700473"/>
            <a:ext cx="280035" cy="283845"/>
          </a:xfrm>
          <a:custGeom>
            <a:avLst/>
            <a:gdLst/>
            <a:ahLst/>
            <a:cxnLst/>
            <a:rect l="l" t="t" r="r" b="b"/>
            <a:pathLst>
              <a:path w="280035" h="283844">
                <a:moveTo>
                  <a:pt x="0" y="0"/>
                </a:moveTo>
                <a:lnTo>
                  <a:pt x="0" y="283540"/>
                </a:lnTo>
                <a:lnTo>
                  <a:pt x="279532" y="283540"/>
                </a:lnTo>
                <a:lnTo>
                  <a:pt x="279604" y="280652"/>
                </a:lnTo>
                <a:lnTo>
                  <a:pt x="275947" y="235244"/>
                </a:lnTo>
                <a:lnTo>
                  <a:pt x="265360" y="192163"/>
                </a:lnTo>
                <a:lnTo>
                  <a:pt x="248416" y="151981"/>
                </a:lnTo>
                <a:lnTo>
                  <a:pt x="225689" y="115272"/>
                </a:lnTo>
                <a:lnTo>
                  <a:pt x="197752" y="82606"/>
                </a:lnTo>
                <a:lnTo>
                  <a:pt x="165179" y="54559"/>
                </a:lnTo>
                <a:lnTo>
                  <a:pt x="128543" y="31702"/>
                </a:lnTo>
                <a:lnTo>
                  <a:pt x="88419" y="14608"/>
                </a:lnTo>
                <a:lnTo>
                  <a:pt x="45380" y="3849"/>
                </a:lnTo>
                <a:lnTo>
                  <a:pt x="0" y="0"/>
                </a:lnTo>
                <a:close/>
              </a:path>
            </a:pathLst>
          </a:custGeom>
          <a:solidFill>
            <a:srgbClr val="2039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579824" y="2700442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4">
                <a:moveTo>
                  <a:pt x="281285" y="0"/>
                </a:moveTo>
                <a:lnTo>
                  <a:pt x="280868" y="0"/>
                </a:lnTo>
                <a:lnTo>
                  <a:pt x="235308" y="3673"/>
                </a:lnTo>
                <a:lnTo>
                  <a:pt x="192089" y="14309"/>
                </a:lnTo>
                <a:lnTo>
                  <a:pt x="151790" y="31328"/>
                </a:lnTo>
                <a:lnTo>
                  <a:pt x="114988" y="54154"/>
                </a:lnTo>
                <a:lnTo>
                  <a:pt x="82262" y="82208"/>
                </a:lnTo>
                <a:lnTo>
                  <a:pt x="54189" y="114912"/>
                </a:lnTo>
                <a:lnTo>
                  <a:pt x="31348" y="151690"/>
                </a:lnTo>
                <a:lnTo>
                  <a:pt x="14318" y="191962"/>
                </a:lnTo>
                <a:lnTo>
                  <a:pt x="3675" y="235150"/>
                </a:lnTo>
                <a:lnTo>
                  <a:pt x="0" y="280678"/>
                </a:lnTo>
                <a:lnTo>
                  <a:pt x="72" y="283566"/>
                </a:lnTo>
                <a:lnTo>
                  <a:pt x="282121" y="283566"/>
                </a:lnTo>
                <a:lnTo>
                  <a:pt x="282121" y="26"/>
                </a:lnTo>
                <a:lnTo>
                  <a:pt x="281694" y="26"/>
                </a:lnTo>
                <a:lnTo>
                  <a:pt x="281285" y="0"/>
                </a:lnTo>
                <a:close/>
              </a:path>
            </a:pathLst>
          </a:custGeom>
          <a:solidFill>
            <a:srgbClr val="D4D4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861943" y="2984016"/>
            <a:ext cx="280035" cy="278130"/>
          </a:xfrm>
          <a:custGeom>
            <a:avLst/>
            <a:gdLst/>
            <a:ahLst/>
            <a:cxnLst/>
            <a:rect l="l" t="t" r="r" b="b"/>
            <a:pathLst>
              <a:path w="280035" h="278130">
                <a:moveTo>
                  <a:pt x="279530" y="0"/>
                </a:moveTo>
                <a:lnTo>
                  <a:pt x="0" y="0"/>
                </a:lnTo>
                <a:lnTo>
                  <a:pt x="0" y="277754"/>
                </a:lnTo>
                <a:lnTo>
                  <a:pt x="49978" y="273097"/>
                </a:lnTo>
                <a:lnTo>
                  <a:pt x="97027" y="260089"/>
                </a:lnTo>
                <a:lnTo>
                  <a:pt x="140375" y="239501"/>
                </a:lnTo>
                <a:lnTo>
                  <a:pt x="179249" y="212105"/>
                </a:lnTo>
                <a:lnTo>
                  <a:pt x="212879" y="178672"/>
                </a:lnTo>
                <a:lnTo>
                  <a:pt x="240494" y="139974"/>
                </a:lnTo>
                <a:lnTo>
                  <a:pt x="261321" y="96781"/>
                </a:lnTo>
                <a:lnTo>
                  <a:pt x="274591" y="49866"/>
                </a:lnTo>
                <a:lnTo>
                  <a:pt x="279530" y="0"/>
                </a:lnTo>
                <a:close/>
              </a:path>
            </a:pathLst>
          </a:custGeom>
          <a:solidFill>
            <a:srgbClr val="D4D4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579897" y="2984012"/>
            <a:ext cx="282575" cy="278130"/>
          </a:xfrm>
          <a:custGeom>
            <a:avLst/>
            <a:gdLst/>
            <a:ahLst/>
            <a:cxnLst/>
            <a:rect l="l" t="t" r="r" b="b"/>
            <a:pathLst>
              <a:path w="282575" h="278130">
                <a:moveTo>
                  <a:pt x="282049" y="0"/>
                </a:moveTo>
                <a:lnTo>
                  <a:pt x="0" y="0"/>
                </a:lnTo>
                <a:lnTo>
                  <a:pt x="4080" y="45122"/>
                </a:lnTo>
                <a:lnTo>
                  <a:pt x="15004" y="87903"/>
                </a:lnTo>
                <a:lnTo>
                  <a:pt x="32206" y="127775"/>
                </a:lnTo>
                <a:lnTo>
                  <a:pt x="55118" y="164171"/>
                </a:lnTo>
                <a:lnTo>
                  <a:pt x="83175" y="196524"/>
                </a:lnTo>
                <a:lnTo>
                  <a:pt x="115810" y="224267"/>
                </a:lnTo>
                <a:lnTo>
                  <a:pt x="152454" y="246832"/>
                </a:lnTo>
                <a:lnTo>
                  <a:pt x="192543" y="263652"/>
                </a:lnTo>
                <a:lnTo>
                  <a:pt x="235510" y="274160"/>
                </a:lnTo>
                <a:lnTo>
                  <a:pt x="280786" y="277789"/>
                </a:lnTo>
                <a:lnTo>
                  <a:pt x="282049" y="277754"/>
                </a:lnTo>
                <a:lnTo>
                  <a:pt x="282049" y="0"/>
                </a:lnTo>
                <a:close/>
              </a:path>
            </a:pathLst>
          </a:custGeom>
          <a:solidFill>
            <a:srgbClr val="D4D4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502380" y="3879997"/>
            <a:ext cx="1113790" cy="0"/>
          </a:xfrm>
          <a:custGeom>
            <a:avLst/>
            <a:gdLst/>
            <a:ahLst/>
            <a:cxnLst/>
            <a:rect l="l" t="t" r="r" b="b"/>
            <a:pathLst>
              <a:path w="1113790">
                <a:moveTo>
                  <a:pt x="0" y="0"/>
                </a:moveTo>
                <a:lnTo>
                  <a:pt x="1113483" y="0"/>
                </a:lnTo>
              </a:path>
            </a:pathLst>
          </a:custGeom>
          <a:ln w="3175">
            <a:solidFill>
              <a:srgbClr val="109AD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502380" y="3182129"/>
            <a:ext cx="1113790" cy="519373"/>
          </a:xfrm>
          <a:prstGeom prst="rect">
            <a:avLst/>
          </a:prstGeom>
          <a:solidFill>
            <a:srgbClr val="109AD6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5"/>
              </a:spcBef>
            </a:pPr>
            <a:r>
              <a:rPr sz="850" b="1" spc="5" dirty="0">
                <a:solidFill>
                  <a:srgbClr val="FFFFFF"/>
                </a:solidFill>
                <a:latin typeface="Trebuchet MS"/>
                <a:cs typeface="Trebuchet MS"/>
              </a:rPr>
              <a:t>STAGE</a:t>
            </a:r>
            <a:r>
              <a:rPr sz="85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50" b="1" spc="-1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8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61290" marR="153670" algn="ctr">
              <a:lnSpc>
                <a:spcPts val="860"/>
              </a:lnSpc>
              <a:spcBef>
                <a:spcPts val="70"/>
              </a:spcBef>
            </a:pPr>
            <a:r>
              <a:rPr sz="750" spc="35" dirty="0">
                <a:solidFill>
                  <a:srgbClr val="FFFFFF"/>
                </a:solidFill>
                <a:latin typeface="Arial Unicode MS"/>
                <a:cs typeface="Arial Unicode MS"/>
              </a:rPr>
              <a:t>Hosting</a:t>
            </a:r>
            <a:r>
              <a:rPr sz="7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Arial Unicode MS"/>
                <a:cs typeface="Arial Unicode MS"/>
              </a:rPr>
              <a:t>Capacity  Evaluations</a:t>
            </a:r>
            <a:endParaRPr sz="75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060378" y="2551365"/>
            <a:ext cx="280035" cy="283845"/>
          </a:xfrm>
          <a:custGeom>
            <a:avLst/>
            <a:gdLst/>
            <a:ahLst/>
            <a:cxnLst/>
            <a:rect l="l" t="t" r="r" b="b"/>
            <a:pathLst>
              <a:path w="280035" h="283844">
                <a:moveTo>
                  <a:pt x="0" y="0"/>
                </a:moveTo>
                <a:lnTo>
                  <a:pt x="0" y="283538"/>
                </a:lnTo>
                <a:lnTo>
                  <a:pt x="279530" y="283538"/>
                </a:lnTo>
                <a:lnTo>
                  <a:pt x="279604" y="280650"/>
                </a:lnTo>
                <a:lnTo>
                  <a:pt x="275947" y="235243"/>
                </a:lnTo>
                <a:lnTo>
                  <a:pt x="265360" y="192162"/>
                </a:lnTo>
                <a:lnTo>
                  <a:pt x="248416" y="151981"/>
                </a:lnTo>
                <a:lnTo>
                  <a:pt x="225689" y="115271"/>
                </a:lnTo>
                <a:lnTo>
                  <a:pt x="197752" y="82606"/>
                </a:lnTo>
                <a:lnTo>
                  <a:pt x="165179" y="54558"/>
                </a:lnTo>
                <a:lnTo>
                  <a:pt x="128543" y="31701"/>
                </a:lnTo>
                <a:lnTo>
                  <a:pt x="88419" y="14607"/>
                </a:lnTo>
                <a:lnTo>
                  <a:pt x="45380" y="3849"/>
                </a:lnTo>
                <a:lnTo>
                  <a:pt x="0" y="0"/>
                </a:lnTo>
                <a:close/>
              </a:path>
            </a:pathLst>
          </a:custGeom>
          <a:solidFill>
            <a:srgbClr val="2039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778257" y="2551333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4">
                <a:moveTo>
                  <a:pt x="281285" y="0"/>
                </a:moveTo>
                <a:lnTo>
                  <a:pt x="280868" y="0"/>
                </a:lnTo>
                <a:lnTo>
                  <a:pt x="235308" y="3673"/>
                </a:lnTo>
                <a:lnTo>
                  <a:pt x="192089" y="14309"/>
                </a:lnTo>
                <a:lnTo>
                  <a:pt x="151790" y="31328"/>
                </a:lnTo>
                <a:lnTo>
                  <a:pt x="114988" y="54154"/>
                </a:lnTo>
                <a:lnTo>
                  <a:pt x="82262" y="82208"/>
                </a:lnTo>
                <a:lnTo>
                  <a:pt x="54189" y="114912"/>
                </a:lnTo>
                <a:lnTo>
                  <a:pt x="31348" y="151690"/>
                </a:lnTo>
                <a:lnTo>
                  <a:pt x="14318" y="191962"/>
                </a:lnTo>
                <a:lnTo>
                  <a:pt x="3675" y="235150"/>
                </a:lnTo>
                <a:lnTo>
                  <a:pt x="0" y="280678"/>
                </a:lnTo>
                <a:lnTo>
                  <a:pt x="72" y="283566"/>
                </a:lnTo>
                <a:lnTo>
                  <a:pt x="282121" y="283566"/>
                </a:lnTo>
                <a:lnTo>
                  <a:pt x="282121" y="27"/>
                </a:lnTo>
                <a:lnTo>
                  <a:pt x="281694" y="27"/>
                </a:lnTo>
                <a:lnTo>
                  <a:pt x="281285" y="0"/>
                </a:lnTo>
                <a:close/>
              </a:path>
            </a:pathLst>
          </a:custGeom>
          <a:solidFill>
            <a:srgbClr val="D4D4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060374" y="2834907"/>
            <a:ext cx="280035" cy="278130"/>
          </a:xfrm>
          <a:custGeom>
            <a:avLst/>
            <a:gdLst/>
            <a:ahLst/>
            <a:cxnLst/>
            <a:rect l="l" t="t" r="r" b="b"/>
            <a:pathLst>
              <a:path w="280035" h="278130">
                <a:moveTo>
                  <a:pt x="279532" y="0"/>
                </a:moveTo>
                <a:lnTo>
                  <a:pt x="0" y="0"/>
                </a:lnTo>
                <a:lnTo>
                  <a:pt x="0" y="277752"/>
                </a:lnTo>
                <a:lnTo>
                  <a:pt x="49979" y="273096"/>
                </a:lnTo>
                <a:lnTo>
                  <a:pt x="97028" y="260088"/>
                </a:lnTo>
                <a:lnTo>
                  <a:pt x="140375" y="239500"/>
                </a:lnTo>
                <a:lnTo>
                  <a:pt x="179250" y="212104"/>
                </a:lnTo>
                <a:lnTo>
                  <a:pt x="212880" y="178671"/>
                </a:lnTo>
                <a:lnTo>
                  <a:pt x="240495" y="139973"/>
                </a:lnTo>
                <a:lnTo>
                  <a:pt x="261323" y="96780"/>
                </a:lnTo>
                <a:lnTo>
                  <a:pt x="274592" y="49866"/>
                </a:lnTo>
                <a:lnTo>
                  <a:pt x="279532" y="0"/>
                </a:lnTo>
                <a:close/>
              </a:path>
            </a:pathLst>
          </a:custGeom>
          <a:solidFill>
            <a:srgbClr val="109A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778332" y="2834902"/>
            <a:ext cx="282575" cy="278130"/>
          </a:xfrm>
          <a:custGeom>
            <a:avLst/>
            <a:gdLst/>
            <a:ahLst/>
            <a:cxnLst/>
            <a:rect l="l" t="t" r="r" b="b"/>
            <a:pathLst>
              <a:path w="282575" h="278130">
                <a:moveTo>
                  <a:pt x="282039" y="0"/>
                </a:moveTo>
                <a:lnTo>
                  <a:pt x="0" y="0"/>
                </a:lnTo>
                <a:lnTo>
                  <a:pt x="4079" y="45122"/>
                </a:lnTo>
                <a:lnTo>
                  <a:pt x="15003" y="87903"/>
                </a:lnTo>
                <a:lnTo>
                  <a:pt x="32205" y="127776"/>
                </a:lnTo>
                <a:lnTo>
                  <a:pt x="55117" y="164172"/>
                </a:lnTo>
                <a:lnTo>
                  <a:pt x="83174" y="196525"/>
                </a:lnTo>
                <a:lnTo>
                  <a:pt x="115808" y="224268"/>
                </a:lnTo>
                <a:lnTo>
                  <a:pt x="152453" y="246833"/>
                </a:lnTo>
                <a:lnTo>
                  <a:pt x="192542" y="263654"/>
                </a:lnTo>
                <a:lnTo>
                  <a:pt x="235508" y="274162"/>
                </a:lnTo>
                <a:lnTo>
                  <a:pt x="280785" y="277790"/>
                </a:lnTo>
                <a:lnTo>
                  <a:pt x="282039" y="277754"/>
                </a:lnTo>
                <a:lnTo>
                  <a:pt x="282039" y="0"/>
                </a:lnTo>
                <a:close/>
              </a:path>
            </a:pathLst>
          </a:custGeom>
          <a:solidFill>
            <a:srgbClr val="D4D4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699738" y="3879997"/>
            <a:ext cx="1115695" cy="0"/>
          </a:xfrm>
          <a:custGeom>
            <a:avLst/>
            <a:gdLst/>
            <a:ahLst/>
            <a:cxnLst/>
            <a:rect l="l" t="t" r="r" b="b"/>
            <a:pathLst>
              <a:path w="1115695">
                <a:moveTo>
                  <a:pt x="0" y="0"/>
                </a:moveTo>
                <a:lnTo>
                  <a:pt x="1115619" y="0"/>
                </a:lnTo>
              </a:path>
            </a:pathLst>
          </a:custGeom>
          <a:ln w="3175">
            <a:solidFill>
              <a:srgbClr val="4FBA7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701655" y="3029846"/>
            <a:ext cx="1113790" cy="682238"/>
          </a:xfrm>
          <a:prstGeom prst="rect">
            <a:avLst/>
          </a:prstGeom>
          <a:solidFill>
            <a:srgbClr val="4FBA74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2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sz="850" b="1" spc="5" dirty="0">
                <a:solidFill>
                  <a:srgbClr val="FFFFFF"/>
                </a:solidFill>
                <a:latin typeface="Trebuchet MS"/>
                <a:cs typeface="Trebuchet MS"/>
              </a:rPr>
              <a:t>STAGE</a:t>
            </a:r>
            <a:r>
              <a:rPr sz="85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50" b="1" spc="-1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8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61290" marR="153670" indent="-635" algn="ctr">
              <a:lnSpc>
                <a:spcPts val="860"/>
              </a:lnSpc>
              <a:spcBef>
                <a:spcPts val="70"/>
              </a:spcBef>
            </a:pPr>
            <a:r>
              <a:rPr sz="750" spc="25" dirty="0">
                <a:solidFill>
                  <a:srgbClr val="FFFFFF"/>
                </a:solidFill>
                <a:latin typeface="Arial Unicode MS"/>
                <a:cs typeface="Arial Unicode MS"/>
              </a:rPr>
              <a:t>Advanced  </a:t>
            </a:r>
            <a:r>
              <a:rPr sz="750" spc="35" dirty="0">
                <a:solidFill>
                  <a:srgbClr val="FFFFFF"/>
                </a:solidFill>
                <a:latin typeface="Arial Unicode MS"/>
                <a:cs typeface="Arial Unicode MS"/>
              </a:rPr>
              <a:t>Hosting</a:t>
            </a:r>
            <a:r>
              <a:rPr sz="7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Arial Unicode MS"/>
                <a:cs typeface="Arial Unicode MS"/>
              </a:rPr>
              <a:t>Capacity  Evaluations</a:t>
            </a:r>
            <a:endParaRPr sz="75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259654" y="2402255"/>
            <a:ext cx="280035" cy="283845"/>
          </a:xfrm>
          <a:custGeom>
            <a:avLst/>
            <a:gdLst/>
            <a:ahLst/>
            <a:cxnLst/>
            <a:rect l="l" t="t" r="r" b="b"/>
            <a:pathLst>
              <a:path w="280034" h="283844">
                <a:moveTo>
                  <a:pt x="0" y="0"/>
                </a:moveTo>
                <a:lnTo>
                  <a:pt x="0" y="283538"/>
                </a:lnTo>
                <a:lnTo>
                  <a:pt x="279530" y="283538"/>
                </a:lnTo>
                <a:lnTo>
                  <a:pt x="279604" y="280650"/>
                </a:lnTo>
                <a:lnTo>
                  <a:pt x="275947" y="235243"/>
                </a:lnTo>
                <a:lnTo>
                  <a:pt x="265360" y="192162"/>
                </a:lnTo>
                <a:lnTo>
                  <a:pt x="248416" y="151981"/>
                </a:lnTo>
                <a:lnTo>
                  <a:pt x="225689" y="115271"/>
                </a:lnTo>
                <a:lnTo>
                  <a:pt x="197752" y="82606"/>
                </a:lnTo>
                <a:lnTo>
                  <a:pt x="165179" y="54558"/>
                </a:lnTo>
                <a:lnTo>
                  <a:pt x="128543" y="31701"/>
                </a:lnTo>
                <a:lnTo>
                  <a:pt x="88419" y="14607"/>
                </a:lnTo>
                <a:lnTo>
                  <a:pt x="45380" y="3849"/>
                </a:lnTo>
                <a:lnTo>
                  <a:pt x="0" y="0"/>
                </a:lnTo>
                <a:close/>
              </a:path>
            </a:pathLst>
          </a:custGeom>
          <a:solidFill>
            <a:srgbClr val="2039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6977533" y="2402223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4">
                <a:moveTo>
                  <a:pt x="281285" y="0"/>
                </a:moveTo>
                <a:lnTo>
                  <a:pt x="280866" y="0"/>
                </a:lnTo>
                <a:lnTo>
                  <a:pt x="235307" y="3673"/>
                </a:lnTo>
                <a:lnTo>
                  <a:pt x="192089" y="14308"/>
                </a:lnTo>
                <a:lnTo>
                  <a:pt x="151789" y="31328"/>
                </a:lnTo>
                <a:lnTo>
                  <a:pt x="114988" y="54153"/>
                </a:lnTo>
                <a:lnTo>
                  <a:pt x="82261" y="82207"/>
                </a:lnTo>
                <a:lnTo>
                  <a:pt x="54189" y="114912"/>
                </a:lnTo>
                <a:lnTo>
                  <a:pt x="31348" y="151689"/>
                </a:lnTo>
                <a:lnTo>
                  <a:pt x="14318" y="191960"/>
                </a:lnTo>
                <a:lnTo>
                  <a:pt x="3675" y="235149"/>
                </a:lnTo>
                <a:lnTo>
                  <a:pt x="0" y="280677"/>
                </a:lnTo>
                <a:lnTo>
                  <a:pt x="72" y="283566"/>
                </a:lnTo>
                <a:lnTo>
                  <a:pt x="282121" y="283566"/>
                </a:lnTo>
                <a:lnTo>
                  <a:pt x="282121" y="26"/>
                </a:lnTo>
                <a:lnTo>
                  <a:pt x="281694" y="26"/>
                </a:lnTo>
                <a:lnTo>
                  <a:pt x="281285" y="0"/>
                </a:lnTo>
                <a:close/>
              </a:path>
            </a:pathLst>
          </a:custGeom>
          <a:solidFill>
            <a:srgbClr val="D4D4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259650" y="2685798"/>
            <a:ext cx="280035" cy="278130"/>
          </a:xfrm>
          <a:custGeom>
            <a:avLst/>
            <a:gdLst/>
            <a:ahLst/>
            <a:cxnLst/>
            <a:rect l="l" t="t" r="r" b="b"/>
            <a:pathLst>
              <a:path w="280034" h="278130">
                <a:moveTo>
                  <a:pt x="279532" y="0"/>
                </a:moveTo>
                <a:lnTo>
                  <a:pt x="0" y="0"/>
                </a:lnTo>
                <a:lnTo>
                  <a:pt x="0" y="277754"/>
                </a:lnTo>
                <a:lnTo>
                  <a:pt x="49979" y="273097"/>
                </a:lnTo>
                <a:lnTo>
                  <a:pt x="97028" y="260089"/>
                </a:lnTo>
                <a:lnTo>
                  <a:pt x="140375" y="239501"/>
                </a:lnTo>
                <a:lnTo>
                  <a:pt x="179250" y="212105"/>
                </a:lnTo>
                <a:lnTo>
                  <a:pt x="212880" y="178672"/>
                </a:lnTo>
                <a:lnTo>
                  <a:pt x="240494" y="139973"/>
                </a:lnTo>
                <a:lnTo>
                  <a:pt x="261322" y="96781"/>
                </a:lnTo>
                <a:lnTo>
                  <a:pt x="274592" y="49866"/>
                </a:lnTo>
                <a:lnTo>
                  <a:pt x="279532" y="0"/>
                </a:lnTo>
                <a:close/>
              </a:path>
            </a:pathLst>
          </a:custGeom>
          <a:solidFill>
            <a:srgbClr val="109A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977606" y="2685793"/>
            <a:ext cx="282575" cy="278130"/>
          </a:xfrm>
          <a:custGeom>
            <a:avLst/>
            <a:gdLst/>
            <a:ahLst/>
            <a:cxnLst/>
            <a:rect l="l" t="t" r="r" b="b"/>
            <a:pathLst>
              <a:path w="282575" h="278130">
                <a:moveTo>
                  <a:pt x="282040" y="0"/>
                </a:moveTo>
                <a:lnTo>
                  <a:pt x="0" y="0"/>
                </a:lnTo>
                <a:lnTo>
                  <a:pt x="4080" y="45122"/>
                </a:lnTo>
                <a:lnTo>
                  <a:pt x="15004" y="87903"/>
                </a:lnTo>
                <a:lnTo>
                  <a:pt x="32205" y="127776"/>
                </a:lnTo>
                <a:lnTo>
                  <a:pt x="55118" y="164172"/>
                </a:lnTo>
                <a:lnTo>
                  <a:pt x="83175" y="196525"/>
                </a:lnTo>
                <a:lnTo>
                  <a:pt x="115809" y="224268"/>
                </a:lnTo>
                <a:lnTo>
                  <a:pt x="152453" y="246833"/>
                </a:lnTo>
                <a:lnTo>
                  <a:pt x="192542" y="263654"/>
                </a:lnTo>
                <a:lnTo>
                  <a:pt x="235508" y="274162"/>
                </a:lnTo>
                <a:lnTo>
                  <a:pt x="280785" y="277790"/>
                </a:lnTo>
                <a:lnTo>
                  <a:pt x="282040" y="277754"/>
                </a:lnTo>
                <a:lnTo>
                  <a:pt x="282040" y="0"/>
                </a:lnTo>
                <a:close/>
              </a:path>
            </a:pathLst>
          </a:custGeom>
          <a:solidFill>
            <a:srgbClr val="4FBA7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7899240" y="2887081"/>
            <a:ext cx="1113790" cy="828432"/>
          </a:xfrm>
          <a:prstGeom prst="rect">
            <a:avLst/>
          </a:prstGeom>
          <a:solidFill>
            <a:srgbClr val="F5A81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70" algn="ctr"/>
            <a:r>
              <a:rPr sz="850" b="1" spc="5" dirty="0">
                <a:solidFill>
                  <a:prstClr val="black"/>
                </a:solidFill>
                <a:latin typeface="Trebuchet MS"/>
                <a:cs typeface="Trebuchet MS"/>
              </a:rPr>
              <a:t>STAGE</a:t>
            </a:r>
            <a:r>
              <a:rPr sz="850" b="1" spc="-1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850" b="1" spc="-10" dirty="0">
                <a:solidFill>
                  <a:prstClr val="black"/>
                </a:solidFill>
                <a:latin typeface="Trebuchet MS"/>
                <a:cs typeface="Trebuchet MS"/>
              </a:rPr>
              <a:t>4</a:t>
            </a:r>
            <a:endParaRPr sz="8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7960" marR="189865" algn="ctr">
              <a:lnSpc>
                <a:spcPts val="860"/>
              </a:lnSpc>
              <a:spcBef>
                <a:spcPts val="65"/>
              </a:spcBef>
            </a:pPr>
            <a:r>
              <a:rPr sz="750" spc="10" dirty="0">
                <a:solidFill>
                  <a:prstClr val="black"/>
                </a:solidFill>
                <a:latin typeface="Arial Unicode MS"/>
                <a:cs typeface="Arial Unicode MS"/>
              </a:rPr>
              <a:t>Fully</a:t>
            </a:r>
            <a:r>
              <a:rPr sz="750" spc="-55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750" spc="35" dirty="0">
                <a:solidFill>
                  <a:prstClr val="black"/>
                </a:solidFill>
                <a:latin typeface="Arial Unicode MS"/>
                <a:cs typeface="Arial Unicode MS"/>
              </a:rPr>
              <a:t>Integrated  </a:t>
            </a:r>
            <a:r>
              <a:rPr sz="750" spc="-35" dirty="0">
                <a:solidFill>
                  <a:prstClr val="black"/>
                </a:solidFill>
                <a:latin typeface="Arial Unicode MS"/>
                <a:cs typeface="Arial Unicode MS"/>
              </a:rPr>
              <a:t>DER </a:t>
            </a:r>
            <a:r>
              <a:rPr sz="750" spc="10" dirty="0">
                <a:solidFill>
                  <a:prstClr val="black"/>
                </a:solidFill>
                <a:latin typeface="Arial Unicode MS"/>
                <a:cs typeface="Arial Unicode MS"/>
              </a:rPr>
              <a:t>Value  </a:t>
            </a:r>
            <a:r>
              <a:rPr sz="750" spc="25" dirty="0">
                <a:solidFill>
                  <a:prstClr val="black"/>
                </a:solidFill>
                <a:latin typeface="Arial Unicode MS"/>
                <a:cs typeface="Arial Unicode MS"/>
              </a:rPr>
              <a:t>Assessments</a:t>
            </a:r>
            <a:endParaRPr sz="75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457243" y="2253130"/>
            <a:ext cx="280035" cy="283845"/>
          </a:xfrm>
          <a:custGeom>
            <a:avLst/>
            <a:gdLst/>
            <a:ahLst/>
            <a:cxnLst/>
            <a:rect l="l" t="t" r="r" b="b"/>
            <a:pathLst>
              <a:path w="280034" h="283844">
                <a:moveTo>
                  <a:pt x="0" y="0"/>
                </a:moveTo>
                <a:lnTo>
                  <a:pt x="0" y="283538"/>
                </a:lnTo>
                <a:lnTo>
                  <a:pt x="279532" y="283538"/>
                </a:lnTo>
                <a:lnTo>
                  <a:pt x="279604" y="280650"/>
                </a:lnTo>
                <a:lnTo>
                  <a:pt x="275947" y="235243"/>
                </a:lnTo>
                <a:lnTo>
                  <a:pt x="265360" y="192162"/>
                </a:lnTo>
                <a:lnTo>
                  <a:pt x="248416" y="151981"/>
                </a:lnTo>
                <a:lnTo>
                  <a:pt x="225689" y="115271"/>
                </a:lnTo>
                <a:lnTo>
                  <a:pt x="197752" y="82606"/>
                </a:lnTo>
                <a:lnTo>
                  <a:pt x="165179" y="54558"/>
                </a:lnTo>
                <a:lnTo>
                  <a:pt x="128543" y="31701"/>
                </a:lnTo>
                <a:lnTo>
                  <a:pt x="88419" y="14607"/>
                </a:lnTo>
                <a:lnTo>
                  <a:pt x="45380" y="3849"/>
                </a:lnTo>
                <a:lnTo>
                  <a:pt x="0" y="0"/>
                </a:lnTo>
                <a:close/>
              </a:path>
            </a:pathLst>
          </a:custGeom>
          <a:solidFill>
            <a:srgbClr val="2039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8175122" y="2253130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4">
                <a:moveTo>
                  <a:pt x="281285" y="0"/>
                </a:moveTo>
                <a:lnTo>
                  <a:pt x="280868" y="0"/>
                </a:lnTo>
                <a:lnTo>
                  <a:pt x="235308" y="3673"/>
                </a:lnTo>
                <a:lnTo>
                  <a:pt x="192089" y="14309"/>
                </a:lnTo>
                <a:lnTo>
                  <a:pt x="151790" y="31328"/>
                </a:lnTo>
                <a:lnTo>
                  <a:pt x="114988" y="54154"/>
                </a:lnTo>
                <a:lnTo>
                  <a:pt x="82262" y="82208"/>
                </a:lnTo>
                <a:lnTo>
                  <a:pt x="54189" y="114912"/>
                </a:lnTo>
                <a:lnTo>
                  <a:pt x="31348" y="151690"/>
                </a:lnTo>
                <a:lnTo>
                  <a:pt x="14318" y="191962"/>
                </a:lnTo>
                <a:lnTo>
                  <a:pt x="3675" y="235150"/>
                </a:lnTo>
                <a:lnTo>
                  <a:pt x="0" y="280678"/>
                </a:lnTo>
                <a:lnTo>
                  <a:pt x="72" y="283566"/>
                </a:lnTo>
                <a:lnTo>
                  <a:pt x="282121" y="283566"/>
                </a:lnTo>
                <a:lnTo>
                  <a:pt x="282121" y="26"/>
                </a:lnTo>
                <a:lnTo>
                  <a:pt x="281694" y="26"/>
                </a:lnTo>
                <a:lnTo>
                  <a:pt x="281285" y="0"/>
                </a:lnTo>
                <a:close/>
              </a:path>
            </a:pathLst>
          </a:custGeom>
          <a:solidFill>
            <a:srgbClr val="F5A81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8457242" y="2536672"/>
            <a:ext cx="280035" cy="278130"/>
          </a:xfrm>
          <a:custGeom>
            <a:avLst/>
            <a:gdLst/>
            <a:ahLst/>
            <a:cxnLst/>
            <a:rect l="l" t="t" r="r" b="b"/>
            <a:pathLst>
              <a:path w="280034" h="278130">
                <a:moveTo>
                  <a:pt x="279530" y="0"/>
                </a:moveTo>
                <a:lnTo>
                  <a:pt x="0" y="0"/>
                </a:lnTo>
                <a:lnTo>
                  <a:pt x="0" y="277754"/>
                </a:lnTo>
                <a:lnTo>
                  <a:pt x="49978" y="273097"/>
                </a:lnTo>
                <a:lnTo>
                  <a:pt x="97027" y="260089"/>
                </a:lnTo>
                <a:lnTo>
                  <a:pt x="140375" y="239501"/>
                </a:lnTo>
                <a:lnTo>
                  <a:pt x="179249" y="212105"/>
                </a:lnTo>
                <a:lnTo>
                  <a:pt x="212879" y="178672"/>
                </a:lnTo>
                <a:lnTo>
                  <a:pt x="240494" y="139974"/>
                </a:lnTo>
                <a:lnTo>
                  <a:pt x="261321" y="96781"/>
                </a:lnTo>
                <a:lnTo>
                  <a:pt x="274591" y="49866"/>
                </a:lnTo>
                <a:lnTo>
                  <a:pt x="279530" y="0"/>
                </a:lnTo>
                <a:close/>
              </a:path>
            </a:pathLst>
          </a:custGeom>
          <a:solidFill>
            <a:srgbClr val="109A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8175196" y="2536668"/>
            <a:ext cx="282575" cy="278130"/>
          </a:xfrm>
          <a:custGeom>
            <a:avLst/>
            <a:gdLst/>
            <a:ahLst/>
            <a:cxnLst/>
            <a:rect l="l" t="t" r="r" b="b"/>
            <a:pathLst>
              <a:path w="282575" h="278130">
                <a:moveTo>
                  <a:pt x="282040" y="0"/>
                </a:moveTo>
                <a:lnTo>
                  <a:pt x="0" y="0"/>
                </a:lnTo>
                <a:lnTo>
                  <a:pt x="4080" y="45122"/>
                </a:lnTo>
                <a:lnTo>
                  <a:pt x="15004" y="87903"/>
                </a:lnTo>
                <a:lnTo>
                  <a:pt x="32206" y="127776"/>
                </a:lnTo>
                <a:lnTo>
                  <a:pt x="55118" y="164172"/>
                </a:lnTo>
                <a:lnTo>
                  <a:pt x="83175" y="196525"/>
                </a:lnTo>
                <a:lnTo>
                  <a:pt x="115809" y="224268"/>
                </a:lnTo>
                <a:lnTo>
                  <a:pt x="152454" y="246833"/>
                </a:lnTo>
                <a:lnTo>
                  <a:pt x="192543" y="263654"/>
                </a:lnTo>
                <a:lnTo>
                  <a:pt x="235509" y="274162"/>
                </a:lnTo>
                <a:lnTo>
                  <a:pt x="280785" y="277790"/>
                </a:lnTo>
                <a:lnTo>
                  <a:pt x="282040" y="277754"/>
                </a:lnTo>
                <a:lnTo>
                  <a:pt x="282040" y="0"/>
                </a:lnTo>
                <a:close/>
              </a:path>
            </a:pathLst>
          </a:custGeom>
          <a:solidFill>
            <a:srgbClr val="4FBA7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305301" y="3994150"/>
            <a:ext cx="359833" cy="46566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580466" y="3981450"/>
            <a:ext cx="1879600" cy="4953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210301" y="3981450"/>
            <a:ext cx="1519767" cy="4953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305301" y="4459816"/>
            <a:ext cx="359833" cy="46566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580466" y="4447116"/>
            <a:ext cx="952500" cy="4953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278966" y="4447116"/>
            <a:ext cx="3086100" cy="4953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4580466" y="4679950"/>
            <a:ext cx="2988732" cy="4953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4422140" y="4033520"/>
            <a:ext cx="3748404" cy="98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spc="-10" dirty="0">
                <a:solidFill>
                  <a:srgbClr val="4A7CBB"/>
                </a:solidFill>
                <a:cs typeface="Calibri"/>
              </a:rPr>
              <a:t>Data </a:t>
            </a:r>
            <a:r>
              <a:rPr sz="1700" spc="-5" dirty="0">
                <a:solidFill>
                  <a:srgbClr val="4A7CBB"/>
                </a:solidFill>
                <a:cs typeface="Calibri"/>
              </a:rPr>
              <a:t>is </a:t>
            </a:r>
            <a:r>
              <a:rPr sz="1700" spc="-15" dirty="0">
                <a:solidFill>
                  <a:srgbClr val="4A7CBB"/>
                </a:solidFill>
                <a:cs typeface="Calibri"/>
              </a:rPr>
              <a:t>imperative </a:t>
            </a:r>
            <a:r>
              <a:rPr sz="1700" spc="-10" dirty="0">
                <a:solidFill>
                  <a:srgbClr val="4A7CBB"/>
                </a:solidFill>
                <a:cs typeface="Calibri"/>
              </a:rPr>
              <a:t>at every</a:t>
            </a:r>
            <a:r>
              <a:rPr sz="1700" spc="50" dirty="0">
                <a:solidFill>
                  <a:srgbClr val="4A7CBB"/>
                </a:solidFill>
                <a:cs typeface="Calibri"/>
              </a:rPr>
              <a:t> </a:t>
            </a:r>
            <a:r>
              <a:rPr sz="1700" spc="-15" dirty="0">
                <a:solidFill>
                  <a:srgbClr val="4A7CBB"/>
                </a:solidFill>
                <a:cs typeface="Calibri"/>
              </a:rPr>
              <a:t>stage</a:t>
            </a:r>
            <a:endParaRPr sz="1700" dirty="0">
              <a:solidFill>
                <a:prstClr val="black"/>
              </a:solidFill>
              <a:cs typeface="Calibri"/>
            </a:endParaRPr>
          </a:p>
          <a:p>
            <a:pPr marL="298450" marR="5080" indent="-285750">
              <a:lnSpc>
                <a:spcPts val="1830"/>
              </a:lnSpc>
              <a:spcBef>
                <a:spcPts val="186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spc="-10" dirty="0">
                <a:solidFill>
                  <a:srgbClr val="4A7CBB"/>
                </a:solidFill>
                <a:cs typeface="Calibri"/>
              </a:rPr>
              <a:t>Getting </a:t>
            </a:r>
            <a:r>
              <a:rPr sz="1700" spc="-5" dirty="0">
                <a:solidFill>
                  <a:srgbClr val="4A7CBB"/>
                </a:solidFill>
                <a:cs typeface="Calibri"/>
              </a:rPr>
              <a:t>the </a:t>
            </a:r>
            <a:r>
              <a:rPr sz="1700" spc="-25" dirty="0">
                <a:solidFill>
                  <a:srgbClr val="4A7CBB"/>
                </a:solidFill>
                <a:cs typeface="Calibri"/>
              </a:rPr>
              <a:t>Value </a:t>
            </a:r>
            <a:r>
              <a:rPr sz="1700" spc="-10" dirty="0">
                <a:solidFill>
                  <a:srgbClr val="4A7CBB"/>
                </a:solidFill>
                <a:cs typeface="Calibri"/>
              </a:rPr>
              <a:t>Right </a:t>
            </a:r>
            <a:r>
              <a:rPr sz="1700" spc="-5" dirty="0">
                <a:solidFill>
                  <a:srgbClr val="4A7CBB"/>
                </a:solidFill>
                <a:cs typeface="Calibri"/>
              </a:rPr>
              <a:t>will set </a:t>
            </a:r>
            <a:r>
              <a:rPr sz="1700" dirty="0">
                <a:solidFill>
                  <a:srgbClr val="4A7CBB"/>
                </a:solidFill>
                <a:cs typeface="Calibri"/>
              </a:rPr>
              <a:t>a </a:t>
            </a:r>
            <a:r>
              <a:rPr sz="1700" spc="-10" dirty="0">
                <a:solidFill>
                  <a:srgbClr val="4A7CBB"/>
                </a:solidFill>
                <a:cs typeface="Calibri"/>
              </a:rPr>
              <a:t>better  </a:t>
            </a:r>
            <a:r>
              <a:rPr sz="1700" spc="-15" dirty="0">
                <a:solidFill>
                  <a:srgbClr val="4A7CBB"/>
                </a:solidFill>
                <a:cs typeface="Calibri"/>
              </a:rPr>
              <a:t>market </a:t>
            </a:r>
            <a:r>
              <a:rPr sz="1700" spc="-5" dirty="0">
                <a:solidFill>
                  <a:srgbClr val="4A7CBB"/>
                </a:solidFill>
                <a:cs typeface="Calibri"/>
              </a:rPr>
              <a:t>and outcome </a:t>
            </a:r>
            <a:r>
              <a:rPr sz="1700" spc="-10" dirty="0">
                <a:solidFill>
                  <a:srgbClr val="4A7CBB"/>
                </a:solidFill>
                <a:cs typeface="Calibri"/>
              </a:rPr>
              <a:t>for</a:t>
            </a:r>
            <a:r>
              <a:rPr sz="1700" spc="-35" dirty="0">
                <a:solidFill>
                  <a:srgbClr val="4A7CBB"/>
                </a:solidFill>
                <a:cs typeface="Calibri"/>
              </a:rPr>
              <a:t> </a:t>
            </a:r>
            <a:r>
              <a:rPr sz="1700" spc="-5" dirty="0">
                <a:solidFill>
                  <a:srgbClr val="4A7CBB"/>
                </a:solidFill>
                <a:cs typeface="Calibri"/>
              </a:rPr>
              <a:t>utility</a:t>
            </a:r>
            <a:endParaRPr sz="1700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47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309033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40" y="5288867"/>
            <a:ext cx="154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alibri"/>
              </a:rPr>
              <a:t>5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2724" y="914400"/>
            <a:ext cx="1211275" cy="1013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96276" y="5720905"/>
            <a:ext cx="492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C6C9B"/>
                </a:solidFill>
                <a:latin typeface="Times New Roman"/>
                <a:cs typeface="Times New Roman"/>
              </a:rPr>
              <a:t>7/24/17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040" y="5710746"/>
            <a:ext cx="61849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  <a:hlinkClick r:id="rId4"/>
              </a:rPr>
              <a:t>http://ngrid.maps.arcgis.com/apps/MapSeries/index.  </a:t>
            </a: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</a:rPr>
              <a:t>html?appid=4c8cfd75800b469abb8febca4d5dab59&amp;folderid=8</a:t>
            </a:r>
            <a:r>
              <a:rPr sz="800" spc="65" dirty="0">
                <a:solidFill>
                  <a:srgbClr val="3C6C9B"/>
                </a:solidFill>
                <a:latin typeface="Times New Roman"/>
                <a:cs typeface="Times New Roman"/>
              </a:rPr>
              <a:t> </a:t>
            </a:r>
            <a:r>
              <a:rPr sz="800" spc="-5" dirty="0">
                <a:solidFill>
                  <a:srgbClr val="3C6C9B"/>
                </a:solidFill>
                <a:latin typeface="Times New Roman"/>
                <a:cs typeface="Times New Roman"/>
              </a:rPr>
              <a:t>a8a74bf834613a04c19a68eefb43b.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1307" y="1330623"/>
            <a:ext cx="5654117" cy="3856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61329" y="1066215"/>
            <a:ext cx="3517900" cy="3403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2050" spc="-225" dirty="0">
                <a:solidFill>
                  <a:srgbClr val="767171"/>
                </a:solidFill>
              </a:rPr>
              <a:t>Two  </a:t>
            </a:r>
            <a:r>
              <a:rPr sz="2050" spc="-235" dirty="0">
                <a:solidFill>
                  <a:srgbClr val="767171"/>
                </a:solidFill>
              </a:rPr>
              <a:t>Case  </a:t>
            </a:r>
            <a:r>
              <a:rPr sz="2050" spc="-185" dirty="0">
                <a:solidFill>
                  <a:srgbClr val="767171"/>
                </a:solidFill>
              </a:rPr>
              <a:t>Studies: </a:t>
            </a:r>
            <a:r>
              <a:rPr sz="2050" spc="-310" dirty="0">
                <a:solidFill>
                  <a:srgbClr val="767171"/>
                </a:solidFill>
              </a:rPr>
              <a:t>DERs  </a:t>
            </a:r>
            <a:r>
              <a:rPr sz="2050" spc="-185" dirty="0">
                <a:solidFill>
                  <a:srgbClr val="767171"/>
                </a:solidFill>
              </a:rPr>
              <a:t>as</a:t>
            </a:r>
            <a:r>
              <a:rPr sz="2050" spc="-405" dirty="0">
                <a:solidFill>
                  <a:srgbClr val="767171"/>
                </a:solidFill>
              </a:rPr>
              <a:t> </a:t>
            </a:r>
            <a:r>
              <a:rPr sz="2050" spc="-310" dirty="0">
                <a:solidFill>
                  <a:srgbClr val="767171"/>
                </a:solidFill>
              </a:rPr>
              <a:t>NWAs</a:t>
            </a:r>
            <a:endParaRPr sz="2050"/>
          </a:p>
        </p:txBody>
      </p:sp>
      <p:sp>
        <p:nvSpPr>
          <p:cNvPr id="9" name="object 9"/>
          <p:cNvSpPr/>
          <p:nvPr/>
        </p:nvSpPr>
        <p:spPr>
          <a:xfrm>
            <a:off x="1463782" y="3616072"/>
            <a:ext cx="2302510" cy="1724660"/>
          </a:xfrm>
          <a:custGeom>
            <a:avLst/>
            <a:gdLst/>
            <a:ahLst/>
            <a:cxnLst/>
            <a:rect l="l" t="t" r="r" b="b"/>
            <a:pathLst>
              <a:path w="2302510" h="1724660">
                <a:moveTo>
                  <a:pt x="0" y="1724408"/>
                </a:moveTo>
                <a:lnTo>
                  <a:pt x="2302450" y="1724408"/>
                </a:lnTo>
                <a:lnTo>
                  <a:pt x="2302450" y="0"/>
                </a:lnTo>
                <a:lnTo>
                  <a:pt x="0" y="0"/>
                </a:lnTo>
                <a:lnTo>
                  <a:pt x="0" y="1724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63782" y="3616072"/>
            <a:ext cx="2302510" cy="1724660"/>
          </a:xfrm>
          <a:prstGeom prst="rect">
            <a:avLst/>
          </a:prstGeom>
          <a:solidFill>
            <a:srgbClr val="FFFFFF"/>
          </a:solidFill>
          <a:ln w="4857">
            <a:solidFill>
              <a:srgbClr val="5B9BD5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075"/>
              </a:lnSpc>
              <a:spcBef>
                <a:spcPts val="105"/>
              </a:spcBef>
            </a:pPr>
            <a:r>
              <a:rPr sz="900" spc="-15" dirty="0">
                <a:solidFill>
                  <a:srgbClr val="0069AA"/>
                </a:solidFill>
                <a:latin typeface="Arial"/>
                <a:cs typeface="Arial"/>
              </a:rPr>
              <a:t>CALIFORNIA,</a:t>
            </a:r>
            <a:r>
              <a:rPr sz="900" dirty="0">
                <a:solidFill>
                  <a:srgbClr val="0069AA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0069AA"/>
                </a:solidFill>
                <a:latin typeface="Arial"/>
                <a:cs typeface="Arial"/>
              </a:rPr>
              <a:t>PG&amp;E: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271145" marR="273050" algn="ctr">
              <a:lnSpc>
                <a:spcPts val="1110"/>
              </a:lnSpc>
              <a:spcBef>
                <a:spcPts val="5"/>
              </a:spcBef>
            </a:pPr>
            <a:r>
              <a:rPr sz="900" spc="-5" dirty="0">
                <a:solidFill>
                  <a:srgbClr val="595959"/>
                </a:solidFill>
                <a:latin typeface="Arial"/>
                <a:cs typeface="Arial"/>
              </a:rPr>
              <a:t>Distribution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Infrastructure Deferral  Framework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159385" marR="130810" algn="ctr">
              <a:lnSpc>
                <a:spcPts val="1110"/>
              </a:lnSpc>
            </a:pPr>
            <a:r>
              <a:rPr sz="900" spc="-35" dirty="0">
                <a:solidFill>
                  <a:srgbClr val="0069AA"/>
                </a:solidFill>
                <a:latin typeface="Arial"/>
                <a:cs typeface="Arial"/>
              </a:rPr>
              <a:t>(DIDF) </a:t>
            </a:r>
            <a:r>
              <a:rPr sz="900" spc="5" dirty="0">
                <a:solidFill>
                  <a:srgbClr val="0069AA"/>
                </a:solidFill>
                <a:latin typeface="Arial"/>
                <a:cs typeface="Arial"/>
              </a:rPr>
              <a:t>and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Demand-side Management  Framework</a:t>
            </a:r>
            <a:r>
              <a:rPr sz="90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595959"/>
                </a:solidFill>
                <a:latin typeface="Arial"/>
                <a:cs typeface="Arial"/>
              </a:rPr>
              <a:t>(DSM)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" marR="211454">
              <a:lnSpc>
                <a:spcPct val="116900"/>
              </a:lnSpc>
            </a:pPr>
            <a:r>
              <a:rPr sz="900" i="1" dirty="0">
                <a:solidFill>
                  <a:prstClr val="black"/>
                </a:solidFill>
                <a:latin typeface="Arial"/>
                <a:cs typeface="Arial"/>
              </a:rPr>
              <a:t>For the purpose </a:t>
            </a:r>
            <a:r>
              <a:rPr sz="900" i="1" spc="-5" dirty="0">
                <a:solidFill>
                  <a:prstClr val="black"/>
                </a:solidFill>
                <a:latin typeface="Arial"/>
                <a:cs typeface="Arial"/>
              </a:rPr>
              <a:t>of procuring </a:t>
            </a:r>
            <a:r>
              <a:rPr sz="900" i="1" dirty="0">
                <a:solidFill>
                  <a:prstClr val="black"/>
                </a:solidFill>
                <a:latin typeface="Arial"/>
                <a:cs typeface="Arial"/>
              </a:rPr>
              <a:t>the DER  </a:t>
            </a:r>
            <a:r>
              <a:rPr sz="900" i="1" spc="-5" dirty="0">
                <a:solidFill>
                  <a:prstClr val="black"/>
                </a:solidFill>
                <a:latin typeface="Arial"/>
                <a:cs typeface="Arial"/>
              </a:rPr>
              <a:t>solutions and prioritizing distribution  </a:t>
            </a:r>
            <a:r>
              <a:rPr sz="900" i="1" dirty="0">
                <a:solidFill>
                  <a:prstClr val="black"/>
                </a:solidFill>
                <a:latin typeface="Arial"/>
                <a:cs typeface="Arial"/>
              </a:rPr>
              <a:t>infrastructure projects for </a:t>
            </a:r>
            <a:r>
              <a:rPr sz="900" i="1" spc="-5" dirty="0">
                <a:solidFill>
                  <a:prstClr val="black"/>
                </a:solidFill>
                <a:latin typeface="Arial"/>
                <a:cs typeface="Arial"/>
              </a:rPr>
              <a:t>potential </a:t>
            </a:r>
            <a:r>
              <a:rPr sz="900" i="1" dirty="0">
                <a:solidFill>
                  <a:prstClr val="black"/>
                </a:solidFill>
                <a:latin typeface="Arial"/>
                <a:cs typeface="Arial"/>
              </a:rPr>
              <a:t>cost-  effective</a:t>
            </a:r>
            <a:r>
              <a:rPr sz="900" i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prstClr val="black"/>
                </a:solidFill>
                <a:latin typeface="Arial"/>
                <a:cs typeface="Arial"/>
              </a:rPr>
              <a:t>DER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28575">
              <a:spcBef>
                <a:spcPts val="180"/>
              </a:spcBef>
            </a:pPr>
            <a:r>
              <a:rPr sz="900" i="1" spc="-5" dirty="0">
                <a:solidFill>
                  <a:prstClr val="black"/>
                </a:solidFill>
                <a:latin typeface="Arial"/>
                <a:cs typeface="Arial"/>
              </a:rPr>
              <a:t>solutions.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50618" y="2348268"/>
            <a:ext cx="1365250" cy="1994970"/>
          </a:xfrm>
          <a:prstGeom prst="rect">
            <a:avLst/>
          </a:prstGeom>
          <a:solidFill>
            <a:schemeClr val="bg1"/>
          </a:solidFill>
          <a:ln w="4857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167640" marR="67945" indent="-97155">
              <a:spcBef>
                <a:spcPts val="110"/>
              </a:spcBef>
            </a:pPr>
            <a:r>
              <a:rPr sz="900" spc="-15" dirty="0">
                <a:solidFill>
                  <a:srgbClr val="0069AA"/>
                </a:solidFill>
                <a:latin typeface="Arial"/>
                <a:cs typeface="Arial"/>
              </a:rPr>
              <a:t>NEW </a:t>
            </a:r>
            <a:r>
              <a:rPr sz="900" spc="-10" dirty="0">
                <a:solidFill>
                  <a:srgbClr val="0069AA"/>
                </a:solidFill>
                <a:latin typeface="Arial"/>
                <a:cs typeface="Arial"/>
              </a:rPr>
              <a:t>YORK, </a:t>
            </a:r>
            <a:r>
              <a:rPr sz="900" dirty="0">
                <a:solidFill>
                  <a:srgbClr val="0069AA"/>
                </a:solidFill>
                <a:latin typeface="Arial"/>
                <a:cs typeface="Arial"/>
              </a:rPr>
              <a:t>Reforming  </a:t>
            </a:r>
            <a:r>
              <a:rPr sz="900" spc="-5" dirty="0">
                <a:solidFill>
                  <a:srgbClr val="0069AA"/>
                </a:solidFill>
                <a:latin typeface="Arial"/>
                <a:cs typeface="Arial"/>
              </a:rPr>
              <a:t>Energy Vision</a:t>
            </a:r>
            <a:r>
              <a:rPr sz="900" spc="-45" dirty="0">
                <a:solidFill>
                  <a:srgbClr val="0069AA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0069AA"/>
                </a:solidFill>
                <a:latin typeface="Arial"/>
                <a:cs typeface="Arial"/>
              </a:rPr>
              <a:t>(REV)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9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3510" marR="34925" indent="-111760">
              <a:lnSpc>
                <a:spcPct val="102699"/>
              </a:lnSpc>
              <a:buClr>
                <a:srgbClr val="000000"/>
              </a:buClr>
              <a:buFontTx/>
              <a:buChar char="•"/>
              <a:tabLst>
                <a:tab pos="144145" algn="l"/>
              </a:tabLst>
            </a:pPr>
            <a:r>
              <a:rPr sz="900" spc="5" dirty="0">
                <a:solidFill>
                  <a:srgbClr val="595959"/>
                </a:solidFill>
                <a:latin typeface="Arial"/>
                <a:cs typeface="Arial"/>
              </a:rPr>
              <a:t>Con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Edison, </a:t>
            </a:r>
            <a:r>
              <a:rPr sz="900" spc="5" dirty="0">
                <a:solidFill>
                  <a:srgbClr val="595959"/>
                </a:solidFill>
                <a:latin typeface="Arial"/>
                <a:cs typeface="Arial"/>
              </a:rPr>
              <a:t>Brooklyn-  </a:t>
            </a:r>
            <a:r>
              <a:rPr sz="900" spc="-5" dirty="0">
                <a:solidFill>
                  <a:srgbClr val="595959"/>
                </a:solidFill>
                <a:latin typeface="Arial"/>
                <a:cs typeface="Arial"/>
              </a:rPr>
              <a:t>Queens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Demand  Management</a:t>
            </a:r>
            <a:r>
              <a:rPr sz="900" spc="5" dirty="0">
                <a:solidFill>
                  <a:srgbClr val="595959"/>
                </a:solidFill>
                <a:latin typeface="Arial"/>
                <a:cs typeface="Arial"/>
              </a:rPr>
              <a:t> Program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3510" marR="87630" indent="-111760">
              <a:lnSpc>
                <a:spcPct val="102699"/>
              </a:lnSpc>
              <a:spcBef>
                <a:spcPts val="5"/>
              </a:spcBef>
              <a:buClr>
                <a:srgbClr val="000000"/>
              </a:buClr>
              <a:buFontTx/>
              <a:buChar char="•"/>
              <a:tabLst>
                <a:tab pos="144145" algn="l"/>
              </a:tabLst>
            </a:pP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Pairing Solar </a:t>
            </a:r>
            <a:r>
              <a:rPr sz="900" spc="15" dirty="0">
                <a:solidFill>
                  <a:srgbClr val="595959"/>
                </a:solidFill>
                <a:latin typeface="Arial"/>
                <a:cs typeface="Arial"/>
              </a:rPr>
              <a:t>with </a:t>
            </a:r>
            <a:r>
              <a:rPr sz="900" spc="-25" dirty="0">
                <a:solidFill>
                  <a:srgbClr val="595959"/>
                </a:solidFill>
                <a:latin typeface="Arial"/>
                <a:cs typeface="Arial"/>
              </a:rPr>
              <a:t>EE,  </a:t>
            </a:r>
            <a:r>
              <a:rPr sz="900" spc="5" dirty="0">
                <a:solidFill>
                  <a:srgbClr val="595959"/>
                </a:solidFill>
                <a:latin typeface="Arial"/>
                <a:cs typeface="Arial"/>
              </a:rPr>
              <a:t>Storage, and</a:t>
            </a:r>
            <a:r>
              <a:rPr sz="900" spc="-1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595959"/>
                </a:solidFill>
                <a:latin typeface="Arial"/>
                <a:cs typeface="Arial"/>
              </a:rPr>
              <a:t>DR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5"/>
              </a:spcBef>
              <a:buFont typeface="Arial"/>
              <a:buChar char="•"/>
            </a:pPr>
            <a:endParaRPr sz="9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3510" marR="149225" indent="-111760">
              <a:lnSpc>
                <a:spcPct val="101499"/>
              </a:lnSpc>
              <a:spcBef>
                <a:spcPts val="5"/>
              </a:spcBef>
              <a:buClr>
                <a:srgbClr val="000000"/>
              </a:buClr>
              <a:buFontTx/>
              <a:buChar char="•"/>
              <a:tabLst>
                <a:tab pos="144145" algn="l"/>
              </a:tabLst>
            </a:pP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Central </a:t>
            </a:r>
            <a:r>
              <a:rPr sz="900" spc="5" dirty="0">
                <a:solidFill>
                  <a:srgbClr val="595959"/>
                </a:solidFill>
                <a:latin typeface="Arial"/>
                <a:cs typeface="Arial"/>
              </a:rPr>
              <a:t>Hudson </a:t>
            </a:r>
            <a:r>
              <a:rPr sz="900" spc="-5" dirty="0">
                <a:solidFill>
                  <a:srgbClr val="595959"/>
                </a:solidFill>
                <a:latin typeface="Arial"/>
                <a:cs typeface="Arial"/>
              </a:rPr>
              <a:t>Gas  </a:t>
            </a:r>
            <a:r>
              <a:rPr sz="900" spc="5" dirty="0">
                <a:solidFill>
                  <a:srgbClr val="595959"/>
                </a:solidFill>
                <a:latin typeface="Arial"/>
                <a:cs typeface="Arial"/>
              </a:rPr>
              <a:t>and </a:t>
            </a:r>
            <a:r>
              <a:rPr sz="900" dirty="0">
                <a:solidFill>
                  <a:srgbClr val="595959"/>
                </a:solidFill>
                <a:latin typeface="Arial"/>
                <a:cs typeface="Arial"/>
              </a:rPr>
              <a:t>Electric, Shared  savings </a:t>
            </a:r>
            <a:r>
              <a:rPr sz="900" spc="15" dirty="0">
                <a:solidFill>
                  <a:srgbClr val="595959"/>
                </a:solidFill>
                <a:latin typeface="Arial"/>
                <a:cs typeface="Arial"/>
              </a:rPr>
              <a:t>with  </a:t>
            </a:r>
            <a:r>
              <a:rPr sz="900" spc="10" dirty="0">
                <a:solidFill>
                  <a:srgbClr val="595959"/>
                </a:solidFill>
                <a:latin typeface="Arial"/>
                <a:cs typeface="Arial"/>
              </a:rPr>
              <a:t>customers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4145" y="1014888"/>
            <a:ext cx="6155055" cy="4571365"/>
          </a:xfrm>
          <a:custGeom>
            <a:avLst/>
            <a:gdLst/>
            <a:ahLst/>
            <a:cxnLst/>
            <a:rect l="l" t="t" r="r" b="b"/>
            <a:pathLst>
              <a:path w="6155055" h="4571365">
                <a:moveTo>
                  <a:pt x="0" y="0"/>
                </a:moveTo>
                <a:lnTo>
                  <a:pt x="6154437" y="0"/>
                </a:lnTo>
                <a:lnTo>
                  <a:pt x="6154437" y="4570896"/>
                </a:lnTo>
                <a:lnTo>
                  <a:pt x="0" y="4570896"/>
                </a:lnTo>
                <a:lnTo>
                  <a:pt x="0" y="0"/>
                </a:lnTo>
                <a:close/>
              </a:path>
            </a:pathLst>
          </a:custGeom>
          <a:ln w="48574">
            <a:solidFill>
              <a:srgbClr val="2E75B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38874" y="2000958"/>
            <a:ext cx="1816700" cy="11075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31589" y="1993671"/>
            <a:ext cx="1831339" cy="1122680"/>
          </a:xfrm>
          <a:custGeom>
            <a:avLst/>
            <a:gdLst/>
            <a:ahLst/>
            <a:cxnLst/>
            <a:rect l="l" t="t" r="r" b="b"/>
            <a:pathLst>
              <a:path w="1831339" h="1122680">
                <a:moveTo>
                  <a:pt x="0" y="0"/>
                </a:moveTo>
                <a:lnTo>
                  <a:pt x="1831273" y="0"/>
                </a:lnTo>
                <a:lnTo>
                  <a:pt x="1831273" y="1122079"/>
                </a:lnTo>
                <a:lnTo>
                  <a:pt x="0" y="1122079"/>
                </a:lnTo>
                <a:lnTo>
                  <a:pt x="0" y="0"/>
                </a:lnTo>
                <a:close/>
              </a:path>
            </a:pathLst>
          </a:custGeom>
          <a:ln w="14572">
            <a:solidFill>
              <a:srgbClr val="2E75B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40033" y="2406650"/>
            <a:ext cx="1693332" cy="520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40033" y="2677582"/>
            <a:ext cx="1325032" cy="520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40034" y="2952750"/>
            <a:ext cx="1697567" cy="520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40033" y="3227917"/>
            <a:ext cx="850900" cy="520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77063" y="2458719"/>
            <a:ext cx="1350010" cy="1121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pc="-10" dirty="0">
                <a:solidFill>
                  <a:srgbClr val="4A7CBB"/>
                </a:solidFill>
                <a:cs typeface="Calibri"/>
              </a:rPr>
              <a:t>Pairing </a:t>
            </a:r>
            <a:r>
              <a:rPr spc="-5" dirty="0">
                <a:solidFill>
                  <a:srgbClr val="4A7CBB"/>
                </a:solidFill>
                <a:cs typeface="Calibri"/>
              </a:rPr>
              <a:t>Solar </a:t>
            </a:r>
            <a:r>
              <a:rPr dirty="0">
                <a:solidFill>
                  <a:srgbClr val="4A7CBB"/>
                </a:solidFill>
                <a:cs typeface="Calibri"/>
              </a:rPr>
              <a:t>+  </a:t>
            </a:r>
            <a:r>
              <a:rPr spc="-15" dirty="0">
                <a:solidFill>
                  <a:srgbClr val="4A7CBB"/>
                </a:solidFill>
                <a:cs typeface="Calibri"/>
              </a:rPr>
              <a:t>Storage </a:t>
            </a:r>
            <a:r>
              <a:rPr spc="-10" dirty="0">
                <a:solidFill>
                  <a:srgbClr val="4A7CBB"/>
                </a:solidFill>
                <a:cs typeface="Calibri"/>
              </a:rPr>
              <a:t>to  </a:t>
            </a:r>
            <a:r>
              <a:rPr spc="-5" dirty="0">
                <a:solidFill>
                  <a:srgbClr val="4A7CBB"/>
                </a:solidFill>
                <a:cs typeface="Calibri"/>
              </a:rPr>
              <a:t>serve as </a:t>
            </a:r>
            <a:r>
              <a:rPr dirty="0">
                <a:solidFill>
                  <a:srgbClr val="4A7CBB"/>
                </a:solidFill>
                <a:cs typeface="Calibri"/>
              </a:rPr>
              <a:t>a</a:t>
            </a:r>
            <a:r>
              <a:rPr spc="-55" dirty="0">
                <a:solidFill>
                  <a:srgbClr val="4A7CBB"/>
                </a:solidFill>
                <a:cs typeface="Calibri"/>
              </a:rPr>
              <a:t> </a:t>
            </a:r>
            <a:r>
              <a:rPr spc="-5" dirty="0">
                <a:solidFill>
                  <a:srgbClr val="4A7CBB"/>
                </a:solidFill>
                <a:cs typeface="Calibri"/>
              </a:rPr>
              <a:t>grid  asset.</a:t>
            </a:r>
            <a:endParaRPr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40034" y="3778250"/>
            <a:ext cx="1236133" cy="520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40033" y="4049183"/>
            <a:ext cx="1680632" cy="5206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40033" y="4324350"/>
            <a:ext cx="1049866" cy="520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77064" y="3830321"/>
            <a:ext cx="13341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i="1" spc="-10" dirty="0">
                <a:solidFill>
                  <a:srgbClr val="4A7CBB"/>
                </a:solidFill>
                <a:cs typeface="Calibri"/>
              </a:rPr>
              <a:t>Critical </a:t>
            </a:r>
            <a:r>
              <a:rPr i="1" spc="-5" dirty="0">
                <a:solidFill>
                  <a:srgbClr val="4A7CBB"/>
                </a:solidFill>
                <a:cs typeface="Calibri"/>
              </a:rPr>
              <a:t>in  advancing</a:t>
            </a:r>
            <a:r>
              <a:rPr i="1" spc="-80" dirty="0">
                <a:solidFill>
                  <a:srgbClr val="4A7CBB"/>
                </a:solidFill>
                <a:cs typeface="Calibri"/>
              </a:rPr>
              <a:t> </a:t>
            </a:r>
            <a:r>
              <a:rPr i="1" spc="-5" dirty="0">
                <a:solidFill>
                  <a:srgbClr val="4A7CBB"/>
                </a:solidFill>
                <a:cs typeface="Calibri"/>
              </a:rPr>
              <a:t>the  </a:t>
            </a:r>
            <a:r>
              <a:rPr i="1" spc="-15" dirty="0">
                <a:solidFill>
                  <a:srgbClr val="4A7CBB"/>
                </a:solidFill>
                <a:cs typeface="Calibri"/>
              </a:rPr>
              <a:t>market!</a:t>
            </a:r>
            <a:endParaRPr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82648" y="3142577"/>
            <a:ext cx="1630045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650" spc="-5" dirty="0">
                <a:solidFill>
                  <a:prstClr val="black"/>
                </a:solidFill>
                <a:latin typeface="Arial"/>
                <a:cs typeface="Arial"/>
              </a:rPr>
              <a:t>National </a:t>
            </a:r>
            <a:r>
              <a:rPr sz="650" dirty="0">
                <a:solidFill>
                  <a:prstClr val="black"/>
                </a:solidFill>
                <a:latin typeface="Arial"/>
                <a:cs typeface="Arial"/>
              </a:rPr>
              <a:t>Grid: </a:t>
            </a:r>
            <a:r>
              <a:rPr sz="650" spc="-5" dirty="0">
                <a:solidFill>
                  <a:prstClr val="black"/>
                </a:solidFill>
                <a:latin typeface="Arial"/>
                <a:cs typeface="Arial"/>
              </a:rPr>
              <a:t>Hosting </a:t>
            </a:r>
            <a:r>
              <a:rPr sz="650" dirty="0">
                <a:solidFill>
                  <a:prstClr val="black"/>
                </a:solidFill>
                <a:latin typeface="Arial"/>
                <a:cs typeface="Arial"/>
              </a:rPr>
              <a:t>Map and Grid</a:t>
            </a:r>
            <a:r>
              <a:rPr sz="65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68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309033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40" y="5288867"/>
            <a:ext cx="154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alibri"/>
              </a:rPr>
              <a:t>6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2724" y="914400"/>
            <a:ext cx="1211275" cy="1013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290" y="2106846"/>
            <a:ext cx="8122920" cy="288027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5600" marR="24130" indent="-342900">
              <a:lnSpc>
                <a:spcPts val="2270"/>
              </a:lnSpc>
              <a:spcBef>
                <a:spcPts val="185"/>
              </a:spcBef>
              <a:buClr>
                <a:srgbClr val="7F7F7F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b="1" spc="-15" dirty="0">
                <a:solidFill>
                  <a:srgbClr val="E08F20"/>
                </a:solidFill>
                <a:latin typeface="Arial"/>
                <a:cs typeface="Arial"/>
              </a:rPr>
              <a:t>Strong </a:t>
            </a:r>
            <a:r>
              <a:rPr sz="1900" b="1" spc="-5" dirty="0">
                <a:solidFill>
                  <a:srgbClr val="E08F20"/>
                </a:solidFill>
                <a:latin typeface="Arial"/>
                <a:cs typeface="Arial"/>
              </a:rPr>
              <a:t>Distributed Resource </a:t>
            </a:r>
            <a:r>
              <a:rPr sz="1900" b="1" spc="-25" dirty="0">
                <a:solidFill>
                  <a:srgbClr val="E08F20"/>
                </a:solidFill>
                <a:latin typeface="Arial"/>
                <a:cs typeface="Arial"/>
              </a:rPr>
              <a:t>Planning (DRP) </a:t>
            </a:r>
            <a:r>
              <a:rPr sz="1900" b="1" spc="-10" dirty="0">
                <a:solidFill>
                  <a:srgbClr val="E08F20"/>
                </a:solidFill>
                <a:latin typeface="Arial"/>
                <a:cs typeface="Arial"/>
              </a:rPr>
              <a:t>Process</a:t>
            </a:r>
            <a:r>
              <a:rPr sz="1900" spc="-10" dirty="0">
                <a:solidFill>
                  <a:srgbClr val="E08F20"/>
                </a:solidFill>
                <a:latin typeface="Arial"/>
                <a:cs typeface="Arial"/>
              </a:rPr>
              <a:t>, </a:t>
            </a:r>
            <a:r>
              <a:rPr sz="1900" spc="-35" dirty="0">
                <a:solidFill>
                  <a:srgbClr val="E08F20"/>
                </a:solidFill>
                <a:latin typeface="Arial"/>
                <a:cs typeface="Arial"/>
              </a:rPr>
              <a:t>including </a:t>
            </a:r>
            <a:r>
              <a:rPr sz="1900" spc="-10" dirty="0">
                <a:solidFill>
                  <a:srgbClr val="E08F20"/>
                </a:solidFill>
                <a:latin typeface="Arial"/>
                <a:cs typeface="Arial"/>
              </a:rPr>
              <a:t>third-  </a:t>
            </a:r>
            <a:r>
              <a:rPr sz="1900" spc="-25" dirty="0">
                <a:solidFill>
                  <a:srgbClr val="E08F20"/>
                </a:solidFill>
                <a:latin typeface="Arial"/>
                <a:cs typeface="Arial"/>
              </a:rPr>
              <a:t>party </a:t>
            </a:r>
            <a:r>
              <a:rPr sz="1900" spc="-35" dirty="0">
                <a:solidFill>
                  <a:srgbClr val="E08F20"/>
                </a:solidFill>
                <a:latin typeface="Arial"/>
                <a:cs typeface="Arial"/>
              </a:rPr>
              <a:t>providers </a:t>
            </a:r>
            <a:r>
              <a:rPr sz="1900" spc="-25" dirty="0">
                <a:solidFill>
                  <a:srgbClr val="E08F20"/>
                </a:solidFill>
                <a:latin typeface="Arial"/>
                <a:cs typeface="Arial"/>
              </a:rPr>
              <a:t>and </a:t>
            </a:r>
            <a:r>
              <a:rPr sz="1900" spc="-35" dirty="0">
                <a:solidFill>
                  <a:srgbClr val="E08F20"/>
                </a:solidFill>
                <a:latin typeface="Arial"/>
                <a:cs typeface="Arial"/>
              </a:rPr>
              <a:t>detailed </a:t>
            </a:r>
            <a:r>
              <a:rPr sz="1900" spc="-20" dirty="0">
                <a:solidFill>
                  <a:srgbClr val="E08F20"/>
                </a:solidFill>
                <a:latin typeface="Arial"/>
                <a:cs typeface="Arial"/>
              </a:rPr>
              <a:t>forecasting/mapping of </a:t>
            </a:r>
            <a:r>
              <a:rPr sz="1900" spc="-95" dirty="0">
                <a:solidFill>
                  <a:srgbClr val="E08F20"/>
                </a:solidFill>
                <a:latin typeface="Arial"/>
                <a:cs typeface="Arial"/>
              </a:rPr>
              <a:t>DERs </a:t>
            </a:r>
            <a:r>
              <a:rPr sz="1900" spc="-20" dirty="0">
                <a:solidFill>
                  <a:srgbClr val="E08F20"/>
                </a:solidFill>
                <a:latin typeface="Arial"/>
                <a:cs typeface="Arial"/>
              </a:rPr>
              <a:t>on </a:t>
            </a:r>
            <a:r>
              <a:rPr sz="1900" spc="-25" dirty="0">
                <a:solidFill>
                  <a:srgbClr val="E08F20"/>
                </a:solidFill>
                <a:latin typeface="Arial"/>
                <a:cs typeface="Arial"/>
              </a:rPr>
              <a:t>the</a:t>
            </a:r>
            <a:r>
              <a:rPr sz="1900" spc="250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E08F20"/>
                </a:solidFill>
                <a:latin typeface="Arial"/>
                <a:cs typeface="Arial"/>
              </a:rPr>
              <a:t>system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7F7F7F"/>
              </a:buClr>
              <a:buFont typeface="Arial"/>
              <a:buChar char="•"/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5600" marR="182880" indent="-342900">
              <a:lnSpc>
                <a:spcPct val="115500"/>
              </a:lnSpc>
              <a:buClr>
                <a:srgbClr val="7F7F7F"/>
              </a:buClr>
              <a:buFontTx/>
              <a:buChar char="•"/>
              <a:tabLst>
                <a:tab pos="354965" algn="l"/>
                <a:tab pos="355600" algn="l"/>
              </a:tabLst>
            </a:pPr>
            <a:r>
              <a:rPr sz="1900" spc="-50" dirty="0">
                <a:solidFill>
                  <a:srgbClr val="E08F20"/>
                </a:solidFill>
                <a:latin typeface="Arial"/>
                <a:cs typeface="Arial"/>
              </a:rPr>
              <a:t>Develop </a:t>
            </a:r>
            <a:r>
              <a:rPr sz="1900" spc="-30" dirty="0">
                <a:solidFill>
                  <a:srgbClr val="E08F20"/>
                </a:solidFill>
                <a:latin typeface="Arial"/>
                <a:cs typeface="Arial"/>
              </a:rPr>
              <a:t>integrated </a:t>
            </a:r>
            <a:r>
              <a:rPr sz="1900" spc="-25" dirty="0">
                <a:solidFill>
                  <a:srgbClr val="E08F20"/>
                </a:solidFill>
                <a:latin typeface="Arial"/>
                <a:cs typeface="Arial"/>
              </a:rPr>
              <a:t>distribution </a:t>
            </a:r>
            <a:r>
              <a:rPr sz="1900" spc="-45" dirty="0">
                <a:solidFill>
                  <a:srgbClr val="E08F20"/>
                </a:solidFill>
                <a:latin typeface="Arial"/>
                <a:cs typeface="Arial"/>
              </a:rPr>
              <a:t>resource </a:t>
            </a:r>
            <a:r>
              <a:rPr sz="1900" spc="-40" dirty="0">
                <a:solidFill>
                  <a:srgbClr val="E08F20"/>
                </a:solidFill>
                <a:latin typeface="Arial"/>
                <a:cs typeface="Arial"/>
              </a:rPr>
              <a:t>planning </a:t>
            </a:r>
            <a:r>
              <a:rPr sz="1900" b="1" spc="15" dirty="0">
                <a:solidFill>
                  <a:srgbClr val="E08F20"/>
                </a:solidFill>
                <a:latin typeface="Arial"/>
                <a:cs typeface="Arial"/>
              </a:rPr>
              <a:t>framework </a:t>
            </a:r>
            <a:r>
              <a:rPr sz="1900" b="1" spc="-5" dirty="0">
                <a:solidFill>
                  <a:srgbClr val="E08F20"/>
                </a:solidFill>
                <a:latin typeface="Arial"/>
                <a:cs typeface="Arial"/>
              </a:rPr>
              <a:t>wherein  </a:t>
            </a:r>
            <a:r>
              <a:rPr sz="1900" b="1" spc="-10" dirty="0">
                <a:solidFill>
                  <a:srgbClr val="E08F20"/>
                </a:solidFill>
                <a:latin typeface="Arial"/>
                <a:cs typeface="Arial"/>
              </a:rPr>
              <a:t>distributed </a:t>
            </a:r>
            <a:r>
              <a:rPr sz="1900" b="1" spc="-20" dirty="0">
                <a:solidFill>
                  <a:srgbClr val="E08F20"/>
                </a:solidFill>
                <a:latin typeface="Arial"/>
                <a:cs typeface="Arial"/>
              </a:rPr>
              <a:t>energy </a:t>
            </a:r>
            <a:r>
              <a:rPr sz="1900" b="1" spc="-15" dirty="0">
                <a:solidFill>
                  <a:srgbClr val="E08F20"/>
                </a:solidFill>
                <a:latin typeface="Arial"/>
                <a:cs typeface="Arial"/>
              </a:rPr>
              <a:t>resources </a:t>
            </a:r>
            <a:r>
              <a:rPr sz="1900" b="1" dirty="0">
                <a:solidFill>
                  <a:srgbClr val="E08F20"/>
                </a:solidFill>
                <a:latin typeface="Arial"/>
                <a:cs typeface="Arial"/>
              </a:rPr>
              <a:t>are </a:t>
            </a:r>
            <a:r>
              <a:rPr sz="1900" b="1" spc="-20" dirty="0">
                <a:solidFill>
                  <a:srgbClr val="E08F20"/>
                </a:solidFill>
                <a:latin typeface="Arial"/>
                <a:cs typeface="Arial"/>
              </a:rPr>
              <a:t>explicitly </a:t>
            </a:r>
            <a:r>
              <a:rPr sz="1900" b="1" spc="-10" dirty="0">
                <a:solidFill>
                  <a:srgbClr val="E08F20"/>
                </a:solidFill>
                <a:latin typeface="Arial"/>
                <a:cs typeface="Arial"/>
              </a:rPr>
              <a:t>considered </a:t>
            </a:r>
            <a:r>
              <a:rPr sz="1900" b="1" spc="-5" dirty="0">
                <a:solidFill>
                  <a:srgbClr val="E08F20"/>
                </a:solidFill>
                <a:latin typeface="Arial"/>
                <a:cs typeface="Arial"/>
              </a:rPr>
              <a:t>as </a:t>
            </a:r>
            <a:r>
              <a:rPr sz="1900" b="1" spc="-10" dirty="0">
                <a:solidFill>
                  <a:srgbClr val="E08F20"/>
                </a:solidFill>
                <a:latin typeface="Arial"/>
                <a:cs typeface="Arial"/>
              </a:rPr>
              <a:t>resource  </a:t>
            </a:r>
            <a:r>
              <a:rPr sz="1900" b="1" spc="-15" dirty="0">
                <a:solidFill>
                  <a:srgbClr val="E08F20"/>
                </a:solidFill>
                <a:latin typeface="Arial"/>
                <a:cs typeface="Arial"/>
              </a:rPr>
              <a:t>options </a:t>
            </a:r>
            <a:r>
              <a:rPr sz="1900" spc="-60" dirty="0">
                <a:solidFill>
                  <a:srgbClr val="E08F20"/>
                </a:solidFill>
                <a:latin typeface="Arial"/>
                <a:cs typeface="Arial"/>
              </a:rPr>
              <a:t>in </a:t>
            </a:r>
            <a:r>
              <a:rPr sz="1900" spc="-25" dirty="0">
                <a:solidFill>
                  <a:srgbClr val="E08F20"/>
                </a:solidFill>
                <a:latin typeface="Arial"/>
                <a:cs typeface="Arial"/>
              </a:rPr>
              <a:t>the </a:t>
            </a:r>
            <a:r>
              <a:rPr sz="1900" spc="-95" dirty="0">
                <a:solidFill>
                  <a:srgbClr val="E08F20"/>
                </a:solidFill>
                <a:latin typeface="Arial"/>
                <a:cs typeface="Arial"/>
              </a:rPr>
              <a:t>T&amp;D </a:t>
            </a:r>
            <a:r>
              <a:rPr sz="1900" spc="-55" dirty="0">
                <a:solidFill>
                  <a:srgbClr val="E08F20"/>
                </a:solidFill>
                <a:latin typeface="Arial"/>
                <a:cs typeface="Arial"/>
              </a:rPr>
              <a:t>Planning</a:t>
            </a:r>
            <a:r>
              <a:rPr sz="1900" spc="190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E08F20"/>
                </a:solidFill>
                <a:latin typeface="Arial"/>
                <a:cs typeface="Arial"/>
              </a:rPr>
              <a:t>Process.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5"/>
              </a:spcBef>
              <a:buClr>
                <a:srgbClr val="7F7F7F"/>
              </a:buClr>
              <a:buFont typeface="Arial"/>
              <a:buChar char="•"/>
            </a:pPr>
            <a:endParaRPr sz="22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270"/>
              </a:lnSpc>
              <a:buClr>
                <a:srgbClr val="7F7F7F"/>
              </a:buClr>
              <a:buFontTx/>
              <a:buChar char="•"/>
              <a:tabLst>
                <a:tab pos="354965" algn="l"/>
                <a:tab pos="355600" algn="l"/>
              </a:tabLst>
            </a:pPr>
            <a:r>
              <a:rPr sz="1900" spc="-60" dirty="0">
                <a:solidFill>
                  <a:srgbClr val="E08F20"/>
                </a:solidFill>
                <a:latin typeface="Arial"/>
                <a:cs typeface="Arial"/>
              </a:rPr>
              <a:t>Evaluation </a:t>
            </a:r>
            <a:r>
              <a:rPr sz="1900" spc="-20" dirty="0">
                <a:solidFill>
                  <a:srgbClr val="E08F20"/>
                </a:solidFill>
                <a:latin typeface="Arial"/>
                <a:cs typeface="Arial"/>
              </a:rPr>
              <a:t>of </a:t>
            </a:r>
            <a:r>
              <a:rPr sz="1900" b="1" spc="-5" dirty="0">
                <a:solidFill>
                  <a:srgbClr val="E08F20"/>
                </a:solidFill>
                <a:latin typeface="Arial"/>
                <a:cs typeface="Arial"/>
              </a:rPr>
              <a:t>DER locational </a:t>
            </a:r>
            <a:r>
              <a:rPr sz="1900" b="1" dirty="0">
                <a:solidFill>
                  <a:srgbClr val="E08F20"/>
                </a:solidFill>
                <a:latin typeface="Arial"/>
                <a:cs typeface="Arial"/>
              </a:rPr>
              <a:t>net </a:t>
            </a:r>
            <a:r>
              <a:rPr sz="1900" b="1" spc="-5" dirty="0">
                <a:solidFill>
                  <a:srgbClr val="E08F20"/>
                </a:solidFill>
                <a:latin typeface="Arial"/>
                <a:cs typeface="Arial"/>
              </a:rPr>
              <a:t>benefits </a:t>
            </a:r>
            <a:r>
              <a:rPr sz="1900" spc="-50" dirty="0">
                <a:solidFill>
                  <a:srgbClr val="E08F20"/>
                </a:solidFill>
                <a:latin typeface="Arial"/>
                <a:cs typeface="Arial"/>
              </a:rPr>
              <a:t>versus </a:t>
            </a:r>
            <a:r>
              <a:rPr sz="1900" spc="-35" dirty="0">
                <a:solidFill>
                  <a:srgbClr val="E08F20"/>
                </a:solidFill>
                <a:latin typeface="Arial"/>
                <a:cs typeface="Arial"/>
              </a:rPr>
              <a:t>traditional infrastructure  </a:t>
            </a:r>
            <a:r>
              <a:rPr sz="1900" spc="-25" dirty="0">
                <a:solidFill>
                  <a:srgbClr val="E08F20"/>
                </a:solidFill>
                <a:latin typeface="Arial"/>
                <a:cs typeface="Arial"/>
              </a:rPr>
              <a:t>upgrades </a:t>
            </a:r>
            <a:r>
              <a:rPr sz="1900" spc="-20" dirty="0">
                <a:solidFill>
                  <a:srgbClr val="E08F20"/>
                </a:solidFill>
                <a:latin typeface="Arial"/>
                <a:cs typeface="Arial"/>
              </a:rPr>
              <a:t>or</a:t>
            </a:r>
            <a:r>
              <a:rPr sz="1900" spc="-55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E08F20"/>
                </a:solidFill>
                <a:latin typeface="Arial"/>
                <a:cs typeface="Arial"/>
              </a:rPr>
              <a:t>resources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96276" y="5737499"/>
            <a:ext cx="49212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dirty="0">
                <a:solidFill>
                  <a:srgbClr val="3C6C9B"/>
                </a:solidFill>
                <a:latin typeface="Times New Roman"/>
                <a:cs typeface="Times New Roman"/>
              </a:rPr>
              <a:t>7/24/17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290" y="5176076"/>
            <a:ext cx="7066280" cy="61298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5600" marR="5080" indent="-342900">
              <a:lnSpc>
                <a:spcPts val="2270"/>
              </a:lnSpc>
              <a:spcBef>
                <a:spcPts val="180"/>
              </a:spcBef>
              <a:buClr>
                <a:srgbClr val="7F7F7F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b="1" spc="-15" dirty="0">
                <a:solidFill>
                  <a:srgbClr val="E08F20"/>
                </a:solidFill>
                <a:latin typeface="Arial"/>
                <a:cs typeface="Arial"/>
              </a:rPr>
              <a:t>Strong </a:t>
            </a:r>
            <a:r>
              <a:rPr sz="1900" b="1" dirty="0">
                <a:solidFill>
                  <a:srgbClr val="E08F20"/>
                </a:solidFill>
                <a:latin typeface="Arial"/>
                <a:cs typeface="Arial"/>
              </a:rPr>
              <a:t>Request </a:t>
            </a:r>
            <a:r>
              <a:rPr sz="1900" b="1" spc="-5" dirty="0">
                <a:solidFill>
                  <a:srgbClr val="E08F20"/>
                </a:solidFill>
                <a:latin typeface="Arial"/>
                <a:cs typeface="Arial"/>
              </a:rPr>
              <a:t>for </a:t>
            </a:r>
            <a:r>
              <a:rPr sz="1900" b="1" spc="-15" dirty="0">
                <a:solidFill>
                  <a:srgbClr val="E08F20"/>
                </a:solidFill>
                <a:latin typeface="Arial"/>
                <a:cs typeface="Arial"/>
              </a:rPr>
              <a:t>Proposal </a:t>
            </a:r>
            <a:r>
              <a:rPr sz="1900" b="1" spc="-10" dirty="0">
                <a:solidFill>
                  <a:srgbClr val="E08F20"/>
                </a:solidFill>
                <a:latin typeface="Arial"/>
                <a:cs typeface="Arial"/>
              </a:rPr>
              <a:t>Process </a:t>
            </a:r>
            <a:r>
              <a:rPr sz="1900" spc="-135" dirty="0">
                <a:solidFill>
                  <a:srgbClr val="E08F20"/>
                </a:solidFill>
                <a:latin typeface="Arial"/>
                <a:cs typeface="Arial"/>
              </a:rPr>
              <a:t>(RFP) </a:t>
            </a:r>
            <a:r>
              <a:rPr sz="1900" spc="-10" dirty="0">
                <a:solidFill>
                  <a:srgbClr val="E08F20"/>
                </a:solidFill>
                <a:latin typeface="Arial"/>
                <a:cs typeface="Arial"/>
              </a:rPr>
              <a:t>that </a:t>
            </a:r>
            <a:r>
              <a:rPr sz="1900" spc="-40" dirty="0">
                <a:solidFill>
                  <a:srgbClr val="E08F20"/>
                </a:solidFill>
                <a:latin typeface="Arial"/>
                <a:cs typeface="Arial"/>
              </a:rPr>
              <a:t>allows </a:t>
            </a:r>
            <a:r>
              <a:rPr sz="1900" spc="-30" dirty="0">
                <a:solidFill>
                  <a:srgbClr val="E08F20"/>
                </a:solidFill>
                <a:latin typeface="Arial"/>
                <a:cs typeface="Arial"/>
              </a:rPr>
              <a:t>for </a:t>
            </a:r>
            <a:r>
              <a:rPr sz="1900" spc="-75" dirty="0">
                <a:solidFill>
                  <a:srgbClr val="E08F20"/>
                </a:solidFill>
                <a:latin typeface="Arial"/>
                <a:cs typeface="Arial"/>
              </a:rPr>
              <a:t>all  </a:t>
            </a:r>
            <a:r>
              <a:rPr sz="1900" spc="-30" dirty="0">
                <a:solidFill>
                  <a:srgbClr val="E08F20"/>
                </a:solidFill>
                <a:latin typeface="Arial"/>
                <a:cs typeface="Arial"/>
              </a:rPr>
              <a:t>technologies </a:t>
            </a:r>
            <a:r>
              <a:rPr sz="1900" spc="10" dirty="0">
                <a:solidFill>
                  <a:srgbClr val="E08F20"/>
                </a:solidFill>
                <a:latin typeface="Arial"/>
                <a:cs typeface="Arial"/>
              </a:rPr>
              <a:t>to </a:t>
            </a:r>
            <a:r>
              <a:rPr sz="1900" spc="-10" dirty="0">
                <a:solidFill>
                  <a:srgbClr val="E08F20"/>
                </a:solidFill>
                <a:latin typeface="Arial"/>
                <a:cs typeface="Arial"/>
              </a:rPr>
              <a:t>compete </a:t>
            </a:r>
            <a:r>
              <a:rPr sz="1900" spc="10" dirty="0">
                <a:solidFill>
                  <a:srgbClr val="E08F20"/>
                </a:solidFill>
                <a:latin typeface="Arial"/>
                <a:cs typeface="Arial"/>
              </a:rPr>
              <a:t>to </a:t>
            </a:r>
            <a:r>
              <a:rPr sz="1900" spc="-50" dirty="0">
                <a:solidFill>
                  <a:srgbClr val="E08F20"/>
                </a:solidFill>
                <a:latin typeface="Arial"/>
                <a:cs typeface="Arial"/>
              </a:rPr>
              <a:t>service </a:t>
            </a:r>
            <a:r>
              <a:rPr sz="1900" spc="-75" dirty="0">
                <a:solidFill>
                  <a:srgbClr val="E08F20"/>
                </a:solidFill>
                <a:latin typeface="Arial"/>
                <a:cs typeface="Arial"/>
              </a:rPr>
              <a:t>a </a:t>
            </a:r>
            <a:r>
              <a:rPr sz="1900" spc="-30" dirty="0">
                <a:solidFill>
                  <a:srgbClr val="E08F20"/>
                </a:solidFill>
                <a:latin typeface="Arial"/>
                <a:cs typeface="Arial"/>
              </a:rPr>
              <a:t>specific </a:t>
            </a:r>
            <a:r>
              <a:rPr sz="1900" spc="-20" dirty="0">
                <a:solidFill>
                  <a:srgbClr val="E08F20"/>
                </a:solidFill>
                <a:latin typeface="Arial"/>
                <a:cs typeface="Arial"/>
              </a:rPr>
              <a:t>grid</a:t>
            </a:r>
            <a:r>
              <a:rPr sz="1900" spc="185" dirty="0">
                <a:solidFill>
                  <a:srgbClr val="E08F20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E08F20"/>
                </a:solidFill>
                <a:latin typeface="Arial"/>
                <a:cs typeface="Arial"/>
              </a:rPr>
              <a:t>need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1" y="1247965"/>
            <a:ext cx="6306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0070C0"/>
                </a:solidFill>
              </a:rPr>
              <a:t>What </a:t>
            </a:r>
            <a:r>
              <a:rPr sz="2400" spc="-5" dirty="0">
                <a:solidFill>
                  <a:srgbClr val="0070C0"/>
                </a:solidFill>
              </a:rPr>
              <a:t>do </a:t>
            </a:r>
            <a:r>
              <a:rPr sz="2400" spc="55" dirty="0">
                <a:solidFill>
                  <a:srgbClr val="0070C0"/>
                </a:solidFill>
              </a:rPr>
              <a:t>we </a:t>
            </a:r>
            <a:r>
              <a:rPr sz="2400" dirty="0">
                <a:solidFill>
                  <a:srgbClr val="0070C0"/>
                </a:solidFill>
              </a:rPr>
              <a:t>need </a:t>
            </a:r>
            <a:r>
              <a:rPr sz="2400" spc="15" dirty="0">
                <a:solidFill>
                  <a:srgbClr val="0070C0"/>
                </a:solidFill>
              </a:rPr>
              <a:t>to </a:t>
            </a:r>
            <a:r>
              <a:rPr sz="2400" spc="-10" dirty="0">
                <a:solidFill>
                  <a:srgbClr val="0070C0"/>
                </a:solidFill>
              </a:rPr>
              <a:t>utilize </a:t>
            </a:r>
            <a:r>
              <a:rPr sz="2400" spc="-20" dirty="0">
                <a:solidFill>
                  <a:srgbClr val="0070C0"/>
                </a:solidFill>
              </a:rPr>
              <a:t>DERs </a:t>
            </a:r>
            <a:r>
              <a:rPr sz="2400" spc="-5" dirty="0">
                <a:solidFill>
                  <a:srgbClr val="0070C0"/>
                </a:solidFill>
              </a:rPr>
              <a:t>as</a:t>
            </a:r>
            <a:r>
              <a:rPr sz="2400" spc="-110" dirty="0">
                <a:solidFill>
                  <a:srgbClr val="0070C0"/>
                </a:solidFill>
              </a:rPr>
              <a:t> </a:t>
            </a:r>
            <a:r>
              <a:rPr sz="2400" spc="-60" dirty="0">
                <a:solidFill>
                  <a:srgbClr val="0070C0"/>
                </a:solidFill>
              </a:rPr>
              <a:t>NWAs?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4839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40" y="5288867"/>
            <a:ext cx="154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alibri"/>
              </a:rPr>
              <a:t>7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32724" y="914400"/>
            <a:ext cx="1211275" cy="1013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31955" y="2431028"/>
            <a:ext cx="24466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b="0" spc="-90" dirty="0">
                <a:solidFill>
                  <a:srgbClr val="4D5B6B"/>
                </a:solidFill>
              </a:rPr>
              <a:t>Questions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8496276" y="5737499"/>
            <a:ext cx="49212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dirty="0">
                <a:solidFill>
                  <a:srgbClr val="3C6C9B"/>
                </a:solidFill>
                <a:latin typeface="Times New Roman"/>
                <a:cs typeface="Times New Roman"/>
              </a:rPr>
              <a:t>7/24/17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082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8" y="768925"/>
            <a:ext cx="7645511" cy="57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9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6592" y="1165186"/>
            <a:ext cx="8283726" cy="53378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Objectives</a:t>
            </a:r>
          </a:p>
          <a:p>
            <a:endParaRPr lang="en-US" sz="10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Develop model to predict cost/performance of residential PV with battery storage – without bi-directional metering</a:t>
            </a:r>
          </a:p>
          <a:p>
            <a:pPr marL="1028700" lvl="1" indent="-571500">
              <a:buFont typeface="Arial" charset="0"/>
              <a:buChar char="•"/>
            </a:pPr>
            <a:endParaRPr lang="en-US" sz="3000" b="1" dirty="0">
              <a:solidFill>
                <a:prstClr val="black"/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Capture geographical variation in solar insolation and household load profiles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Define and predict a battery LCOE that can be compared against net- or bi-directional metering schemes</a:t>
            </a:r>
          </a:p>
          <a:p>
            <a:pPr marL="1028700" lvl="1" indent="-571500">
              <a:buFont typeface="Arial" charset="0"/>
              <a:buChar char="•"/>
            </a:pPr>
            <a:endParaRPr lang="en-US" sz="30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32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3200" b="1" dirty="0">
              <a:solidFill>
                <a:prstClr val="black"/>
              </a:solidFill>
            </a:endParaRPr>
          </a:p>
          <a:p>
            <a:pPr algn="l"/>
            <a:endParaRPr lang="en-US" sz="24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0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2" b="18765"/>
          <a:stretch>
            <a:fillRect/>
          </a:stretch>
        </p:blipFill>
        <p:spPr>
          <a:xfrm>
            <a:off x="-59660" y="1413164"/>
            <a:ext cx="9128654" cy="5103349"/>
          </a:xfrm>
          <a:prstGeom prst="rect">
            <a:avLst/>
          </a:prstGeom>
          <a:ln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95911" y="966323"/>
            <a:ext cx="7603254" cy="8878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Model: System Performance</a:t>
            </a:r>
            <a:endParaRPr lang="en-US" sz="2400" b="1" dirty="0">
              <a:solidFill>
                <a:prstClr val="black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6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2140" y="805846"/>
            <a:ext cx="8346558" cy="55270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Model:  System Finances</a:t>
            </a:r>
          </a:p>
          <a:p>
            <a:endParaRPr lang="en-US" sz="10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Financing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4%, 30 year home-equity loan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20% down payment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Taxes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Exempt (or negligible) property tax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Interest payments are tax-deductible (25% federal)</a:t>
            </a:r>
            <a:endParaRPr lang="en-US" sz="2800" b="1" dirty="0">
              <a:solidFill>
                <a:prstClr val="black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Levelized Costs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6% discount rate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2% inflation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Incentives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30% investment tax credit</a:t>
            </a:r>
          </a:p>
        </p:txBody>
      </p:sp>
    </p:spTree>
    <p:extLst>
      <p:ext uri="{BB962C8B-B14F-4D97-AF65-F5344CB8AC3E}">
        <p14:creationId xmlns:p14="http://schemas.microsoft.com/office/powerpoint/2010/main" val="371834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371600"/>
            <a:ext cx="6949440" cy="5317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1386" y="876595"/>
            <a:ext cx="8761228" cy="952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Results: Impact of Using Batteries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For Atlanta, GA with 5 kW PV system and no battery</a:t>
            </a:r>
          </a:p>
        </p:txBody>
      </p:sp>
    </p:spTree>
    <p:extLst>
      <p:ext uri="{BB962C8B-B14F-4D97-AF65-F5344CB8AC3E}">
        <p14:creationId xmlns:p14="http://schemas.microsoft.com/office/powerpoint/2010/main" val="49861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371600"/>
            <a:ext cx="6949440" cy="53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6513"/>
            <a:ext cx="9144000" cy="338554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83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Forum and Celebration of Energy Transitions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403599" y="-50780"/>
            <a:ext cx="1791478" cy="830997"/>
            <a:chOff x="7399176" y="-52067"/>
            <a:chExt cx="1791478" cy="830997"/>
          </a:xfrm>
        </p:grpSpPr>
        <p:sp>
          <p:nvSpPr>
            <p:cNvPr id="33" name="Rectangle 32"/>
            <p:cNvSpPr/>
            <p:nvPr/>
          </p:nvSpPr>
          <p:spPr>
            <a:xfrm>
              <a:off x="7399176" y="0"/>
              <a:ext cx="1744824" cy="7680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9176" y="-52067"/>
              <a:ext cx="1791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IGERT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Energy Materials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&amp; Policy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91478" y="29438"/>
            <a:ext cx="5612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358457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1828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1386" y="876595"/>
            <a:ext cx="8761228" cy="74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prstClr val="black"/>
                </a:solidFill>
              </a:rPr>
              <a:t>Results: Impact of Using Batteries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For Atlanta, GA with 5 kW PV system and 7 kWh battery</a:t>
            </a:r>
          </a:p>
        </p:txBody>
      </p:sp>
    </p:spTree>
    <p:extLst>
      <p:ext uri="{BB962C8B-B14F-4D97-AF65-F5344CB8AC3E}">
        <p14:creationId xmlns:p14="http://schemas.microsoft.com/office/powerpoint/2010/main" val="13724846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2473</Words>
  <Application>Microsoft Office PowerPoint</Application>
  <PresentationFormat>On-screen Show (4:3)</PresentationFormat>
  <Paragraphs>441</Paragraphs>
  <Slides>34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 Unicode MS</vt:lpstr>
      <vt:lpstr>Arial</vt:lpstr>
      <vt:lpstr>Arial Black</vt:lpstr>
      <vt:lpstr>Arial Narrow</vt:lpstr>
      <vt:lpstr>Calibri</vt:lpstr>
      <vt:lpstr>Calibri Light</vt:lpstr>
      <vt:lpstr>Cambria Math</vt:lpstr>
      <vt:lpstr>Times New Roman</vt:lpstr>
      <vt:lpstr>Trebuchet MS</vt:lpstr>
      <vt:lpstr>1_Office Theme</vt:lpstr>
      <vt:lpstr>8_Office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Outline</vt:lpstr>
      <vt:lpstr>The GLIDES concept</vt:lpstr>
      <vt:lpstr>The GLIDES concept</vt:lpstr>
      <vt:lpstr>ES for Buildings</vt:lpstr>
      <vt:lpstr>ES for Buildings</vt:lpstr>
      <vt:lpstr>ES for Buildings</vt:lpstr>
      <vt:lpstr>Case Study – Los Angeles</vt:lpstr>
      <vt:lpstr>Case Study – Los Angeles</vt:lpstr>
      <vt:lpstr>Other U.S. Locations</vt:lpstr>
      <vt:lpstr>Conclusions</vt:lpstr>
      <vt:lpstr>PowerPoint Presentation</vt:lpstr>
      <vt:lpstr>PowerPoint Presentation</vt:lpstr>
      <vt:lpstr>Distributed Energy Resources (DER)  as Non-Wire Alternatives (NWAs)</vt:lpstr>
      <vt:lpstr>A Graphical Representation of the Issue</vt:lpstr>
      <vt:lpstr>PowerPoint Presentation</vt:lpstr>
      <vt:lpstr>Two  Case  Studies: DERs  as NWAs</vt:lpstr>
      <vt:lpstr>What do we need to utilize DERs as NWAs?</vt:lpstr>
      <vt:lpstr>Questions</vt:lpstr>
    </vt:vector>
  </TitlesOfParts>
  <Company>Georgia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Hyman, Elizabeth R</dc:creator>
  <cp:lastModifiedBy>Hyman, Elizabeth R</cp:lastModifiedBy>
  <cp:revision>2</cp:revision>
  <dcterms:created xsi:type="dcterms:W3CDTF">2017-07-26T12:10:27Z</dcterms:created>
  <dcterms:modified xsi:type="dcterms:W3CDTF">2017-07-27T14:25:40Z</dcterms:modified>
</cp:coreProperties>
</file>