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4" r:id="rId4"/>
    <p:sldId id="262" r:id="rId5"/>
    <p:sldId id="1316" r:id="rId6"/>
    <p:sldId id="266" r:id="rId7"/>
    <p:sldId id="1352" r:id="rId8"/>
    <p:sldId id="1317" r:id="rId9"/>
    <p:sldId id="1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Chapman" initials="OC" lastIdx="3" clrIdx="0">
    <p:extLst>
      <p:ext uri="{19B8F6BF-5375-455C-9EA6-DF929625EA0E}">
        <p15:presenceInfo xmlns:p15="http://schemas.microsoft.com/office/powerpoint/2012/main" userId="dc2e1de14ece84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4C"/>
    <a:srgbClr val="137D76"/>
    <a:srgbClr val="D67F80"/>
    <a:srgbClr val="FF8080"/>
    <a:srgbClr val="BD5F61"/>
    <a:srgbClr val="487F7F"/>
    <a:srgbClr val="A9989C"/>
    <a:srgbClr val="FEA068"/>
    <a:srgbClr val="F1B16C"/>
    <a:srgbClr val="48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541"/>
  </p:normalViewPr>
  <p:slideViewPr>
    <p:cSldViewPr snapToGrid="0" snapToObjects="1">
      <p:cViewPr varScale="1">
        <p:scale>
          <a:sx n="119" d="100"/>
          <a:sy n="119" d="100"/>
        </p:scale>
        <p:origin x="6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utlookuga-my.sharepoint.com/personal/smani_uga_edu/Documents/Research/Projects/Georgia%20Drawdown/Reports/Solution%20Summary/Summary_Conservation_Agricult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utlookuga-my.sharepoint.com/personal/smani_uga_edu/Documents/Research/Projects/Georgia%20Drawdown/Reports/Solution%20Summary/Summary_Conservation_Agricultu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38186353331153"/>
          <c:y val="2.9042682670919546E-2"/>
          <c:w val="0.78316202211586228"/>
          <c:h val="0.761158713013419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'Conservation Agri'!$B$16</c:f>
              <c:strCache>
                <c:ptCount val="1"/>
                <c:pt idx="0">
                  <c:v>Baseline Forecast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'Conservation Agri'!$C$15:$F$15</c:f>
              <c:numCache>
                <c:formatCode>General</c:formatCode>
                <c:ptCount val="4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'Conservation Agri'!$C$16:$F$16</c:f>
              <c:numCache>
                <c:formatCode>0.0</c:formatCode>
                <c:ptCount val="4"/>
                <c:pt idx="0">
                  <c:v>5.7811881436786283</c:v>
                </c:pt>
                <c:pt idx="1">
                  <c:v>4.5644656196359144</c:v>
                </c:pt>
                <c:pt idx="2">
                  <c:v>4.3957700055044349</c:v>
                </c:pt>
                <c:pt idx="3">
                  <c:v>4.227074697064829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712-4D08-8BDF-D907E87E2775}"/>
            </c:ext>
          </c:extLst>
        </c:ser>
        <c:ser>
          <c:idx val="2"/>
          <c:order val="1"/>
          <c:tx>
            <c:strRef>
              <c:f>'Conservation Agri'!$B$18</c:f>
              <c:strCache>
                <c:ptCount val="1"/>
                <c:pt idx="0">
                  <c:v>Achievable Potential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'Conservation Agri'!$C$15:$F$15</c:f>
              <c:numCache>
                <c:formatCode>General</c:formatCode>
                <c:ptCount val="4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'Conservation Agri'!$C$18:$F$18</c:f>
              <c:numCache>
                <c:formatCode>0.0</c:formatCode>
                <c:ptCount val="4"/>
                <c:pt idx="0">
                  <c:v>5.7811881436786283</c:v>
                </c:pt>
                <c:pt idx="1">
                  <c:v>4.4573165758832669</c:v>
                </c:pt>
                <c:pt idx="2">
                  <c:v>4.1100585199286481</c:v>
                </c:pt>
                <c:pt idx="3">
                  <c:v>3.7628010932373699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2712-4D08-8BDF-D907E87E2775}"/>
            </c:ext>
          </c:extLst>
        </c:ser>
        <c:ser>
          <c:idx val="3"/>
          <c:order val="2"/>
          <c:tx>
            <c:strRef>
              <c:f>'Conservation Agri'!$B$19</c:f>
              <c:strCache>
                <c:ptCount val="1"/>
                <c:pt idx="0">
                  <c:v>Technical Potential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'Conservation Agri'!$C$15:$F$15</c:f>
              <c:numCache>
                <c:formatCode>General</c:formatCode>
                <c:ptCount val="4"/>
                <c:pt idx="0">
                  <c:v>2017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'Conservation Agri'!$C$19:$F$19</c:f>
              <c:numCache>
                <c:formatCode>0.0</c:formatCode>
                <c:ptCount val="4"/>
                <c:pt idx="0">
                  <c:v>5.8</c:v>
                </c:pt>
                <c:pt idx="1">
                  <c:v>4.3950117479079056</c:v>
                </c:pt>
                <c:pt idx="2">
                  <c:v>3.9439235332228559</c:v>
                </c:pt>
                <c:pt idx="3">
                  <c:v>3.4928361359508866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2712-4D08-8BDF-D907E87E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333888"/>
        <c:axId val="292196512"/>
      </c:scatterChart>
      <c:valAx>
        <c:axId val="288333888"/>
        <c:scaling>
          <c:orientation val="minMax"/>
          <c:max val="203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292196512"/>
        <c:crosses val="autoZero"/>
        <c:crossBetween val="midCat"/>
        <c:majorUnit val="2"/>
      </c:valAx>
      <c:valAx>
        <c:axId val="2921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1" i="0" u="none" strike="noStrike" kern="1200" baseline="0">
                    <a:solidFill>
                      <a:srgbClr val="137D76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pPr>
                <a:r>
                  <a:rPr lang="en-US" dirty="0" err="1"/>
                  <a:t>CO₂eq</a:t>
                </a:r>
                <a:r>
                  <a:rPr lang="en-US" dirty="0"/>
                  <a:t> from conservation agriculture in Georgia          </a:t>
                </a:r>
              </a:p>
              <a:p>
                <a:pPr algn="ctr" rtl="0">
                  <a:defRPr/>
                </a:pPr>
                <a:r>
                  <a:rPr lang="en-US" dirty="0"/>
                  <a:t>   (in Million Metric Tons)</a:t>
                </a:r>
              </a:p>
            </c:rich>
          </c:tx>
          <c:layout>
            <c:manualLayout>
              <c:xMode val="edge"/>
              <c:yMode val="edge"/>
              <c:x val="0"/>
              <c:y val="0.12701915390594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1" i="0" u="none" strike="noStrike" kern="1200" baseline="0">
                  <a:solidFill>
                    <a:srgbClr val="137D76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pPr>
            <a:endParaRPr lang="en-US"/>
          </a:p>
        </c:txPr>
        <c:crossAx val="288333888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370000419691944"/>
          <c:w val="0.98595967045152222"/>
          <c:h val="6.694896472305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137D76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1578051985214"/>
          <c:y val="0.21321223333287814"/>
          <c:w val="0.82956105533432478"/>
          <c:h val="0.751616907261592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GHG_Reduction_CT!$A$154</c:f>
              <c:strCache>
                <c:ptCount val="1"/>
                <c:pt idx="0">
                  <c:v> CT adaption @3%/year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GHG_Reduction_CT!$W$15:$AJ$15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GHG_Reduction_CT!$W$183:$AJ$183</c:f>
              <c:numCache>
                <c:formatCode>_("$"* #,##0_);_("$"* \(#,##0\);_("$"* "-"??_);_(@_)</c:formatCode>
                <c:ptCount val="14"/>
                <c:pt idx="1">
                  <c:v>-5154190.5119473189</c:v>
                </c:pt>
                <c:pt idx="2">
                  <c:v>-10419969.248478297</c:v>
                </c:pt>
                <c:pt idx="3">
                  <c:v>-15799752.094655171</c:v>
                </c:pt>
                <c:pt idx="4">
                  <c:v>-21296007.239451773</c:v>
                </c:pt>
                <c:pt idx="5">
                  <c:v>-26911256.308133222</c:v>
                </c:pt>
                <c:pt idx="6">
                  <c:v>-32648075.519151624</c:v>
                </c:pt>
                <c:pt idx="7">
                  <c:v>-38509096.866088577</c:v>
                </c:pt>
                <c:pt idx="8">
                  <c:v>-44497009.325186715</c:v>
                </c:pt>
                <c:pt idx="9">
                  <c:v>-50614560.08902432</c:v>
                </c:pt>
                <c:pt idx="10">
                  <c:v>-56864555.826899014</c:v>
                </c:pt>
                <c:pt idx="11">
                  <c:v>-63249863.972498693</c:v>
                </c:pt>
                <c:pt idx="12">
                  <c:v>-69773414.039450601</c:v>
                </c:pt>
                <c:pt idx="13">
                  <c:v>-76438198.965352029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B-EC49-93A2-C273EEC43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249808"/>
        <c:axId val="1532857040"/>
      </c:barChart>
      <c:catAx>
        <c:axId val="113324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2857040"/>
        <c:crosses val="autoZero"/>
        <c:auto val="1"/>
        <c:lblAlgn val="ctr"/>
        <c:lblOffset val="100"/>
        <c:noMultiLvlLbl val="0"/>
      </c:catAx>
      <c:valAx>
        <c:axId val="1532857040"/>
        <c:scaling>
          <c:orientation val="minMax"/>
          <c:min val="-100000000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prstDash val="lgDashDot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37D7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Benefits (million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37D76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37D7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33249808"/>
        <c:crosses val="autoZero"/>
        <c:crossBetween val="between"/>
        <c:majorUnit val="2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137D76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578761438955"/>
          <c:y val="0.1206658629750517"/>
          <c:w val="0.8265350543618839"/>
          <c:h val="0.749898020559930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GHG_Reduction_CT!$A$154</c:f>
              <c:strCache>
                <c:ptCount val="1"/>
                <c:pt idx="0">
                  <c:v> CT adaption @3%/year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GHG_Reduction_CT!$W$15:$AJ$15</c:f>
              <c:numCache>
                <c:formatCode>General</c:formatCode>
                <c:ptCount val="1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</c:numCache>
            </c:numRef>
          </c:cat>
          <c:val>
            <c:numRef>
              <c:f>GHG_Reduction_CT!$W$176:$AJ$176</c:f>
              <c:numCache>
                <c:formatCode>_("$"* #,##0_);_("$"* \(#,##0\);_("$"* "-"??_);_(@_)</c:formatCode>
                <c:ptCount val="14"/>
                <c:pt idx="1">
                  <c:v>1761086.4815733815</c:v>
                </c:pt>
                <c:pt idx="2">
                  <c:v>3607045.4305838859</c:v>
                </c:pt>
                <c:pt idx="3">
                  <c:v>5454697.7136195619</c:v>
                </c:pt>
                <c:pt idx="4">
                  <c:v>7352630.862490382</c:v>
                </c:pt>
                <c:pt idx="5">
                  <c:v>9287282.04710274</c:v>
                </c:pt>
                <c:pt idx="6">
                  <c:v>11267093.835013766</c:v>
                </c:pt>
                <c:pt idx="7">
                  <c:v>13293784.129341083</c:v>
                </c:pt>
                <c:pt idx="8">
                  <c:v>15358644.208352419</c:v>
                </c:pt>
                <c:pt idx="9">
                  <c:v>17469914.569395863</c:v>
                </c:pt>
                <c:pt idx="10">
                  <c:v>19626647.760226775</c:v>
                </c:pt>
                <c:pt idx="11">
                  <c:v>21830766.78284853</c:v>
                </c:pt>
                <c:pt idx="12">
                  <c:v>24082709.127868302</c:v>
                </c:pt>
                <c:pt idx="13">
                  <c:v>26382620.45174047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C-DA4D-AF72-06AD7E04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249808"/>
        <c:axId val="1532857040"/>
      </c:barChart>
      <c:catAx>
        <c:axId val="113324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F4F4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2857040"/>
        <c:crosses val="autoZero"/>
        <c:auto val="1"/>
        <c:lblAlgn val="ctr"/>
        <c:lblOffset val="0"/>
        <c:noMultiLvlLbl val="0"/>
      </c:catAx>
      <c:valAx>
        <c:axId val="1532857040"/>
        <c:scaling>
          <c:orientation val="minMax"/>
          <c:max val="100000000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prstDash val="lgDashDot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D67F8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Cost (million $)</a:t>
                </a:r>
              </a:p>
            </c:rich>
          </c:tx>
          <c:layout>
            <c:manualLayout>
              <c:xMode val="edge"/>
              <c:yMode val="edge"/>
              <c:x val="2.1656263672454733E-2"/>
              <c:y val="0.23102767392164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D67F8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D67F8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33249808"/>
        <c:crosses val="autoZero"/>
        <c:crossBetween val="between"/>
        <c:majorUnit val="2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 b="0">
          <a:solidFill>
            <a:srgbClr val="D67F8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126ED-5992-5D44-915D-EADCAB6996E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6035-9809-2546-8B66-4BEB415F7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1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4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4451-7525-F74F-B9D7-2B2BC584FF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1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Garry</a:t>
            </a:r>
          </a:p>
        </p:txBody>
      </p:sp>
    </p:spTree>
    <p:extLst>
      <p:ext uri="{BB962C8B-B14F-4D97-AF65-F5344CB8AC3E}">
        <p14:creationId xmlns:p14="http://schemas.microsoft.com/office/powerpoint/2010/main" val="130973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A6035-9809-2546-8B66-4BEB415F73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2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3684-7CCE-784A-8521-4B27A5FB5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58C34-99AA-EB48-9110-997A97486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9BC8-2D63-5F41-941C-81AB5292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49DB-513B-5349-A9CE-CD1992D6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CBFDD-66EF-2D4A-9BA1-B30A5E1B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8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EDE0-6E14-D74E-AE44-8936982F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FB844-4742-2A48-95E5-35DE2EB8F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B2BA1-76E9-044D-96EE-3D1E39BD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4829-93C7-C148-B31C-E8AEFAF3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F6E-03C6-8840-8D2A-C2EF763D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3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06246-355C-A040-BB46-6B7E24111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9A97-B8E0-C84C-9FB8-A970242F3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D1F20-A5D8-BD4E-95E3-BDC7C094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38E2-AC63-6E42-9196-5D81AE38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A2AD-B189-6D43-9106-6BDACD7F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6DA1-5AC3-A548-BC04-6EEDED1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444E-0E93-164B-BD85-DAF00D22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B8CCC-B227-F640-AE04-F07A9F3A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0103-B0EE-FB47-82AD-D3EF96B7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2FBC7-BEBA-584C-8022-7B1D1EF8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23C5-4140-EA43-99B7-89301567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1F9A8-CBF0-0C48-A773-2E6C4E43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D6A8F-5D34-F44B-A1E3-6B467644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8192-09C0-1F44-B675-F3F8DD7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6217-AC4E-6A48-9AFA-EF8D27FF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E235-DEA6-EE42-B993-BAEB1AB8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0359-3714-9E40-8616-7D451414B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438CB-18DA-1F4D-A29A-54AFFA0BD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CEFA9-2D40-7D40-8438-8CEFFC79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99D9E-A888-0A4C-94C9-F410EBD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69705-9CBF-594C-9747-546E3E91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E96C-5C7C-0C41-83D3-78B8532F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D052D-6CD9-4148-B32B-0CC137B6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32BDB-B647-D64B-9C7F-670F9CC82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8404-F649-914E-9AF5-27D3EFC6E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A2091-E7EE-0244-87EC-2E6503CD0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1840E-D1FD-1247-9216-FAED7B01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258F2-8CF6-3F4B-A1D0-27EC4632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CD278-E30C-E240-A589-821293AC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1F74-DDDE-E04D-9ACB-92E00044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47E7D-8A83-D04D-9373-345178A5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16852-06F7-D542-8348-E7EA8837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46093-497B-404C-BCB8-8488750F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489A1-ADD9-7340-B697-2558D13A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E6567-E972-9440-BC21-F4471731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9BE4D-0DC2-0947-913E-81DEB14D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0CEA-101C-774F-878A-4E661F35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FB6D-C770-3143-977B-83602FB6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471D-FB1D-C947-B134-E44F634D6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D208B-404E-7146-9B6B-C0A23EFE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22F17-3E0C-FA4E-B618-6A0F8466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3EF9-A182-FA43-BD3F-F7517792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ED5F-C275-E34B-8E1E-CF0BF5FD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C8366-5502-394E-8D6B-18ABEAB21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A4200-C042-E341-8EB0-0A2215A8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9AEE1-B66A-4540-A712-44E35EC0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49B1-EE69-D64B-8F9E-01B2C06C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555D4-7C6D-6644-B2CB-B82796A8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12FD6-9814-3F47-9C49-89929474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43F4C-9A75-D140-8321-B608012F4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E52A-B3AC-F644-8EFE-8AE1BE17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BA14-1A3C-FF40-BC40-204BC17A008E}" type="datetimeFigureOut">
              <a:rPr lang="en-US" smtClean="0"/>
              <a:t>10/11/20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425A-1401-9D4E-8FBA-25FC81DC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B9C9A-9213-E048-960D-B7ECDA8B8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50F0-C368-8D4F-B011-D7BF4B6FC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11" Type="http://schemas.openxmlformats.org/officeDocument/2006/relationships/image" Target="../media/image20.pn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2D369D-9BB2-B046-8514-32B1A4F38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96"/>
          <a:stretch/>
        </p:blipFill>
        <p:spPr>
          <a:xfrm>
            <a:off x="-3643" y="0"/>
            <a:ext cx="3680153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2273F-7C52-014E-8A25-368250936DE8}"/>
              </a:ext>
            </a:extLst>
          </p:cNvPr>
          <p:cNvSpPr/>
          <p:nvPr/>
        </p:nvSpPr>
        <p:spPr>
          <a:xfrm>
            <a:off x="204686" y="85231"/>
            <a:ext cx="7481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AGRICULTURE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DFF5F8-5343-4748-8F61-E3B92CF0A40E}"/>
              </a:ext>
            </a:extLst>
          </p:cNvPr>
          <p:cNvGrpSpPr/>
          <p:nvPr/>
        </p:nvGrpSpPr>
        <p:grpSpPr>
          <a:xfrm>
            <a:off x="11265108" y="0"/>
            <a:ext cx="662516" cy="693683"/>
            <a:chOff x="11265108" y="0"/>
            <a:chExt cx="662516" cy="6936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09B190-4599-1D44-BF93-374D9F2E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5108" y="0"/>
              <a:ext cx="662516" cy="6936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B8750F-17BE-9F40-B2FA-0BA2376B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322" y="124241"/>
              <a:ext cx="394855" cy="405245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80C203-9533-BF4B-980A-AD6E955F01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391A958-8490-B649-BF40-E1204909D02B}"/>
              </a:ext>
            </a:extLst>
          </p:cNvPr>
          <p:cNvSpPr/>
          <p:nvPr/>
        </p:nvSpPr>
        <p:spPr>
          <a:xfrm>
            <a:off x="273499" y="1416837"/>
            <a:ext cx="326717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 Capacity</a:t>
            </a:r>
            <a:r>
              <a:rPr lang="en-US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0.75 Million ha cropland</a:t>
            </a:r>
          </a:p>
          <a:p>
            <a:endParaRPr lang="en-US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Achievable Potential</a:t>
            </a:r>
            <a:r>
              <a:rPr lang="en-US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en-US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Reduction of</a:t>
            </a:r>
          </a:p>
          <a:p>
            <a:r>
              <a:rPr lang="en-US" sz="2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0.5 Mt CO</a:t>
            </a:r>
            <a:r>
              <a:rPr lang="en-US" sz="2200" baseline="-250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</a:t>
            </a:r>
            <a:r>
              <a:rPr lang="en-US" sz="2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2030</a:t>
            </a:r>
          </a:p>
          <a:p>
            <a:endParaRPr lang="en-US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 Potential</a:t>
            </a:r>
            <a:r>
              <a:rPr lang="en-US" sz="2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Reduction of</a:t>
            </a:r>
          </a:p>
          <a:p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0.7 Mt CO</a:t>
            </a:r>
            <a:r>
              <a:rPr lang="en-US" sz="2200" baseline="-25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</a:t>
            </a:r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2030</a:t>
            </a:r>
          </a:p>
          <a:p>
            <a:endParaRPr lang="en-US" sz="22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D1221A3-ECD5-5549-A4E4-1F487BC61781}"/>
              </a:ext>
            </a:extLst>
          </p:cNvPr>
          <p:cNvSpPr txBox="1">
            <a:spLocks/>
          </p:cNvSpPr>
          <p:nvPr/>
        </p:nvSpPr>
        <p:spPr>
          <a:xfrm>
            <a:off x="3945680" y="1416837"/>
            <a:ext cx="4210606" cy="51345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2017, Georgia has about 1.5 million ha of cropland and majority of the cropland are distributed in the southern region.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average, about 50% of the current cropland are under conservation agriculture practices in Georgia (about 1.5% adoption rate). 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Higher cost to certain crops, lack of awareness and credible information, higher uncertainties  are key obstacles for fully adopting conservation agriculture practices in Georgia.</a:t>
            </a:r>
          </a:p>
          <a:p>
            <a:pPr marL="0" indent="0">
              <a:spcAft>
                <a:spcPts val="1000"/>
              </a:spcAft>
              <a:buNone/>
            </a:pPr>
            <a:endParaRPr lang="en-US" sz="2000" dirty="0">
              <a:solidFill>
                <a:srgbClr val="137D7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E166EA-C464-6744-A6A8-41B02411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24215" y="-457201"/>
            <a:ext cx="36593515" cy="137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1D4B0B-F7BF-42B1-B8EB-54CDAEB9EA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4" t="2041" r="50000" b="28844"/>
          <a:stretch/>
        </p:blipFill>
        <p:spPr>
          <a:xfrm>
            <a:off x="8156285" y="1416836"/>
            <a:ext cx="3738555" cy="4391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B88BE6-6613-4C47-AB3C-939CA25F2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9971" y="1"/>
            <a:ext cx="597337" cy="6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D6D6FAF-308A-1641-BC71-56DC89023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36888E"/>
            </a:solidFill>
          </a:ln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FEA9A6-86E0-954E-898F-9681B701B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95107"/>
              </p:ext>
            </p:extLst>
          </p:nvPr>
        </p:nvGraphicFramePr>
        <p:xfrm>
          <a:off x="646106" y="1164360"/>
          <a:ext cx="6796208" cy="40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C393BD9-B32F-1F47-B2DF-1A238A31D718}"/>
              </a:ext>
            </a:extLst>
          </p:cNvPr>
          <p:cNvSpPr/>
          <p:nvPr/>
        </p:nvSpPr>
        <p:spPr>
          <a:xfrm>
            <a:off x="1111582" y="301333"/>
            <a:ext cx="6966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Agriculture</a:t>
            </a:r>
          </a:p>
          <a:p>
            <a:r>
              <a:rPr lang="en-US" sz="2000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Future trends: Base line, achievable and technical potential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7278E-AA89-2046-ABD2-CA41AC7BA72F}"/>
              </a:ext>
            </a:extLst>
          </p:cNvPr>
          <p:cNvSpPr txBox="1"/>
          <p:nvPr/>
        </p:nvSpPr>
        <p:spPr>
          <a:xfrm>
            <a:off x="7673346" y="5364851"/>
            <a:ext cx="3872549" cy="1191816"/>
          </a:xfrm>
          <a:prstGeom prst="roundRect">
            <a:avLst/>
          </a:prstGeom>
          <a:solidFill>
            <a:srgbClr val="FF9D6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Enhanced soil health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Less soil erosion 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Less water, soil and air pollution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Low food prices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6B1FDE-8A41-ED45-9268-4652775BC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E45801-8241-314E-A9F0-29D8F5A16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61BBBC-71FA-1648-BDD2-2B7B7E73A4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DA1757A-7609-E545-AB47-50A2375AEFC7}"/>
              </a:ext>
            </a:extLst>
          </p:cNvPr>
          <p:cNvSpPr/>
          <p:nvPr/>
        </p:nvSpPr>
        <p:spPr>
          <a:xfrm>
            <a:off x="7526437" y="1390476"/>
            <a:ext cx="4120831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Baseline</a:t>
            </a:r>
            <a:r>
              <a:rPr lang="en-US" b="1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  <a:r>
              <a:rPr lang="en-US" b="1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current adoption rate of 1.5% annual growth decreases about 0.03 </a:t>
            </a:r>
            <a:r>
              <a:rPr lang="en-US" dirty="0" err="1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MtCO</a:t>
            </a:r>
            <a:r>
              <a:rPr lang="en-US" dirty="0">
                <a:solidFill>
                  <a:srgbClr val="137D7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₂-e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yearly emissions by 2030.</a:t>
            </a:r>
          </a:p>
          <a:p>
            <a:pPr>
              <a:spcAft>
                <a:spcPts val="1000"/>
              </a:spcAft>
            </a:pPr>
            <a:r>
              <a:rPr lang="en-US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Achievable Potential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Reduction of </a:t>
            </a:r>
            <a:r>
              <a:rPr lang="en-US" b="1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0.46 </a:t>
            </a:r>
            <a:r>
              <a:rPr lang="en-US" b="1" dirty="0" err="1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MtCO</a:t>
            </a:r>
            <a:r>
              <a:rPr lang="en-US" b="1" dirty="0">
                <a:solidFill>
                  <a:srgbClr val="137D76"/>
                </a:solidFill>
                <a:latin typeface="Helvetica Neue" panose="02000503000000020004" pitchFamily="2" charset="0"/>
              </a:rPr>
              <a:t> ₂-e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2030 by doubling the baseline adoption rate between 2020 and 2030.</a:t>
            </a:r>
          </a:p>
          <a:p>
            <a:pPr>
              <a:spcAft>
                <a:spcPts val="1000"/>
              </a:spcAft>
            </a:pPr>
            <a:r>
              <a:rPr lang="en-US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 Potential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Adoption of 100% cropland into conservation agriculture practices yields </a:t>
            </a:r>
            <a:r>
              <a:rPr lang="en-US" b="1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0.7 </a:t>
            </a:r>
            <a:r>
              <a:rPr lang="en-US" b="1" dirty="0" err="1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MtCO</a:t>
            </a:r>
            <a:r>
              <a:rPr lang="en-US" b="1" dirty="0">
                <a:solidFill>
                  <a:srgbClr val="137D76"/>
                </a:solidFill>
              </a:rPr>
              <a:t>₂-e </a:t>
            </a:r>
            <a:r>
              <a:rPr lang="en-US" b="1" baseline="-25000" dirty="0">
                <a:solidFill>
                  <a:srgbClr val="137D76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reduction in 2030.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542AB77-212E-8841-A8F9-70B12E40337E}"/>
              </a:ext>
            </a:extLst>
          </p:cNvPr>
          <p:cNvSpPr/>
          <p:nvPr/>
        </p:nvSpPr>
        <p:spPr>
          <a:xfrm>
            <a:off x="646105" y="5364851"/>
            <a:ext cx="6256139" cy="1191816"/>
          </a:xfrm>
          <a:prstGeom prst="roundRect">
            <a:avLst/>
          </a:prstGeom>
          <a:solidFill>
            <a:srgbClr val="D67F80"/>
          </a:solidFill>
          <a:ln>
            <a:noFill/>
          </a:ln>
        </p:spPr>
        <p:txBody>
          <a:bodyPr wrap="square">
            <a:spAutoFit/>
          </a:bodyPr>
          <a:lstStyle/>
          <a:p>
            <a:pPr marL="9525"/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 0.75 million ha </a:t>
            </a:r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cropland are currently under conservation agriculture</a:t>
            </a:r>
          </a:p>
          <a:p>
            <a:pPr marL="9525" lvl="0"/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additional 0.75 million ha  of cropland </a:t>
            </a:r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available in Georgia to adopt conservation agriculture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21C1348-3DB4-8749-9FFD-E95ACED03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522"/>
              </p:ext>
            </p:extLst>
          </p:nvPr>
        </p:nvGraphicFramePr>
        <p:xfrm>
          <a:off x="2060448" y="2957474"/>
          <a:ext cx="4500930" cy="96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016">
                  <a:extLst>
                    <a:ext uri="{9D8B030D-6E8A-4147-A177-3AD203B41FA5}">
                      <a16:colId xmlns:a16="http://schemas.microsoft.com/office/drawing/2014/main" val="4203045987"/>
                    </a:ext>
                  </a:extLst>
                </a:gridCol>
                <a:gridCol w="3057914">
                  <a:extLst>
                    <a:ext uri="{9D8B030D-6E8A-4147-A177-3AD203B41FA5}">
                      <a16:colId xmlns:a16="http://schemas.microsoft.com/office/drawing/2014/main" val="1932833227"/>
                    </a:ext>
                  </a:extLst>
                </a:gridCol>
              </a:tblGrid>
              <a:tr h="308545"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Avoided </a:t>
                      </a:r>
                      <a:r>
                        <a:rPr lang="en-US" sz="1500" b="1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CO₂</a:t>
                      </a:r>
                      <a:r>
                        <a:rPr lang="en-US" sz="1500" b="1" baseline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eq</a:t>
                      </a:r>
                      <a:r>
                        <a:rPr lang="en-US" sz="1500" b="1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(MMt) in 2030</a:t>
                      </a:r>
                      <a:endParaRPr lang="en-US" sz="15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61733"/>
                  </a:ext>
                </a:extLst>
              </a:tr>
              <a:tr h="30854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Achievable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20037"/>
                  </a:ext>
                </a:extLst>
              </a:tr>
              <a:tr h="26732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Technical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4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7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42A7A-5813-1342-80BE-6D9B2194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01333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61A6E-C216-5A44-85CD-44763D7B6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9B190-4599-1D44-BF93-374D9F2E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8750F-17BE-9F40-B2FA-0BA2376BA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25949C-CD3F-934F-9690-6456F0FA7DDA}"/>
              </a:ext>
            </a:extLst>
          </p:cNvPr>
          <p:cNvSpPr/>
          <p:nvPr/>
        </p:nvSpPr>
        <p:spPr>
          <a:xfrm>
            <a:off x="1111582" y="301333"/>
            <a:ext cx="6931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Agriculture Achievable Potential</a:t>
            </a:r>
          </a:p>
          <a:p>
            <a:r>
              <a:rPr lang="en-US" sz="2000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Substantial reductions possible by 2030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6E1D29-A2D3-4FB0-8C46-7BB7FEC5C6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4" t="2041" r="50000" b="28844"/>
          <a:stretch/>
        </p:blipFill>
        <p:spPr>
          <a:xfrm>
            <a:off x="640295" y="1372107"/>
            <a:ext cx="4002146" cy="44358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4C9027-E849-45FB-B0D5-D9121CF6C5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834"/>
          <a:stretch/>
        </p:blipFill>
        <p:spPr>
          <a:xfrm>
            <a:off x="7983462" y="1476188"/>
            <a:ext cx="3944162" cy="443583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AC0FA99-682E-FD4B-B6E4-E4F8635550C1}"/>
              </a:ext>
            </a:extLst>
          </p:cNvPr>
          <p:cNvSpPr/>
          <p:nvPr/>
        </p:nvSpPr>
        <p:spPr>
          <a:xfrm>
            <a:off x="4777024" y="2195163"/>
            <a:ext cx="3265558" cy="2341959"/>
          </a:xfrm>
          <a:prstGeom prst="roundRect">
            <a:avLst>
              <a:gd name="adj" fmla="val 14847"/>
            </a:avLst>
          </a:prstGeom>
          <a:gradFill flip="none" rotWithShape="1">
            <a:gsLst>
              <a:gs pos="0">
                <a:srgbClr val="FEA068"/>
              </a:gs>
              <a:gs pos="50000">
                <a:srgbClr val="D67F80"/>
              </a:gs>
              <a:gs pos="100000">
                <a:srgbClr val="A9989C"/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9525" lvl="0"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 3% adoption rate of  conservation agriculture by 2030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525" lvl="0" algn="ctr"/>
            <a:endParaRPr lang="en-US" sz="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525" lvl="0" algn="ct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––––––––––––––––––––</a:t>
            </a:r>
          </a:p>
          <a:p>
            <a:pPr marL="9525" lvl="0"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0.6 million ha of cropland shifts to conservation agriculture practices 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9525" lvl="0" algn="ctr"/>
            <a:endParaRPr lang="en-US" sz="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6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42A7A-5813-1342-80BE-6D9B2194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57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61A6E-C216-5A44-85CD-44763D7B6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9B190-4599-1D44-BF93-374D9F2E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8750F-17BE-9F40-B2FA-0BA2376BA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2273F-7C52-014E-8A25-368250936DE8}"/>
              </a:ext>
            </a:extLst>
          </p:cNvPr>
          <p:cNvSpPr/>
          <p:nvPr/>
        </p:nvSpPr>
        <p:spPr>
          <a:xfrm>
            <a:off x="1111582" y="301333"/>
            <a:ext cx="9963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Costs and Benefits of Ad0pting Conservation Agriculture Practices</a:t>
            </a:r>
          </a:p>
          <a:p>
            <a:r>
              <a:rPr lang="en-US" sz="2000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Improvements in soil health and carbon sequestration leads to high net benefits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696E01C-503C-034C-AA27-46E948FB3F4C}"/>
              </a:ext>
            </a:extLst>
          </p:cNvPr>
          <p:cNvSpPr/>
          <p:nvPr/>
        </p:nvSpPr>
        <p:spPr>
          <a:xfrm>
            <a:off x="1512637" y="1164360"/>
            <a:ext cx="9963881" cy="5480280"/>
          </a:xfrm>
          <a:prstGeom prst="roundRect">
            <a:avLst>
              <a:gd name="adj" fmla="val 4603"/>
            </a:avLst>
          </a:prstGeom>
          <a:noFill/>
          <a:ln w="25400">
            <a:solidFill>
              <a:srgbClr val="137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7D76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08D11E-A3E8-6A4E-B222-E5778DAFF2FD}"/>
              </a:ext>
            </a:extLst>
          </p:cNvPr>
          <p:cNvGrpSpPr/>
          <p:nvPr/>
        </p:nvGrpSpPr>
        <p:grpSpPr>
          <a:xfrm>
            <a:off x="1268670" y="1332845"/>
            <a:ext cx="10130652" cy="5202139"/>
            <a:chOff x="-8923" y="0"/>
            <a:chExt cx="7484272" cy="608136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B2CDEEF4-C093-5B41-9A19-3B12673DE7E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6453667"/>
                </p:ext>
              </p:extLst>
            </p:nvPr>
          </p:nvGraphicFramePr>
          <p:xfrm>
            <a:off x="-8923" y="2423770"/>
            <a:ext cx="7287237" cy="36575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DE7D6051-27A2-8E4B-B673-A875D8FFE7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4079617"/>
                </p:ext>
              </p:extLst>
            </p:nvPr>
          </p:nvGraphicFramePr>
          <p:xfrm>
            <a:off x="178141" y="0"/>
            <a:ext cx="7297208" cy="365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00B5B8-3D07-E045-A6D0-F32FBD9C2228}"/>
              </a:ext>
            </a:extLst>
          </p:cNvPr>
          <p:cNvSpPr/>
          <p:nvPr/>
        </p:nvSpPr>
        <p:spPr>
          <a:xfrm>
            <a:off x="4286805" y="1747483"/>
            <a:ext cx="4980172" cy="408623"/>
          </a:xfrm>
          <a:prstGeom prst="roundRect">
            <a:avLst/>
          </a:prstGeom>
          <a:solidFill>
            <a:srgbClr val="D67F80"/>
          </a:solidFill>
          <a:ln>
            <a:noFill/>
          </a:ln>
        </p:spPr>
        <p:txBody>
          <a:bodyPr wrap="square">
            <a:spAutoFit/>
          </a:bodyPr>
          <a:lstStyle/>
          <a:p>
            <a:pPr marL="9525" lvl="0"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Achievable potential: 3% adaption rate 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7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B534635B-61D4-D741-9226-F99CF7A2B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36888E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C12465-DD0A-914F-A7C5-17D2B634CCC1}"/>
              </a:ext>
            </a:extLst>
          </p:cNvPr>
          <p:cNvGrpSpPr/>
          <p:nvPr/>
        </p:nvGrpSpPr>
        <p:grpSpPr>
          <a:xfrm>
            <a:off x="1775351" y="1264278"/>
            <a:ext cx="9384908" cy="5593722"/>
            <a:chOff x="-2289652" y="1088464"/>
            <a:chExt cx="9384908" cy="559372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3E32486-9F6B-CF40-B6C2-BE1E190FD42F}"/>
                </a:ext>
              </a:extLst>
            </p:cNvPr>
            <p:cNvGrpSpPr/>
            <p:nvPr/>
          </p:nvGrpSpPr>
          <p:grpSpPr>
            <a:xfrm>
              <a:off x="-2289652" y="1088464"/>
              <a:ext cx="9384908" cy="5593722"/>
              <a:chOff x="-2694350" y="476711"/>
              <a:chExt cx="10164655" cy="590458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619A3ED-E589-2049-80F8-8278D2034D68}"/>
                  </a:ext>
                </a:extLst>
              </p:cNvPr>
              <p:cNvGrpSpPr/>
              <p:nvPr/>
            </p:nvGrpSpPr>
            <p:grpSpPr>
              <a:xfrm>
                <a:off x="308659" y="476711"/>
                <a:ext cx="2593618" cy="5904580"/>
                <a:chOff x="9203277" y="476710"/>
                <a:chExt cx="2593618" cy="5904580"/>
              </a:xfrm>
            </p:grpSpPr>
            <p:sp>
              <p:nvSpPr>
                <p:cNvPr id="4" name="Left-Right Arrow 3">
                  <a:extLst>
                    <a:ext uri="{FF2B5EF4-FFF2-40B4-BE49-F238E27FC236}">
                      <a16:creationId xmlns:a16="http://schemas.microsoft.com/office/drawing/2014/main" id="{B82195A6-40C2-254D-912A-B853CB4ED77E}"/>
                    </a:ext>
                  </a:extLst>
                </p:cNvPr>
                <p:cNvSpPr/>
                <p:nvPr/>
              </p:nvSpPr>
              <p:spPr>
                <a:xfrm rot="5400000" flipH="1">
                  <a:off x="7544217" y="2135770"/>
                  <a:ext cx="5904580" cy="2586459"/>
                </a:xfrm>
                <a:prstGeom prst="leftRightArrow">
                  <a:avLst>
                    <a:gd name="adj1" fmla="val 50000"/>
                    <a:gd name="adj2" fmla="val 35859"/>
                  </a:avLst>
                </a:prstGeom>
                <a:gradFill>
                  <a:gsLst>
                    <a:gs pos="46000">
                      <a:srgbClr val="F27A7F">
                        <a:alpha val="85000"/>
                      </a:srgbClr>
                    </a:gs>
                    <a:gs pos="0">
                      <a:srgbClr val="FF9D61"/>
                    </a:gs>
                    <a:gs pos="81000">
                      <a:srgbClr val="36888E">
                        <a:alpha val="76000"/>
                      </a:srgb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82948E-191D-5F4C-8D9B-640C1D3B6863}"/>
                    </a:ext>
                  </a:extLst>
                </p:cNvPr>
                <p:cNvSpPr txBox="1"/>
                <p:nvPr/>
              </p:nvSpPr>
              <p:spPr>
                <a:xfrm>
                  <a:off x="9476444" y="5610696"/>
                  <a:ext cx="2194657" cy="3573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600" spc="6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Risks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C59432E-A12B-574D-B22C-9B65212B7830}"/>
                    </a:ext>
                  </a:extLst>
                </p:cNvPr>
                <p:cNvSpPr txBox="1"/>
                <p:nvPr/>
              </p:nvSpPr>
              <p:spPr>
                <a:xfrm>
                  <a:off x="9476444" y="922454"/>
                  <a:ext cx="2320451" cy="35736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600" spc="6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Rewards</a:t>
                  </a: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4E0149-1DFF-7B45-840A-EE8A714EA100}"/>
                  </a:ext>
                </a:extLst>
              </p:cNvPr>
              <p:cNvSpPr/>
              <p:nvPr/>
            </p:nvSpPr>
            <p:spPr>
              <a:xfrm>
                <a:off x="1579770" y="4051955"/>
                <a:ext cx="148556" cy="14478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1765784-8EDC-E54D-800C-9DC30A99C4E1}"/>
                  </a:ext>
                </a:extLst>
              </p:cNvPr>
              <p:cNvSpPr/>
              <p:nvPr/>
            </p:nvSpPr>
            <p:spPr>
              <a:xfrm>
                <a:off x="1612240" y="2317733"/>
                <a:ext cx="148556" cy="14478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4B82A0-4944-794A-98F6-E105821FC761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>
                <a:off x="146010" y="3129170"/>
                <a:ext cx="1466230" cy="41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5D84503-B55B-4C4C-8DF3-8AE480807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34" y="4121327"/>
                <a:ext cx="1492771" cy="54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DB5B5A-3132-294E-8C8B-ABF6BDCD1DDA}"/>
                  </a:ext>
                </a:extLst>
              </p:cNvPr>
              <p:cNvSpPr txBox="1"/>
              <p:nvPr/>
            </p:nvSpPr>
            <p:spPr>
              <a:xfrm>
                <a:off x="-2481543" y="3953230"/>
                <a:ext cx="2410267" cy="395387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Consumers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2062525-6BBF-8146-A444-0C00E05C47C2}"/>
                  </a:ext>
                </a:extLst>
              </p:cNvPr>
              <p:cNvSpPr txBox="1"/>
              <p:nvPr/>
            </p:nvSpPr>
            <p:spPr>
              <a:xfrm>
                <a:off x="-2694350" y="2920252"/>
                <a:ext cx="2840361" cy="35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Trade/Commodity Groups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74FD47-338A-0D4F-B281-32D090AF6DAF}"/>
                  </a:ext>
                </a:extLst>
              </p:cNvPr>
              <p:cNvSpPr txBox="1"/>
              <p:nvPr/>
            </p:nvSpPr>
            <p:spPr>
              <a:xfrm>
                <a:off x="3064378" y="1797002"/>
                <a:ext cx="4405927" cy="35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U.S. Department of Agriculture (USDA)</a:t>
                </a: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E005466-2596-534B-ADB8-6DBFC4C9F566}"/>
                </a:ext>
              </a:extLst>
            </p:cNvPr>
            <p:cNvSpPr/>
            <p:nvPr/>
          </p:nvSpPr>
          <p:spPr>
            <a:xfrm>
              <a:off x="1686573" y="3536650"/>
              <a:ext cx="137160" cy="1371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C5832D7-19EA-44E8-B02D-4DADB059082E}"/>
              </a:ext>
            </a:extLst>
          </p:cNvPr>
          <p:cNvSpPr/>
          <p:nvPr/>
        </p:nvSpPr>
        <p:spPr>
          <a:xfrm>
            <a:off x="5751576" y="2596896"/>
            <a:ext cx="137160" cy="1371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229FE8B-E04E-4868-B0DC-067B44142D26}"/>
              </a:ext>
            </a:extLst>
          </p:cNvPr>
          <p:cNvSpPr/>
          <p:nvPr/>
        </p:nvSpPr>
        <p:spPr>
          <a:xfrm>
            <a:off x="5751576" y="3328416"/>
            <a:ext cx="137160" cy="1371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10AEDA-B47C-46B6-A90A-B285103CF818}"/>
              </a:ext>
            </a:extLst>
          </p:cNvPr>
          <p:cNvSpPr txBox="1"/>
          <p:nvPr/>
        </p:nvSpPr>
        <p:spPr>
          <a:xfrm>
            <a:off x="2170294" y="3218419"/>
            <a:ext cx="2196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" pitchFamily="2" charset="0"/>
              </a:rPr>
              <a:t>          Farmers Group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C7EE2-EEE9-2844-B8FE-887FDB4017C4}"/>
              </a:ext>
            </a:extLst>
          </p:cNvPr>
          <p:cNvSpPr/>
          <p:nvPr/>
        </p:nvSpPr>
        <p:spPr>
          <a:xfrm>
            <a:off x="7074649" y="3013832"/>
            <a:ext cx="4301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State and County Extension Agencies</a:t>
            </a:r>
          </a:p>
          <a:p>
            <a:endParaRPr lang="en-US" sz="1600" dirty="0"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FEB42D-C0DC-B54F-9B5D-9EE494E5D42F}"/>
              </a:ext>
            </a:extLst>
          </p:cNvPr>
          <p:cNvSpPr txBox="1"/>
          <p:nvPr/>
        </p:nvSpPr>
        <p:spPr>
          <a:xfrm>
            <a:off x="7449387" y="1304766"/>
            <a:ext cx="4384708" cy="646986"/>
          </a:xfrm>
          <a:prstGeom prst="roundRect">
            <a:avLst/>
          </a:prstGeom>
          <a:solidFill>
            <a:srgbClr val="B0D1D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434548"/>
                </a:solidFill>
                <a:latin typeface="Helvetica" pitchFamily="2" charset="0"/>
              </a:rPr>
              <a:t>Natural Resources Conservation Service (NRCS), Economic Research Services (ERS)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0D3DB8-DA80-764A-A4D1-F46DA5F94A13}"/>
              </a:ext>
            </a:extLst>
          </p:cNvPr>
          <p:cNvSpPr txBox="1"/>
          <p:nvPr/>
        </p:nvSpPr>
        <p:spPr>
          <a:xfrm>
            <a:off x="8310741" y="4620083"/>
            <a:ext cx="3681831" cy="86139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 w="57150"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>
                <a:solidFill>
                  <a:srgbClr val="434548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Georgia Department of Agriculture, UGA Extension Services.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E67A3AF-C76B-B347-A35E-A4493B16F5F1}"/>
              </a:ext>
            </a:extLst>
          </p:cNvPr>
          <p:cNvSpPr txBox="1"/>
          <p:nvPr/>
        </p:nvSpPr>
        <p:spPr>
          <a:xfrm>
            <a:off x="678808" y="296647"/>
            <a:ext cx="115527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36888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Analysis of Conservation Agriculture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0F778D6-A404-B54A-BE1A-69D3D8D03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23F5B24-DD98-1749-9B79-E51308B32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35C86CC-AC85-934C-8492-CBB529AA0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FA983F4-6B53-8448-A974-ECB77E66E07D}"/>
              </a:ext>
            </a:extLst>
          </p:cNvPr>
          <p:cNvCxnSpPr>
            <a:cxnSpLocks/>
          </p:cNvCxnSpPr>
          <p:nvPr/>
        </p:nvCxnSpPr>
        <p:spPr>
          <a:xfrm>
            <a:off x="4390522" y="3394080"/>
            <a:ext cx="1353753" cy="3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27A14A2-C7DB-DA4E-AEE6-76566BD65436}"/>
              </a:ext>
            </a:extLst>
          </p:cNvPr>
          <p:cNvSpPr txBox="1"/>
          <p:nvPr/>
        </p:nvSpPr>
        <p:spPr>
          <a:xfrm>
            <a:off x="7161051" y="3360875"/>
            <a:ext cx="409184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spc="600" dirty="0">
                <a:solidFill>
                  <a:srgbClr val="FFBF00"/>
                </a:solidFill>
                <a:latin typeface="Helvetica" pitchFamily="2" charset="0"/>
              </a:rPr>
              <a:t>Potential Champions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A52D896-D057-4A42-90ED-DE74C27AECA2}"/>
              </a:ext>
            </a:extLst>
          </p:cNvPr>
          <p:cNvSpPr/>
          <p:nvPr/>
        </p:nvSpPr>
        <p:spPr>
          <a:xfrm>
            <a:off x="7001260" y="2325545"/>
            <a:ext cx="4384708" cy="1559145"/>
          </a:xfrm>
          <a:prstGeom prst="roundRect">
            <a:avLst/>
          </a:prstGeom>
          <a:noFill/>
          <a:ln>
            <a:solidFill>
              <a:srgbClr val="5E90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12F0AC1-B0C1-F44E-A3AF-E1969154F593}"/>
              </a:ext>
            </a:extLst>
          </p:cNvPr>
          <p:cNvCxnSpPr>
            <a:cxnSpLocks/>
          </p:cNvCxnSpPr>
          <p:nvPr/>
        </p:nvCxnSpPr>
        <p:spPr>
          <a:xfrm>
            <a:off x="5892677" y="2676854"/>
            <a:ext cx="1125005" cy="6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0E1FB91-57BD-884A-BE2B-047E96DEE7DB}"/>
              </a:ext>
            </a:extLst>
          </p:cNvPr>
          <p:cNvCxnSpPr>
            <a:cxnSpLocks/>
          </p:cNvCxnSpPr>
          <p:nvPr/>
        </p:nvCxnSpPr>
        <p:spPr>
          <a:xfrm>
            <a:off x="5885566" y="3091632"/>
            <a:ext cx="1125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F2A94B3D-1363-E24C-88CB-8611315BA7F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06584" y="3408587"/>
            <a:ext cx="1465178" cy="989844"/>
          </a:xfrm>
          <a:prstGeom prst="bentConnector3">
            <a:avLst>
              <a:gd name="adj1" fmla="val 1915"/>
            </a:avLst>
          </a:prstGeom>
          <a:ln w="57150">
            <a:solidFill>
              <a:srgbClr val="9CA8AF">
                <a:alpha val="54902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4AFAAF-6026-5446-AD13-656AFD1406EA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9641741" y="1951752"/>
            <a:ext cx="0" cy="485910"/>
          </a:xfrm>
          <a:prstGeom prst="straightConnector1">
            <a:avLst/>
          </a:prstGeom>
          <a:ln w="57150">
            <a:solidFill>
              <a:srgbClr val="B0D1D7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A013ED9-FA39-9C47-8BA3-3A1FE5855765}"/>
              </a:ext>
            </a:extLst>
          </p:cNvPr>
          <p:cNvSpPr txBox="1"/>
          <p:nvPr/>
        </p:nvSpPr>
        <p:spPr>
          <a:xfrm>
            <a:off x="2047088" y="1316990"/>
            <a:ext cx="2017783" cy="619539"/>
          </a:xfrm>
          <a:prstGeom prst="roundRect">
            <a:avLst/>
          </a:prstGeom>
          <a:solidFill>
            <a:srgbClr val="F27A7F">
              <a:alpha val="54000"/>
            </a:srgbClr>
          </a:solidFill>
          <a:ln w="57150"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/>
              <a:t>GA Farm Bureau </a:t>
            </a:r>
            <a:endParaRPr lang="en-US" sz="1600" dirty="0">
              <a:solidFill>
                <a:srgbClr val="434548"/>
              </a:solidFill>
              <a:latin typeface="Helvetica" pitchFamily="2" charset="0"/>
            </a:endParaRP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5EE9C350-2D0D-1743-97AD-F932B4EF7263}"/>
              </a:ext>
            </a:extLst>
          </p:cNvPr>
          <p:cNvCxnSpPr>
            <a:cxnSpLocks/>
            <a:endCxn id="70" idx="2"/>
          </p:cNvCxnSpPr>
          <p:nvPr/>
        </p:nvCxnSpPr>
        <p:spPr>
          <a:xfrm rot="16200000" flipV="1">
            <a:off x="2581626" y="2410883"/>
            <a:ext cx="1282512" cy="333804"/>
          </a:xfrm>
          <a:prstGeom prst="bentConnector3">
            <a:avLst>
              <a:gd name="adj1" fmla="val 50000"/>
            </a:avLst>
          </a:prstGeom>
          <a:ln w="57150">
            <a:solidFill>
              <a:srgbClr val="F27A7F">
                <a:alpha val="51000"/>
              </a:srgb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6C137F7-B57A-46A5-A74D-0067F73759D4}"/>
              </a:ext>
            </a:extLst>
          </p:cNvPr>
          <p:cNvSpPr txBox="1"/>
          <p:nvPr/>
        </p:nvSpPr>
        <p:spPr>
          <a:xfrm>
            <a:off x="1047333" y="5092489"/>
            <a:ext cx="2196127" cy="883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 w="57150">
            <a:noFill/>
          </a:ln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434548"/>
                </a:solidFill>
                <a:latin typeface="Helvetica" pitchFamily="2" charset="0"/>
              </a:rPr>
              <a:t>GA Cotton Commission, GA Peanut Commission</a:t>
            </a:r>
          </a:p>
          <a:p>
            <a:endParaRPr lang="en-US" sz="1600" dirty="0">
              <a:solidFill>
                <a:srgbClr val="434548"/>
              </a:solidFill>
              <a:latin typeface="Helvetica" pitchFamily="2" charset="0"/>
            </a:endParaRPr>
          </a:p>
        </p:txBody>
      </p:sp>
      <p:cxnSp>
        <p:nvCxnSpPr>
          <p:cNvPr id="63" name="Elbow Connector 70">
            <a:extLst>
              <a:ext uri="{FF2B5EF4-FFF2-40B4-BE49-F238E27FC236}">
                <a16:creationId xmlns:a16="http://schemas.microsoft.com/office/drawing/2014/main" id="{AEF9C489-FD05-42CE-8E23-8A494A170035}"/>
              </a:ext>
            </a:extLst>
          </p:cNvPr>
          <p:cNvCxnSpPr>
            <a:cxnSpLocks/>
            <a:stCxn id="50" idx="1"/>
            <a:endCxn id="60" idx="1"/>
          </p:cNvCxnSpPr>
          <p:nvPr/>
        </p:nvCxnSpPr>
        <p:spPr>
          <a:xfrm rot="10800000" flipV="1">
            <a:off x="1047333" y="3748450"/>
            <a:ext cx="728018" cy="1785699"/>
          </a:xfrm>
          <a:prstGeom prst="bentConnector3">
            <a:avLst>
              <a:gd name="adj1" fmla="val 131400"/>
            </a:avLst>
          </a:prstGeom>
          <a:ln w="57150">
            <a:solidFill>
              <a:schemeClr val="accent4">
                <a:alpha val="51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16A4FCF-B194-2748-B765-8BBBD2025940}"/>
              </a:ext>
            </a:extLst>
          </p:cNvPr>
          <p:cNvSpPr/>
          <p:nvPr/>
        </p:nvSpPr>
        <p:spPr>
          <a:xfrm>
            <a:off x="5769066" y="4204093"/>
            <a:ext cx="137160" cy="1371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059E7E0-DEA9-6447-B530-077F73BCE492}"/>
              </a:ext>
            </a:extLst>
          </p:cNvPr>
          <p:cNvCxnSpPr>
            <a:cxnSpLocks/>
          </p:cNvCxnSpPr>
          <p:nvPr/>
        </p:nvCxnSpPr>
        <p:spPr>
          <a:xfrm>
            <a:off x="4394257" y="4269813"/>
            <a:ext cx="1378258" cy="5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14A57D8-0887-4846-A278-20BBDDBC1292}"/>
              </a:ext>
            </a:extLst>
          </p:cNvPr>
          <p:cNvSpPr txBox="1"/>
          <p:nvPr/>
        </p:nvSpPr>
        <p:spPr>
          <a:xfrm>
            <a:off x="1971833" y="3989112"/>
            <a:ext cx="2225372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&amp; Environmental NGOs</a:t>
            </a:r>
          </a:p>
        </p:txBody>
      </p:sp>
    </p:spTree>
    <p:extLst>
      <p:ext uri="{BB962C8B-B14F-4D97-AF65-F5344CB8AC3E}">
        <p14:creationId xmlns:p14="http://schemas.microsoft.com/office/powerpoint/2010/main" val="176583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2D369D-9BB2-B046-8514-32B1A4F38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96"/>
          <a:stretch/>
        </p:blipFill>
        <p:spPr>
          <a:xfrm>
            <a:off x="0" y="0"/>
            <a:ext cx="360521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E2273F-7C52-014E-8A25-368250936DE8}"/>
              </a:ext>
            </a:extLst>
          </p:cNvPr>
          <p:cNvSpPr/>
          <p:nvPr/>
        </p:nvSpPr>
        <p:spPr>
          <a:xfrm>
            <a:off x="204686" y="158953"/>
            <a:ext cx="3396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Ag. Solution Interactions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FF778F-ED7E-8546-8DAC-DA068E379EA9}"/>
              </a:ext>
            </a:extLst>
          </p:cNvPr>
          <p:cNvSpPr/>
          <p:nvPr/>
        </p:nvSpPr>
        <p:spPr>
          <a:xfrm>
            <a:off x="104164" y="1705451"/>
            <a:ext cx="3396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agriculture practices benefits from composts by displacing fossil-derived fertilizers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1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u="sng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Plant-Rich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Conservation agriculture practices improve crop yields and reduce carbon footprints of plant-rich foods.</a:t>
            </a:r>
          </a:p>
          <a:p>
            <a:endParaRPr lang="en-US" sz="11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DFF5F8-5343-4748-8F61-E3B92CF0A40E}"/>
              </a:ext>
            </a:extLst>
          </p:cNvPr>
          <p:cNvGrpSpPr/>
          <p:nvPr/>
        </p:nvGrpSpPr>
        <p:grpSpPr>
          <a:xfrm>
            <a:off x="11265108" y="0"/>
            <a:ext cx="662516" cy="693683"/>
            <a:chOff x="11265108" y="0"/>
            <a:chExt cx="662516" cy="6936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09B190-4599-1D44-BF93-374D9F2E2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5108" y="0"/>
              <a:ext cx="662516" cy="6936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B8750F-17BE-9F40-B2FA-0BA2376B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99322" y="124241"/>
              <a:ext cx="394855" cy="40524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20C8C-AB96-3A4D-9430-2374D2616041}"/>
              </a:ext>
            </a:extLst>
          </p:cNvPr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144" y="6023203"/>
            <a:ext cx="4806570" cy="704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29EDF-B649-3B45-9C44-FF04550F3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722" y="989950"/>
            <a:ext cx="6551831" cy="46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F35E49EC-7153-1C46-AA66-F88A1D45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76685-6DD7-FD4E-BA0F-660BD21DF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0060"/>
            <a:ext cx="8877300" cy="114300"/>
          </a:xfrm>
          <a:prstGeom prst="rect">
            <a:avLst/>
          </a:prstGeom>
        </p:spPr>
      </p:pic>
      <p:sp>
        <p:nvSpPr>
          <p:cNvPr id="18" name="Google Shape;1687;p23">
            <a:extLst>
              <a:ext uri="{FF2B5EF4-FFF2-40B4-BE49-F238E27FC236}">
                <a16:creationId xmlns:a16="http://schemas.microsoft.com/office/drawing/2014/main" id="{BC2ED2CD-E037-1442-8AE8-78F0F6A946AB}"/>
              </a:ext>
            </a:extLst>
          </p:cNvPr>
          <p:cNvSpPr txBox="1"/>
          <p:nvPr/>
        </p:nvSpPr>
        <p:spPr>
          <a:xfrm>
            <a:off x="1111582" y="342104"/>
            <a:ext cx="96716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2F2F2"/>
              </a:buClr>
              <a:buSzPts val="2800"/>
            </a:pPr>
            <a:r>
              <a:rPr lang="en-US" sz="2800" b="1" dirty="0">
                <a:solidFill>
                  <a:srgbClr val="488080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Calibri"/>
              </a:rPr>
              <a:t>Conservation Agriculture: Challenges and Promising Approaches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7578EF-FB11-DF49-A01C-A356C42DE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291BE0-6FD5-3D42-94F2-BC3747F0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3554C3-570B-CE4E-855B-F57B41E41CB6}"/>
              </a:ext>
            </a:extLst>
          </p:cNvPr>
          <p:cNvSpPr/>
          <p:nvPr/>
        </p:nvSpPr>
        <p:spPr>
          <a:xfrm>
            <a:off x="11731752" y="6458087"/>
            <a:ext cx="2600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8F1FDA3-CA2B-3A48-855A-6CD5D12BD36E}" type="slidenum">
              <a:rPr lang="en-US" sz="1050" dirty="0">
                <a:solidFill>
                  <a:srgbClr val="488080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fld>
            <a:endParaRPr lang="en-US" sz="1050" dirty="0">
              <a:solidFill>
                <a:srgbClr val="488080"/>
              </a:solidFill>
              <a:latin typeface="Helvetica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A37D46-D8DA-46A8-8431-5AACA0BAFA20}"/>
              </a:ext>
            </a:extLst>
          </p:cNvPr>
          <p:cNvGrpSpPr/>
          <p:nvPr/>
        </p:nvGrpSpPr>
        <p:grpSpPr>
          <a:xfrm>
            <a:off x="2413339" y="1682205"/>
            <a:ext cx="7084585" cy="4165810"/>
            <a:chOff x="2556853" y="1389822"/>
            <a:chExt cx="6513995" cy="4012511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917C46F9-DB64-4FF9-8707-1FA79679EA45}"/>
                </a:ext>
              </a:extLst>
            </p:cNvPr>
            <p:cNvSpPr/>
            <p:nvPr/>
          </p:nvSpPr>
          <p:spPr>
            <a:xfrm>
              <a:off x="7204416" y="1865729"/>
              <a:ext cx="1865376" cy="557784"/>
            </a:xfrm>
            <a:prstGeom prst="roundRect">
              <a:avLst/>
            </a:prstGeom>
            <a:solidFill>
              <a:srgbClr val="36888E">
                <a:alpha val="3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Optimization of equipment</a:t>
              </a:r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880A11F9-D1F5-4083-B871-65486161F052}"/>
                </a:ext>
              </a:extLst>
            </p:cNvPr>
            <p:cNvSpPr/>
            <p:nvPr/>
          </p:nvSpPr>
          <p:spPr>
            <a:xfrm>
              <a:off x="7205471" y="3090672"/>
              <a:ext cx="1865376" cy="557784"/>
            </a:xfrm>
            <a:prstGeom prst="roundRect">
              <a:avLst/>
            </a:prstGeom>
            <a:solidFill>
              <a:srgbClr val="36888E">
                <a:alpha val="3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Markets for additional crops</a:t>
              </a: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322BA662-F0E3-4A21-B5EB-366A05348D05}"/>
                </a:ext>
              </a:extLst>
            </p:cNvPr>
            <p:cNvSpPr/>
            <p:nvPr/>
          </p:nvSpPr>
          <p:spPr>
            <a:xfrm>
              <a:off x="7204416" y="2478024"/>
              <a:ext cx="1865376" cy="557784"/>
            </a:xfrm>
            <a:prstGeom prst="roundRect">
              <a:avLst/>
            </a:prstGeom>
            <a:solidFill>
              <a:srgbClr val="36888E">
                <a:alpha val="3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Crop insurance policies</a:t>
              </a:r>
            </a:p>
          </p:txBody>
        </p:sp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D1215C1E-C51C-4EDB-9D84-13D92C7D289B}"/>
                </a:ext>
              </a:extLst>
            </p:cNvPr>
            <p:cNvSpPr/>
            <p:nvPr/>
          </p:nvSpPr>
          <p:spPr>
            <a:xfrm>
              <a:off x="2560320" y="1861850"/>
              <a:ext cx="1832230" cy="6400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Weed competition with organic farming</a:t>
              </a:r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63FF064C-7788-485E-B4D1-504D32C48D92}"/>
                </a:ext>
              </a:extLst>
            </p:cNvPr>
            <p:cNvSpPr/>
            <p:nvPr/>
          </p:nvSpPr>
          <p:spPr>
            <a:xfrm>
              <a:off x="2556854" y="2578609"/>
              <a:ext cx="1832230" cy="6400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Land tenure &amp; pressure for land development</a:t>
              </a: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A6FA9C53-B748-4D0C-A763-22B2353684CC}"/>
                </a:ext>
              </a:extLst>
            </p:cNvPr>
            <p:cNvSpPr/>
            <p:nvPr/>
          </p:nvSpPr>
          <p:spPr>
            <a:xfrm>
              <a:off x="2560320" y="3300984"/>
              <a:ext cx="1832230" cy="6400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Farmer perceptions and lack of role models</a:t>
              </a:r>
            </a:p>
          </p:txBody>
        </p:sp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77F9D7F4-D7B6-4F1C-9590-848EEB20E3BF}"/>
                </a:ext>
              </a:extLst>
            </p:cNvPr>
            <p:cNvSpPr/>
            <p:nvPr/>
          </p:nvSpPr>
          <p:spPr>
            <a:xfrm>
              <a:off x="2560320" y="4023360"/>
              <a:ext cx="1832230" cy="6400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Crop residue trade offs</a:t>
              </a:r>
            </a:p>
          </p:txBody>
        </p:sp>
        <p:sp>
          <p:nvSpPr>
            <p:cNvPr id="24" name="Rounded Rectangle 22">
              <a:extLst>
                <a:ext uri="{FF2B5EF4-FFF2-40B4-BE49-F238E27FC236}">
                  <a16:creationId xmlns:a16="http://schemas.microsoft.com/office/drawing/2014/main" id="{65DD7C5C-F5B0-495C-949C-A79F53129790}"/>
                </a:ext>
              </a:extLst>
            </p:cNvPr>
            <p:cNvSpPr/>
            <p:nvPr/>
          </p:nvSpPr>
          <p:spPr>
            <a:xfrm>
              <a:off x="2556853" y="4762253"/>
              <a:ext cx="1832230" cy="6400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Management costs</a:t>
              </a:r>
            </a:p>
          </p:txBody>
        </p:sp>
        <p:sp>
          <p:nvSpPr>
            <p:cNvPr id="26" name="Rounded Rectangle 30">
              <a:extLst>
                <a:ext uri="{FF2B5EF4-FFF2-40B4-BE49-F238E27FC236}">
                  <a16:creationId xmlns:a16="http://schemas.microsoft.com/office/drawing/2014/main" id="{150746A7-B24A-47F5-A0D6-411E411B41D2}"/>
                </a:ext>
              </a:extLst>
            </p:cNvPr>
            <p:cNvSpPr/>
            <p:nvPr/>
          </p:nvSpPr>
          <p:spPr>
            <a:xfrm>
              <a:off x="5035006" y="2366721"/>
              <a:ext cx="1526955" cy="720772"/>
            </a:xfrm>
            <a:prstGeom prst="roundRect">
              <a:avLst/>
            </a:prstGeom>
            <a:solidFill>
              <a:srgbClr val="E68E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Market and policy innovations to promote low- and no-tillage</a:t>
              </a:r>
            </a:p>
          </p:txBody>
        </p:sp>
        <p:sp>
          <p:nvSpPr>
            <p:cNvPr id="27" name="Rounded Rectangle 32">
              <a:extLst>
                <a:ext uri="{FF2B5EF4-FFF2-40B4-BE49-F238E27FC236}">
                  <a16:creationId xmlns:a16="http://schemas.microsoft.com/office/drawing/2014/main" id="{E1D133B9-E759-4638-AB96-040DC09E8ACA}"/>
                </a:ext>
              </a:extLst>
            </p:cNvPr>
            <p:cNvSpPr/>
            <p:nvPr/>
          </p:nvSpPr>
          <p:spPr>
            <a:xfrm>
              <a:off x="5051347" y="3364165"/>
              <a:ext cx="1526955" cy="720772"/>
            </a:xfrm>
            <a:prstGeom prst="roundRect">
              <a:avLst/>
            </a:prstGeom>
            <a:solidFill>
              <a:srgbClr val="E57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Extension &amp; Peer </a:t>
              </a:r>
              <a:r>
                <a:rPr lang="en-US" sz="1012" b="1" dirty="0" err="1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Netork</a:t>
              </a:r>
              <a:r>
                <a:rPr lang="en-US" sz="1012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Initiatives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6AC133-080C-4E8C-9CBD-D574C5B1CD31}"/>
                </a:ext>
              </a:extLst>
            </p:cNvPr>
            <p:cNvSpPr txBox="1"/>
            <p:nvPr/>
          </p:nvSpPr>
          <p:spPr>
            <a:xfrm>
              <a:off x="2560320" y="1471130"/>
              <a:ext cx="1900523" cy="32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Barriers &amp; Challenges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54959D-642B-47C8-89B4-84671688243A}"/>
                </a:ext>
              </a:extLst>
            </p:cNvPr>
            <p:cNvSpPr txBox="1"/>
            <p:nvPr/>
          </p:nvSpPr>
          <p:spPr>
            <a:xfrm>
              <a:off x="7145338" y="1491859"/>
              <a:ext cx="1924454" cy="32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6888E"/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Tools &amp; Accelerants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08E0A7-F5B4-4D66-BB54-D3EBF43C41EE}"/>
                </a:ext>
              </a:extLst>
            </p:cNvPr>
            <p:cNvSpPr txBox="1"/>
            <p:nvPr/>
          </p:nvSpPr>
          <p:spPr>
            <a:xfrm>
              <a:off x="4856024" y="1389822"/>
              <a:ext cx="1900523" cy="563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Promising Approaches</a:t>
              </a:r>
            </a:p>
          </p:txBody>
        </p:sp>
        <p:sp>
          <p:nvSpPr>
            <p:cNvPr id="125" name="Rounded Rectangle 33">
              <a:extLst>
                <a:ext uri="{FF2B5EF4-FFF2-40B4-BE49-F238E27FC236}">
                  <a16:creationId xmlns:a16="http://schemas.microsoft.com/office/drawing/2014/main" id="{B019FBD0-DE4F-4569-B2CD-0ACF3F085AE7}"/>
                </a:ext>
              </a:extLst>
            </p:cNvPr>
            <p:cNvSpPr/>
            <p:nvPr/>
          </p:nvSpPr>
          <p:spPr>
            <a:xfrm>
              <a:off x="5018664" y="4361726"/>
              <a:ext cx="1559637" cy="625000"/>
            </a:xfrm>
            <a:prstGeom prst="roundRect">
              <a:avLst/>
            </a:prstGeom>
            <a:solidFill>
              <a:srgbClr val="8F7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Cover crop initiative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7ACD099-831F-DC44-958B-85772629E94B}"/>
                </a:ext>
              </a:extLst>
            </p:cNvPr>
            <p:cNvCxnSpPr>
              <a:cxnSpLocks/>
              <a:stCxn id="26" idx="1"/>
              <a:endCxn id="20" idx="3"/>
            </p:cNvCxnSpPr>
            <p:nvPr/>
          </p:nvCxnSpPr>
          <p:spPr>
            <a:xfrm flipH="1" flipV="1">
              <a:off x="4392550" y="2181890"/>
              <a:ext cx="642456" cy="5452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E79879-CEF0-4044-AFB9-8B3EEE0D40AA}"/>
                </a:ext>
              </a:extLst>
            </p:cNvPr>
            <p:cNvCxnSpPr>
              <a:cxnSpLocks/>
              <a:stCxn id="125" idx="1"/>
              <a:endCxn id="24" idx="3"/>
            </p:cNvCxnSpPr>
            <p:nvPr/>
          </p:nvCxnSpPr>
          <p:spPr>
            <a:xfrm flipH="1">
              <a:off x="4389083" y="4674226"/>
              <a:ext cx="629581" cy="408068"/>
            </a:xfrm>
            <a:prstGeom prst="line">
              <a:avLst/>
            </a:prstGeom>
            <a:ln w="19050">
              <a:solidFill>
                <a:srgbClr val="8F7A7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E28BA84-1DA7-CC48-8638-64291FE9ACA3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H="1" flipV="1">
              <a:off x="4392550" y="3621024"/>
              <a:ext cx="642455" cy="112950"/>
            </a:xfrm>
            <a:prstGeom prst="line">
              <a:avLst/>
            </a:prstGeom>
            <a:ln w="19050">
              <a:solidFill>
                <a:srgbClr val="8F7A7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D52F96C-73C0-C644-998D-6BE0FD924635}"/>
                </a:ext>
              </a:extLst>
            </p:cNvPr>
            <p:cNvCxnSpPr>
              <a:cxnSpLocks/>
              <a:stCxn id="26" idx="1"/>
              <a:endCxn id="22" idx="3"/>
            </p:cNvCxnSpPr>
            <p:nvPr/>
          </p:nvCxnSpPr>
          <p:spPr>
            <a:xfrm flipH="1">
              <a:off x="4392550" y="2727107"/>
              <a:ext cx="642456" cy="89391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0B3B468-E43D-0E4D-9268-E7DDDE07CA9F}"/>
                </a:ext>
              </a:extLst>
            </p:cNvPr>
            <p:cNvCxnSpPr>
              <a:cxnSpLocks/>
              <a:stCxn id="26" idx="1"/>
              <a:endCxn id="21" idx="3"/>
            </p:cNvCxnSpPr>
            <p:nvPr/>
          </p:nvCxnSpPr>
          <p:spPr>
            <a:xfrm flipH="1">
              <a:off x="4389084" y="2727108"/>
              <a:ext cx="645922" cy="17154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4DB0F0D-DA9E-BA41-B21A-EF2D49BC8AC7}"/>
                </a:ext>
              </a:extLst>
            </p:cNvPr>
            <p:cNvCxnSpPr>
              <a:cxnSpLocks/>
              <a:stCxn id="27" idx="1"/>
              <a:endCxn id="24" idx="3"/>
            </p:cNvCxnSpPr>
            <p:nvPr/>
          </p:nvCxnSpPr>
          <p:spPr>
            <a:xfrm flipH="1">
              <a:off x="4389083" y="3724551"/>
              <a:ext cx="662264" cy="1357742"/>
            </a:xfrm>
            <a:prstGeom prst="line">
              <a:avLst/>
            </a:prstGeom>
            <a:ln w="19050">
              <a:solidFill>
                <a:srgbClr val="E57D7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2DAA6C-A8B8-EE42-8A33-961BA204D2CF}"/>
                </a:ext>
              </a:extLst>
            </p:cNvPr>
            <p:cNvCxnSpPr>
              <a:cxnSpLocks/>
              <a:stCxn id="26" idx="3"/>
              <a:endCxn id="10" idx="1"/>
            </p:cNvCxnSpPr>
            <p:nvPr/>
          </p:nvCxnSpPr>
          <p:spPr>
            <a:xfrm flipV="1">
              <a:off x="6561961" y="2144621"/>
              <a:ext cx="642455" cy="58248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C74EAE9-C900-1D4C-BDFC-4CE8B71E27AA}"/>
                </a:ext>
              </a:extLst>
            </p:cNvPr>
            <p:cNvCxnSpPr>
              <a:cxnSpLocks/>
              <a:stCxn id="26" idx="3"/>
              <a:endCxn id="16" idx="1"/>
            </p:cNvCxnSpPr>
            <p:nvPr/>
          </p:nvCxnSpPr>
          <p:spPr>
            <a:xfrm>
              <a:off x="6561961" y="2727107"/>
              <a:ext cx="642455" cy="2980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D10401B-2E74-084A-BB64-FB4A9F7124B5}"/>
                </a:ext>
              </a:extLst>
            </p:cNvPr>
            <p:cNvCxnSpPr>
              <a:cxnSpLocks/>
              <a:stCxn id="26" idx="3"/>
              <a:endCxn id="11" idx="1"/>
            </p:cNvCxnSpPr>
            <p:nvPr/>
          </p:nvCxnSpPr>
          <p:spPr>
            <a:xfrm>
              <a:off x="6561961" y="2727107"/>
              <a:ext cx="643510" cy="64245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F74485D-6A32-6C43-BCF4-A955AD7B7607}"/>
                </a:ext>
              </a:extLst>
            </p:cNvPr>
            <p:cNvCxnSpPr>
              <a:cxnSpLocks/>
              <a:stCxn id="26" idx="3"/>
              <a:endCxn id="85" idx="1"/>
            </p:cNvCxnSpPr>
            <p:nvPr/>
          </p:nvCxnSpPr>
          <p:spPr>
            <a:xfrm>
              <a:off x="6561961" y="2727107"/>
              <a:ext cx="642456" cy="187803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F0773C7-133F-3C4A-BE49-8EC1F8E4AE77}"/>
                </a:ext>
              </a:extLst>
            </p:cNvPr>
            <p:cNvCxnSpPr>
              <a:cxnSpLocks/>
              <a:stCxn id="27" idx="3"/>
              <a:endCxn id="85" idx="1"/>
            </p:cNvCxnSpPr>
            <p:nvPr/>
          </p:nvCxnSpPr>
          <p:spPr>
            <a:xfrm>
              <a:off x="6578302" y="3724551"/>
              <a:ext cx="626116" cy="880588"/>
            </a:xfrm>
            <a:prstGeom prst="line">
              <a:avLst/>
            </a:prstGeom>
            <a:ln w="19050">
              <a:solidFill>
                <a:srgbClr val="E57D7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EFF280E-AC1C-F841-9B52-8E5651A72745}"/>
                </a:ext>
              </a:extLst>
            </p:cNvPr>
            <p:cNvCxnSpPr>
              <a:cxnSpLocks/>
              <a:stCxn id="125" idx="3"/>
              <a:endCxn id="85" idx="1"/>
            </p:cNvCxnSpPr>
            <p:nvPr/>
          </p:nvCxnSpPr>
          <p:spPr>
            <a:xfrm flipV="1">
              <a:off x="6578302" y="4605139"/>
              <a:ext cx="626116" cy="69087"/>
            </a:xfrm>
            <a:prstGeom prst="line">
              <a:avLst/>
            </a:prstGeom>
            <a:ln w="19050">
              <a:solidFill>
                <a:srgbClr val="8F7A74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86AA36C-F0E9-524A-B287-89970A6A668C}"/>
                </a:ext>
              </a:extLst>
            </p:cNvPr>
            <p:cNvCxnSpPr>
              <a:cxnSpLocks/>
              <a:stCxn id="27" idx="3"/>
              <a:endCxn id="86" idx="1"/>
            </p:cNvCxnSpPr>
            <p:nvPr/>
          </p:nvCxnSpPr>
          <p:spPr>
            <a:xfrm>
              <a:off x="6578302" y="3724551"/>
              <a:ext cx="627170" cy="26782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16">
              <a:extLst>
                <a:ext uri="{FF2B5EF4-FFF2-40B4-BE49-F238E27FC236}">
                  <a16:creationId xmlns:a16="http://schemas.microsoft.com/office/drawing/2014/main" id="{22BF9DDF-704D-7945-B2E2-C1F9751B9B89}"/>
                </a:ext>
              </a:extLst>
            </p:cNvPr>
            <p:cNvSpPr/>
            <p:nvPr/>
          </p:nvSpPr>
          <p:spPr>
            <a:xfrm>
              <a:off x="7204417" y="4326247"/>
              <a:ext cx="1865376" cy="557784"/>
            </a:xfrm>
            <a:prstGeom prst="roundRect">
              <a:avLst/>
            </a:prstGeom>
            <a:solidFill>
              <a:srgbClr val="36888E">
                <a:alpha val="3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Public-private collaborations</a:t>
              </a:r>
            </a:p>
          </p:txBody>
        </p:sp>
        <p:sp>
          <p:nvSpPr>
            <p:cNvPr id="86" name="Rounded Rectangle 231">
              <a:extLst>
                <a:ext uri="{FF2B5EF4-FFF2-40B4-BE49-F238E27FC236}">
                  <a16:creationId xmlns:a16="http://schemas.microsoft.com/office/drawing/2014/main" id="{CD227EE2-28AE-D848-AEF2-534BD1AB0E27}"/>
                </a:ext>
              </a:extLst>
            </p:cNvPr>
            <p:cNvSpPr/>
            <p:nvPr/>
          </p:nvSpPr>
          <p:spPr>
            <a:xfrm>
              <a:off x="7205472" y="3713481"/>
              <a:ext cx="1865376" cy="557784"/>
            </a:xfrm>
            <a:prstGeom prst="roundRect">
              <a:avLst/>
            </a:prstGeom>
            <a:solidFill>
              <a:srgbClr val="36888E">
                <a:alpha val="3333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2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Peer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31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42A7A-5813-1342-80BE-6D9B2194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61A6E-C216-5A44-85CD-44763D7B6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1050060"/>
            <a:ext cx="8991593" cy="11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9B190-4599-1D44-BF93-374D9F2E2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5108" y="0"/>
            <a:ext cx="662516" cy="69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8750F-17BE-9F40-B2FA-0BA2376BA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9322" y="124241"/>
            <a:ext cx="394855" cy="40524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0FFB48-08EE-DF4B-BEFD-C8359F8993F4}"/>
              </a:ext>
            </a:extLst>
          </p:cNvPr>
          <p:cNvSpPr txBox="1">
            <a:spLocks/>
          </p:cNvSpPr>
          <p:nvPr/>
        </p:nvSpPr>
        <p:spPr>
          <a:xfrm>
            <a:off x="7576730" y="1343503"/>
            <a:ext cx="4415732" cy="5007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800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Improved soil health </a:t>
            </a:r>
            <a:r>
              <a:rPr lang="en-US" sz="18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enhances the long-term soil fertility for food production</a:t>
            </a:r>
          </a:p>
          <a:p>
            <a:pPr>
              <a:spcAft>
                <a:spcPts val="1000"/>
              </a:spcAft>
            </a:pPr>
            <a:r>
              <a:rPr lang="en-US" sz="1800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Minimizes nutrient losses </a:t>
            </a:r>
            <a:r>
              <a:rPr lang="en-US" sz="18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maintaining soli cover with minimal soil disturbance/erosion</a:t>
            </a:r>
          </a:p>
          <a:p>
            <a:pPr>
              <a:spcAft>
                <a:spcPts val="1000"/>
              </a:spcAft>
            </a:pPr>
            <a:r>
              <a:rPr lang="en-US" altLang="en-US" sz="1800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Decarbonizes the soil </a:t>
            </a:r>
            <a:r>
              <a:rPr lang="en-US" altLang="en-US" sz="18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crop rotation and leaving the residues in the soil.</a:t>
            </a:r>
            <a:endParaRPr lang="en-US" sz="1800" b="1" dirty="0">
              <a:solidFill>
                <a:srgbClr val="137D76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Aft>
                <a:spcPts val="1000"/>
              </a:spcAft>
            </a:pPr>
            <a:r>
              <a:rPr lang="en-US" sz="1800" b="1" u="sng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Increased productivity </a:t>
            </a:r>
            <a:r>
              <a:rPr lang="en-US" sz="1800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expected in some crops due to increased soil organic matter and results in lower food prices.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6A94C-237B-454B-9849-5CF6B9C13954}"/>
              </a:ext>
            </a:extLst>
          </p:cNvPr>
          <p:cNvSpPr/>
          <p:nvPr/>
        </p:nvSpPr>
        <p:spPr>
          <a:xfrm>
            <a:off x="1102437" y="375279"/>
            <a:ext cx="961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37D7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Promising Solution for Cropland in Georgia</a:t>
            </a:r>
          </a:p>
        </p:txBody>
      </p:sp>
      <p:pic>
        <p:nvPicPr>
          <p:cNvPr id="3" name="Picture 2" descr="A picture containing outdoor, person, sheep, rocky&#10;&#10;Description automatically generated">
            <a:extLst>
              <a:ext uri="{FF2B5EF4-FFF2-40B4-BE49-F238E27FC236}">
                <a16:creationId xmlns:a16="http://schemas.microsoft.com/office/drawing/2014/main" id="{B818BE62-D9BF-D34D-A4E1-E8752EAE8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" y="1164361"/>
            <a:ext cx="6962367" cy="451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35714-F53A-2B40-88D0-12FCFA10B5C3}"/>
              </a:ext>
            </a:extLst>
          </p:cNvPr>
          <p:cNvSpPr txBox="1"/>
          <p:nvPr/>
        </p:nvSpPr>
        <p:spPr>
          <a:xfrm>
            <a:off x="524421" y="5737051"/>
            <a:ext cx="3571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Source: UGA Extension</a:t>
            </a:r>
          </a:p>
        </p:txBody>
      </p:sp>
    </p:spTree>
    <p:extLst>
      <p:ext uri="{BB962C8B-B14F-4D97-AF65-F5344CB8AC3E}">
        <p14:creationId xmlns:p14="http://schemas.microsoft.com/office/powerpoint/2010/main" val="270863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6;p1">
            <a:extLst>
              <a:ext uri="{FF2B5EF4-FFF2-40B4-BE49-F238E27FC236}">
                <a16:creationId xmlns:a16="http://schemas.microsoft.com/office/drawing/2014/main" id="{A66F07BE-2D36-B14B-AD12-459048E9FBF8}"/>
              </a:ext>
            </a:extLst>
          </p:cNvPr>
          <p:cNvPicPr preferRelativeResize="0"/>
          <p:nvPr/>
        </p:nvPicPr>
        <p:blipFill rotWithShape="1">
          <a:blip r:embed="rId2"/>
          <a:srcRect l="8064" t="6595" r="28851" b="2609"/>
          <a:stretch/>
        </p:blipFill>
        <p:spPr>
          <a:xfrm>
            <a:off x="190500" y="393700"/>
            <a:ext cx="3454400" cy="2971800"/>
          </a:xfrm>
          <a:prstGeom prst="rect">
            <a:avLst/>
          </a:prstGeom>
        </p:spPr>
      </p:pic>
      <p:pic>
        <p:nvPicPr>
          <p:cNvPr id="18" name="Google Shape;87;p1">
            <a:extLst>
              <a:ext uri="{FF2B5EF4-FFF2-40B4-BE49-F238E27FC236}">
                <a16:creationId xmlns:a16="http://schemas.microsoft.com/office/drawing/2014/main" id="{9F62960C-54A6-784F-8CAB-F114DDDAD8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290" t="956" r="25578" b="10961"/>
          <a:stretch/>
        </p:blipFill>
        <p:spPr>
          <a:xfrm>
            <a:off x="8470900" y="393700"/>
            <a:ext cx="3505200" cy="2959100"/>
          </a:xfrm>
          <a:prstGeom prst="rect">
            <a:avLst/>
          </a:prstGeom>
        </p:spPr>
      </p:pic>
      <p:pic>
        <p:nvPicPr>
          <p:cNvPr id="19" name="Google Shape;88;p1" descr="Solar Energy, Solar System, Solar Panel, Photovoltaic">
            <a:extLst>
              <a:ext uri="{FF2B5EF4-FFF2-40B4-BE49-F238E27FC236}">
                <a16:creationId xmlns:a16="http://schemas.microsoft.com/office/drawing/2014/main" id="{25061B77-EF3A-0249-82F7-E3A29CEC1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" t="19753" r="50392" b="2291"/>
          <a:stretch/>
        </p:blipFill>
        <p:spPr>
          <a:xfrm>
            <a:off x="190500" y="3454400"/>
            <a:ext cx="3454400" cy="2959100"/>
          </a:xfrm>
          <a:prstGeom prst="rect">
            <a:avLst/>
          </a:prstGeom>
        </p:spPr>
      </p:pic>
      <p:pic>
        <p:nvPicPr>
          <p:cNvPr id="20" name="Google Shape;89;p1" descr="Georgia, Farm, Field, Sky, Clouds, Hdr, Sunset, Dusk">
            <a:extLst>
              <a:ext uri="{FF2B5EF4-FFF2-40B4-BE49-F238E27FC236}">
                <a16:creationId xmlns:a16="http://schemas.microsoft.com/office/drawing/2014/main" id="{0DEC08EE-7720-404F-B8E6-B4117825B2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278" t="1960" r="26337" b="6434"/>
          <a:stretch/>
        </p:blipFill>
        <p:spPr>
          <a:xfrm>
            <a:off x="3733800" y="4495800"/>
            <a:ext cx="2260600" cy="1930400"/>
          </a:xfrm>
          <a:prstGeom prst="rect">
            <a:avLst/>
          </a:prstGeom>
        </p:spPr>
      </p:pic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B1B77D4C-0712-294B-81F1-5D0DBDFC59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4540" r="29894"/>
          <a:stretch/>
        </p:blipFill>
        <p:spPr>
          <a:xfrm>
            <a:off x="6083300" y="4495800"/>
            <a:ext cx="2311400" cy="1930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206DEF2-BB18-804C-809A-96717C70B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900" y="3441700"/>
            <a:ext cx="3505200" cy="2984500"/>
          </a:xfrm>
          <a:prstGeom prst="rect">
            <a:avLst/>
          </a:prstGeom>
        </p:spPr>
      </p:pic>
      <p:pic>
        <p:nvPicPr>
          <p:cNvPr id="53" name="Google Shape;86;p1">
            <a:extLst>
              <a:ext uri="{FF2B5EF4-FFF2-40B4-BE49-F238E27FC236}">
                <a16:creationId xmlns:a16="http://schemas.microsoft.com/office/drawing/2014/main" id="{530A9D2D-AD1B-0D4E-BCD0-0FDE01FDAE86}"/>
              </a:ext>
            </a:extLst>
          </p:cNvPr>
          <p:cNvPicPr preferRelativeResize="0"/>
          <p:nvPr/>
        </p:nvPicPr>
        <p:blipFill rotWithShape="1">
          <a:blip r:embed="rId2"/>
          <a:srcRect l="8064" t="6595" r="28851" b="2609"/>
          <a:stretch/>
        </p:blipFill>
        <p:spPr>
          <a:xfrm>
            <a:off x="3733800" y="393700"/>
            <a:ext cx="4660900" cy="4013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9D655FC-275B-5C4C-8B95-5ACFF30C3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100" y="393700"/>
            <a:ext cx="4683223" cy="4013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E4567E1-8D05-F641-9396-E8C4EE4D8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356" y="431800"/>
            <a:ext cx="426927" cy="438161"/>
          </a:xfrm>
          <a:prstGeom prst="rect">
            <a:avLst/>
          </a:prstGeom>
        </p:spPr>
      </p:pic>
      <p:pic>
        <p:nvPicPr>
          <p:cNvPr id="81" name="Google Shape;2004;p38" descr="Georgia Institute of Technology">
            <a:extLst>
              <a:ext uri="{FF2B5EF4-FFF2-40B4-BE49-F238E27FC236}">
                <a16:creationId xmlns:a16="http://schemas.microsoft.com/office/drawing/2014/main" id="{383F1EDB-265A-A845-BF1A-9DD4F3085AD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07383" y="3919146"/>
            <a:ext cx="695260" cy="29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2005;p38" descr="Image result for emory white logo png">
            <a:extLst>
              <a:ext uri="{FF2B5EF4-FFF2-40B4-BE49-F238E27FC236}">
                <a16:creationId xmlns:a16="http://schemas.microsoft.com/office/drawing/2014/main" id="{023D4F55-CEA6-1E45-89BF-3EE0D4FB183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r="49653" b="43873"/>
          <a:stretch/>
        </p:blipFill>
        <p:spPr>
          <a:xfrm>
            <a:off x="6200820" y="3929720"/>
            <a:ext cx="867660" cy="26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2006;p38">
            <a:extLst>
              <a:ext uri="{FF2B5EF4-FFF2-40B4-BE49-F238E27FC236}">
                <a16:creationId xmlns:a16="http://schemas.microsoft.com/office/drawing/2014/main" id="{BE7755ED-4BF3-CF4E-8310-81808BB98C9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16428" y="3837431"/>
            <a:ext cx="588115" cy="36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2007;p38">
            <a:extLst>
              <a:ext uri="{FF2B5EF4-FFF2-40B4-BE49-F238E27FC236}">
                <a16:creationId xmlns:a16="http://schemas.microsoft.com/office/drawing/2014/main" id="{C18A8FC6-0F98-7542-B513-AB1C9AEFBFE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70008" y="3952424"/>
            <a:ext cx="795471" cy="26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E0697A-EA8B-D64C-BCD2-69FBA450C894}"/>
              </a:ext>
            </a:extLst>
          </p:cNvPr>
          <p:cNvSpPr/>
          <p:nvPr/>
        </p:nvSpPr>
        <p:spPr>
          <a:xfrm>
            <a:off x="4047222" y="958861"/>
            <a:ext cx="39959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Corresponding author: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Sudhagar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Mani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Professor, School of Chemicals, Materials, and Biomedical Engineering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University of Georgia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Phone: 706-542-2358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Email: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smani@engr.uga.edu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0155F Riverbend Research Center North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110 Riverbend Road, Athens, GA, 30602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13052</TotalTime>
  <Words>619</Words>
  <Application>Microsoft Macintosh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Marilyn A</dc:creator>
  <cp:lastModifiedBy>Brown, Marilyn A</cp:lastModifiedBy>
  <cp:revision>230</cp:revision>
  <cp:lastPrinted>2020-10-11T12:58:23Z</cp:lastPrinted>
  <dcterms:created xsi:type="dcterms:W3CDTF">2020-05-11T17:12:58Z</dcterms:created>
  <dcterms:modified xsi:type="dcterms:W3CDTF">2020-10-11T13:27:07Z</dcterms:modified>
</cp:coreProperties>
</file>