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24" r:id="rId7"/>
  </p:sldMasterIdLst>
  <p:notesMasterIdLst>
    <p:notesMasterId r:id="rId108"/>
  </p:notes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4" d="100"/>
          <a:sy n="74" d="100"/>
        </p:scale>
        <p:origin x="13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notesMaster" Target="notesMasters/notesMaster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Imperssonator\CC\pyFET\Correlation%20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29E1"/>
            </a:solidFill>
            <a:ln>
              <a:noFill/>
            </a:ln>
            <a:effectLst/>
          </c:spPr>
          <c:invertIfNegative val="0"/>
          <c:cat>
            <c:strRef>
              <c:f>Sheet1!$D$9:$D$15</c:f>
              <c:strCache>
                <c:ptCount val="7"/>
                <c:pt idx="0">
                  <c:v>Correlation Length</c:v>
                </c:pt>
                <c:pt idx="1">
                  <c:v>Film Aggregate Fraction</c:v>
                </c:pt>
                <c:pt idx="2">
                  <c:v>Herman's Orientation Factor</c:v>
                </c:pt>
                <c:pt idx="3">
                  <c:v>Solution Aggregate Fraction</c:v>
                </c:pt>
                <c:pt idx="4">
                  <c:v>Film Exciton Bandwidth</c:v>
                </c:pt>
                <c:pt idx="5">
                  <c:v>(100) Grain Size</c:v>
                </c:pt>
                <c:pt idx="6">
                  <c:v>Sfull</c:v>
                </c:pt>
              </c:strCache>
            </c:strRef>
          </c:cat>
          <c:val>
            <c:numRef>
              <c:f>Sheet1!$E$9:$E$15</c:f>
              <c:numCache>
                <c:formatCode>General</c:formatCode>
                <c:ptCount val="7"/>
                <c:pt idx="0">
                  <c:v>0.13258600000000001</c:v>
                </c:pt>
                <c:pt idx="1">
                  <c:v>0.14255100000000001</c:v>
                </c:pt>
                <c:pt idx="2">
                  <c:v>0.22941800000000001</c:v>
                </c:pt>
                <c:pt idx="3">
                  <c:v>0.28970699999999999</c:v>
                </c:pt>
                <c:pt idx="4">
                  <c:v>0.40838200000000002</c:v>
                </c:pt>
                <c:pt idx="5">
                  <c:v>0.44951999999999998</c:v>
                </c:pt>
                <c:pt idx="6">
                  <c:v>0.81492299999999995</c:v>
                </c:pt>
              </c:numCache>
            </c:numRef>
          </c:val>
        </c:ser>
        <c:dLbls>
          <c:showLegendKey val="0"/>
          <c:showVal val="0"/>
          <c:showCatName val="0"/>
          <c:showSerName val="0"/>
          <c:showPercent val="0"/>
          <c:showBubbleSize val="0"/>
        </c:dLbls>
        <c:gapWidth val="182"/>
        <c:axId val="247465808"/>
        <c:axId val="247466368"/>
      </c:barChart>
      <c:catAx>
        <c:axId val="247465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7466368"/>
        <c:crosses val="autoZero"/>
        <c:auto val="1"/>
        <c:lblAlgn val="ctr"/>
        <c:lblOffset val="100"/>
        <c:noMultiLvlLbl val="0"/>
      </c:catAx>
      <c:valAx>
        <c:axId val="247466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Correlation with Mobility</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746580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2C363-6789-4253-8CDF-2CBDF712233E}"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D0139E8B-7A46-4C05-9DFC-6CFF94E197BB}">
      <dgm:prSet phldrT="[Text]" custT="1"/>
      <dgm:spPr>
        <a:solidFill>
          <a:srgbClr val="00B050"/>
        </a:solidFill>
      </dgm:spPr>
      <dgm:t>
        <a:bodyPr/>
        <a:lstStyle/>
        <a:p>
          <a:r>
            <a:rPr lang="en-US" sz="2400" dirty="0"/>
            <a:t>Technological Momentum</a:t>
          </a:r>
        </a:p>
      </dgm:t>
    </dgm:pt>
    <dgm:pt modelId="{D799D690-5305-42AC-A343-4C2FE908EDA8}" type="parTrans" cxnId="{A9B1082C-391D-40F8-A9B0-F963BBD40D65}">
      <dgm:prSet/>
      <dgm:spPr/>
      <dgm:t>
        <a:bodyPr/>
        <a:lstStyle/>
        <a:p>
          <a:endParaRPr lang="en-US"/>
        </a:p>
      </dgm:t>
    </dgm:pt>
    <dgm:pt modelId="{31167097-E497-48FE-B280-97B8CCC5A896}" type="sibTrans" cxnId="{A9B1082C-391D-40F8-A9B0-F963BBD40D65}">
      <dgm:prSet/>
      <dgm:spPr/>
      <dgm:t>
        <a:bodyPr/>
        <a:lstStyle/>
        <a:p>
          <a:endParaRPr lang="en-US"/>
        </a:p>
      </dgm:t>
    </dgm:pt>
    <dgm:pt modelId="{E16522E3-91DC-405C-ACEE-85A6F07F2886}">
      <dgm:prSet phldrT="[Text]" custT="1"/>
      <dgm:spPr/>
      <dgm:t>
        <a:bodyPr/>
        <a:lstStyle/>
        <a:p>
          <a:r>
            <a:rPr lang="en-US" sz="2400" dirty="0"/>
            <a:t>Time</a:t>
          </a:r>
        </a:p>
      </dgm:t>
    </dgm:pt>
    <dgm:pt modelId="{A4069A75-2D41-47D2-93D5-D9A129D2A6DF}" type="parTrans" cxnId="{E2BDCAE5-0F8B-4DA1-98C5-213B6DEB1D71}">
      <dgm:prSet/>
      <dgm:spPr/>
      <dgm:t>
        <a:bodyPr/>
        <a:lstStyle/>
        <a:p>
          <a:endParaRPr lang="en-US" sz="2800"/>
        </a:p>
      </dgm:t>
    </dgm:pt>
    <dgm:pt modelId="{C9BAD0E1-E94D-44EF-AFCA-801186BA202D}" type="sibTrans" cxnId="{E2BDCAE5-0F8B-4DA1-98C5-213B6DEB1D71}">
      <dgm:prSet/>
      <dgm:spPr/>
      <dgm:t>
        <a:bodyPr/>
        <a:lstStyle/>
        <a:p>
          <a:endParaRPr lang="en-US"/>
        </a:p>
      </dgm:t>
    </dgm:pt>
    <dgm:pt modelId="{2226AE0A-1041-4AC1-9EE5-CA6C366E7CC9}">
      <dgm:prSet phldrT="[Text]" custT="1"/>
      <dgm:spPr/>
      <dgm:t>
        <a:bodyPr/>
        <a:lstStyle/>
        <a:p>
          <a:r>
            <a:rPr lang="en-US" sz="2400" dirty="0"/>
            <a:t>Technological Determinism</a:t>
          </a:r>
        </a:p>
      </dgm:t>
    </dgm:pt>
    <dgm:pt modelId="{A902D4B3-50AF-43BD-91F3-78F9A92C483B}" type="parTrans" cxnId="{1CE35C66-21C8-456F-9704-4AD1784AED30}">
      <dgm:prSet/>
      <dgm:spPr/>
      <dgm:t>
        <a:bodyPr/>
        <a:lstStyle/>
        <a:p>
          <a:endParaRPr lang="en-US" sz="2800"/>
        </a:p>
      </dgm:t>
    </dgm:pt>
    <dgm:pt modelId="{1D69FB9D-BDA9-46E7-A139-C2C2B687B667}" type="sibTrans" cxnId="{1CE35C66-21C8-456F-9704-4AD1784AED30}">
      <dgm:prSet/>
      <dgm:spPr/>
      <dgm:t>
        <a:bodyPr/>
        <a:lstStyle/>
        <a:p>
          <a:endParaRPr lang="en-US"/>
        </a:p>
      </dgm:t>
    </dgm:pt>
    <dgm:pt modelId="{5917F7F7-66B8-46D2-99B7-9C6FF4EB39B1}">
      <dgm:prSet phldrT="[Text]" custT="1"/>
      <dgm:spPr/>
      <dgm:t>
        <a:bodyPr/>
        <a:lstStyle/>
        <a:p>
          <a:r>
            <a:rPr lang="en-US" sz="2400" dirty="0"/>
            <a:t>Social Determinism</a:t>
          </a:r>
        </a:p>
      </dgm:t>
    </dgm:pt>
    <dgm:pt modelId="{05F162F3-C450-4062-B206-1CB4A3A16EF5}" type="parTrans" cxnId="{5CE8013B-4626-49A6-A370-02A9EC5C9E79}">
      <dgm:prSet/>
      <dgm:spPr/>
      <dgm:t>
        <a:bodyPr/>
        <a:lstStyle/>
        <a:p>
          <a:endParaRPr lang="en-US" sz="2800"/>
        </a:p>
      </dgm:t>
    </dgm:pt>
    <dgm:pt modelId="{18EEE8B5-7463-459C-9B10-D86273DFEECA}" type="sibTrans" cxnId="{5CE8013B-4626-49A6-A370-02A9EC5C9E79}">
      <dgm:prSet/>
      <dgm:spPr/>
      <dgm:t>
        <a:bodyPr/>
        <a:lstStyle/>
        <a:p>
          <a:endParaRPr lang="en-US"/>
        </a:p>
      </dgm:t>
    </dgm:pt>
    <dgm:pt modelId="{1EEA47BE-3D8D-4B93-AB76-F5A7E55D3401}">
      <dgm:prSet phldrT="[Text]" custScaleX="163761" custScaleY="146267"/>
      <dgm:spPr>
        <a:solidFill>
          <a:srgbClr val="00B050"/>
        </a:solidFill>
      </dgm:spPr>
      <dgm:t>
        <a:bodyPr/>
        <a:lstStyle/>
        <a:p>
          <a:endParaRPr lang="en-US"/>
        </a:p>
      </dgm:t>
    </dgm:pt>
    <dgm:pt modelId="{FC057648-0AC2-491C-9B31-5EE646DDEB7B}" type="parTrans" cxnId="{82C8DFAB-C8D8-49B5-AD59-BFD17953612B}">
      <dgm:prSet/>
      <dgm:spPr/>
      <dgm:t>
        <a:bodyPr/>
        <a:lstStyle/>
        <a:p>
          <a:endParaRPr lang="en-US"/>
        </a:p>
      </dgm:t>
    </dgm:pt>
    <dgm:pt modelId="{6A8B986C-843D-45A6-861B-277650939153}" type="sibTrans" cxnId="{82C8DFAB-C8D8-49B5-AD59-BFD17953612B}">
      <dgm:prSet/>
      <dgm:spPr/>
      <dgm:t>
        <a:bodyPr/>
        <a:lstStyle/>
        <a:p>
          <a:endParaRPr lang="en-US"/>
        </a:p>
      </dgm:t>
    </dgm:pt>
    <dgm:pt modelId="{781FC210-3CF6-43CF-A07B-822A7BB5EB33}" type="pres">
      <dgm:prSet presAssocID="{8502C363-6789-4253-8CDF-2CBDF712233E}" presName="Name0" presStyleCnt="0">
        <dgm:presLayoutVars>
          <dgm:chMax val="1"/>
          <dgm:chPref val="1"/>
          <dgm:dir/>
          <dgm:animOne val="branch"/>
          <dgm:animLvl val="lvl"/>
        </dgm:presLayoutVars>
      </dgm:prSet>
      <dgm:spPr/>
      <dgm:t>
        <a:bodyPr/>
        <a:lstStyle/>
        <a:p>
          <a:endParaRPr lang="en-US"/>
        </a:p>
      </dgm:t>
    </dgm:pt>
    <dgm:pt modelId="{67CD5A8F-08B0-433A-9CA1-1C9B289E7580}" type="pres">
      <dgm:prSet presAssocID="{D0139E8B-7A46-4C05-9DFC-6CFF94E197BB}" presName="singleCycle" presStyleCnt="0"/>
      <dgm:spPr/>
    </dgm:pt>
    <dgm:pt modelId="{8B55DE7B-3D3E-4211-819E-FE75F9A21763}" type="pres">
      <dgm:prSet presAssocID="{D0139E8B-7A46-4C05-9DFC-6CFF94E197BB}" presName="singleCenter" presStyleLbl="node1" presStyleIdx="0" presStyleCnt="4" custScaleX="163761" custScaleY="146267">
        <dgm:presLayoutVars>
          <dgm:chMax val="7"/>
          <dgm:chPref val="7"/>
        </dgm:presLayoutVars>
      </dgm:prSet>
      <dgm:spPr/>
      <dgm:t>
        <a:bodyPr/>
        <a:lstStyle/>
        <a:p>
          <a:endParaRPr lang="en-US"/>
        </a:p>
      </dgm:t>
    </dgm:pt>
    <dgm:pt modelId="{58B88D10-DB05-4841-8003-2C789AEBEE95}" type="pres">
      <dgm:prSet presAssocID="{A4069A75-2D41-47D2-93D5-D9A129D2A6DF}" presName="Name56" presStyleLbl="parChTrans1D2" presStyleIdx="0" presStyleCnt="3" custSzX="1055957"/>
      <dgm:spPr/>
      <dgm:t>
        <a:bodyPr/>
        <a:lstStyle/>
        <a:p>
          <a:endParaRPr lang="en-US"/>
        </a:p>
      </dgm:t>
    </dgm:pt>
    <dgm:pt modelId="{FEFD85FD-8813-4B5D-8BF2-4205F06E0903}" type="pres">
      <dgm:prSet presAssocID="{E16522E3-91DC-405C-ACEE-85A6F07F2886}" presName="text0" presStyleLbl="node1" presStyleIdx="1" presStyleCnt="4" custScaleX="224768" custScaleY="155657" custRadScaleRad="98443" custRadScaleInc="2023">
        <dgm:presLayoutVars>
          <dgm:bulletEnabled val="1"/>
        </dgm:presLayoutVars>
      </dgm:prSet>
      <dgm:spPr/>
      <dgm:t>
        <a:bodyPr/>
        <a:lstStyle/>
        <a:p>
          <a:endParaRPr lang="en-US"/>
        </a:p>
      </dgm:t>
    </dgm:pt>
    <dgm:pt modelId="{F6CBE753-6E27-4578-9E3F-8D73C0CA8E13}" type="pres">
      <dgm:prSet presAssocID="{A902D4B3-50AF-43BD-91F3-78F9A92C483B}" presName="Name56" presStyleLbl="parChTrans1D2" presStyleIdx="1" presStyleCnt="3" custSzX="491642"/>
      <dgm:spPr/>
      <dgm:t>
        <a:bodyPr/>
        <a:lstStyle/>
        <a:p>
          <a:endParaRPr lang="en-US"/>
        </a:p>
      </dgm:t>
    </dgm:pt>
    <dgm:pt modelId="{15C1B8D2-F938-4823-A6F3-5DD87D8D1B02}" type="pres">
      <dgm:prSet presAssocID="{2226AE0A-1041-4AC1-9EE5-CA6C366E7CC9}" presName="text0" presStyleLbl="node1" presStyleIdx="2" presStyleCnt="4" custScaleX="224768" custScaleY="155657" custRadScaleRad="123383" custRadScaleInc="-12285">
        <dgm:presLayoutVars>
          <dgm:bulletEnabled val="1"/>
        </dgm:presLayoutVars>
      </dgm:prSet>
      <dgm:spPr/>
      <dgm:t>
        <a:bodyPr/>
        <a:lstStyle/>
        <a:p>
          <a:endParaRPr lang="en-US"/>
        </a:p>
      </dgm:t>
    </dgm:pt>
    <dgm:pt modelId="{E44EE587-AB69-427E-9E0B-0CD0966F490C}" type="pres">
      <dgm:prSet presAssocID="{05F162F3-C450-4062-B206-1CB4A3A16EF5}" presName="Name56" presStyleLbl="parChTrans1D2" presStyleIdx="2" presStyleCnt="3" custSzX="491642"/>
      <dgm:spPr/>
      <dgm:t>
        <a:bodyPr/>
        <a:lstStyle/>
        <a:p>
          <a:endParaRPr lang="en-US"/>
        </a:p>
      </dgm:t>
    </dgm:pt>
    <dgm:pt modelId="{CBEB9803-A64F-4B1C-BBA1-ECCF38B3CED3}" type="pres">
      <dgm:prSet presAssocID="{5917F7F7-66B8-46D2-99B7-9C6FF4EB39B1}" presName="text0" presStyleLbl="node1" presStyleIdx="3" presStyleCnt="4" custScaleX="224768" custScaleY="155657" custRadScaleRad="123194" custRadScaleInc="11049">
        <dgm:presLayoutVars>
          <dgm:bulletEnabled val="1"/>
        </dgm:presLayoutVars>
      </dgm:prSet>
      <dgm:spPr/>
      <dgm:t>
        <a:bodyPr/>
        <a:lstStyle/>
        <a:p>
          <a:endParaRPr lang="en-US"/>
        </a:p>
      </dgm:t>
    </dgm:pt>
  </dgm:ptLst>
  <dgm:cxnLst>
    <dgm:cxn modelId="{1CE35C66-21C8-456F-9704-4AD1784AED30}" srcId="{D0139E8B-7A46-4C05-9DFC-6CFF94E197BB}" destId="{2226AE0A-1041-4AC1-9EE5-CA6C366E7CC9}" srcOrd="1" destOrd="0" parTransId="{A902D4B3-50AF-43BD-91F3-78F9A92C483B}" sibTransId="{1D69FB9D-BDA9-46E7-A139-C2C2B687B667}"/>
    <dgm:cxn modelId="{82C8DFAB-C8D8-49B5-AD59-BFD17953612B}" srcId="{8502C363-6789-4253-8CDF-2CBDF712233E}" destId="{1EEA47BE-3D8D-4B93-AB76-F5A7E55D3401}" srcOrd="1" destOrd="0" parTransId="{FC057648-0AC2-491C-9B31-5EE646DDEB7B}" sibTransId="{6A8B986C-843D-45A6-861B-277650939153}"/>
    <dgm:cxn modelId="{08169DCF-7A63-40D3-907D-9BCDE19D5125}" type="presOf" srcId="{E16522E3-91DC-405C-ACEE-85A6F07F2886}" destId="{FEFD85FD-8813-4B5D-8BF2-4205F06E0903}" srcOrd="0" destOrd="0" presId="urn:microsoft.com/office/officeart/2008/layout/RadialCluster"/>
    <dgm:cxn modelId="{B974750F-E392-4A34-9DB4-50E22E11F3EA}" type="presOf" srcId="{A902D4B3-50AF-43BD-91F3-78F9A92C483B}" destId="{F6CBE753-6E27-4578-9E3F-8D73C0CA8E13}" srcOrd="0" destOrd="0" presId="urn:microsoft.com/office/officeart/2008/layout/RadialCluster"/>
    <dgm:cxn modelId="{1BBA2952-3E19-49CC-8EFB-E0C9449B81C0}" type="presOf" srcId="{05F162F3-C450-4062-B206-1CB4A3A16EF5}" destId="{E44EE587-AB69-427E-9E0B-0CD0966F490C}" srcOrd="0" destOrd="0" presId="urn:microsoft.com/office/officeart/2008/layout/RadialCluster"/>
    <dgm:cxn modelId="{B64C9D14-6DE8-437B-A452-1B2158813DEE}" type="presOf" srcId="{D0139E8B-7A46-4C05-9DFC-6CFF94E197BB}" destId="{8B55DE7B-3D3E-4211-819E-FE75F9A21763}" srcOrd="0" destOrd="0" presId="urn:microsoft.com/office/officeart/2008/layout/RadialCluster"/>
    <dgm:cxn modelId="{1A74CD57-F302-4689-85D6-7199AF628EAF}" type="presOf" srcId="{A4069A75-2D41-47D2-93D5-D9A129D2A6DF}" destId="{58B88D10-DB05-4841-8003-2C789AEBEE95}" srcOrd="0" destOrd="0" presId="urn:microsoft.com/office/officeart/2008/layout/RadialCluster"/>
    <dgm:cxn modelId="{E2BDCAE5-0F8B-4DA1-98C5-213B6DEB1D71}" srcId="{D0139E8B-7A46-4C05-9DFC-6CFF94E197BB}" destId="{E16522E3-91DC-405C-ACEE-85A6F07F2886}" srcOrd="0" destOrd="0" parTransId="{A4069A75-2D41-47D2-93D5-D9A129D2A6DF}" sibTransId="{C9BAD0E1-E94D-44EF-AFCA-801186BA202D}"/>
    <dgm:cxn modelId="{6798C1C6-3D0D-4114-8E5E-CB7B2759FCEC}" type="presOf" srcId="{5917F7F7-66B8-46D2-99B7-9C6FF4EB39B1}" destId="{CBEB9803-A64F-4B1C-BBA1-ECCF38B3CED3}" srcOrd="0" destOrd="0" presId="urn:microsoft.com/office/officeart/2008/layout/RadialCluster"/>
    <dgm:cxn modelId="{C114D6C7-A40A-4D3B-A517-976261576491}" type="presOf" srcId="{8502C363-6789-4253-8CDF-2CBDF712233E}" destId="{781FC210-3CF6-43CF-A07B-822A7BB5EB33}" srcOrd="0" destOrd="0" presId="urn:microsoft.com/office/officeart/2008/layout/RadialCluster"/>
    <dgm:cxn modelId="{A9B1082C-391D-40F8-A9B0-F963BBD40D65}" srcId="{8502C363-6789-4253-8CDF-2CBDF712233E}" destId="{D0139E8B-7A46-4C05-9DFC-6CFF94E197BB}" srcOrd="0" destOrd="0" parTransId="{D799D690-5305-42AC-A343-4C2FE908EDA8}" sibTransId="{31167097-E497-48FE-B280-97B8CCC5A896}"/>
    <dgm:cxn modelId="{5CE8013B-4626-49A6-A370-02A9EC5C9E79}" srcId="{D0139E8B-7A46-4C05-9DFC-6CFF94E197BB}" destId="{5917F7F7-66B8-46D2-99B7-9C6FF4EB39B1}" srcOrd="2" destOrd="0" parTransId="{05F162F3-C450-4062-B206-1CB4A3A16EF5}" sibTransId="{18EEE8B5-7463-459C-9B10-D86273DFEECA}"/>
    <dgm:cxn modelId="{9980EC65-7551-4C4A-9114-C0EF1E65AFE7}" type="presOf" srcId="{2226AE0A-1041-4AC1-9EE5-CA6C366E7CC9}" destId="{15C1B8D2-F938-4823-A6F3-5DD87D8D1B02}" srcOrd="0" destOrd="0" presId="urn:microsoft.com/office/officeart/2008/layout/RadialCluster"/>
    <dgm:cxn modelId="{88A1FB49-89D5-4356-B309-886B657E8D8F}" type="presParOf" srcId="{781FC210-3CF6-43CF-A07B-822A7BB5EB33}" destId="{67CD5A8F-08B0-433A-9CA1-1C9B289E7580}" srcOrd="0" destOrd="0" presId="urn:microsoft.com/office/officeart/2008/layout/RadialCluster"/>
    <dgm:cxn modelId="{CEB19A20-1125-4664-BB7A-3A1FC7E44F65}" type="presParOf" srcId="{67CD5A8F-08B0-433A-9CA1-1C9B289E7580}" destId="{8B55DE7B-3D3E-4211-819E-FE75F9A21763}" srcOrd="0" destOrd="0" presId="urn:microsoft.com/office/officeart/2008/layout/RadialCluster"/>
    <dgm:cxn modelId="{B57744E7-BF99-455D-A0FA-C1322F6D969B}" type="presParOf" srcId="{67CD5A8F-08B0-433A-9CA1-1C9B289E7580}" destId="{58B88D10-DB05-4841-8003-2C789AEBEE95}" srcOrd="1" destOrd="0" presId="urn:microsoft.com/office/officeart/2008/layout/RadialCluster"/>
    <dgm:cxn modelId="{9190E6FE-14EB-455F-AA5B-6B0DD800C397}" type="presParOf" srcId="{67CD5A8F-08B0-433A-9CA1-1C9B289E7580}" destId="{FEFD85FD-8813-4B5D-8BF2-4205F06E0903}" srcOrd="2" destOrd="0" presId="urn:microsoft.com/office/officeart/2008/layout/RadialCluster"/>
    <dgm:cxn modelId="{F22B2D7E-42E6-4304-8B9A-F8EC961E77CD}" type="presParOf" srcId="{67CD5A8F-08B0-433A-9CA1-1C9B289E7580}" destId="{F6CBE753-6E27-4578-9E3F-8D73C0CA8E13}" srcOrd="3" destOrd="0" presId="urn:microsoft.com/office/officeart/2008/layout/RadialCluster"/>
    <dgm:cxn modelId="{3689CE76-17DB-4102-8773-EC484356C752}" type="presParOf" srcId="{67CD5A8F-08B0-433A-9CA1-1C9B289E7580}" destId="{15C1B8D2-F938-4823-A6F3-5DD87D8D1B02}" srcOrd="4" destOrd="0" presId="urn:microsoft.com/office/officeart/2008/layout/RadialCluster"/>
    <dgm:cxn modelId="{7CFED69B-E955-423E-82C2-85BDA52E5091}" type="presParOf" srcId="{67CD5A8F-08B0-433A-9CA1-1C9B289E7580}" destId="{E44EE587-AB69-427E-9E0B-0CD0966F490C}" srcOrd="5" destOrd="0" presId="urn:microsoft.com/office/officeart/2008/layout/RadialCluster"/>
    <dgm:cxn modelId="{AE463D90-E486-4B75-9FF3-F64B30F1F0DB}" type="presParOf" srcId="{67CD5A8F-08B0-433A-9CA1-1C9B289E7580}" destId="{CBEB9803-A64F-4B1C-BBA1-ECCF38B3CED3}"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384A01-BFF5-4827-9282-F150D59666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760D373-1DC3-49D7-AB8D-1C15E2401B7A}">
      <dgm:prSet phldrT="[Text]" custT="1"/>
      <dgm:spPr/>
      <dgm:t>
        <a:bodyPr/>
        <a:lstStyle/>
        <a:p>
          <a:r>
            <a:rPr lang="en-US" sz="3200" dirty="0">
              <a:solidFill>
                <a:schemeClr val="bg1"/>
              </a:solidFill>
            </a:rPr>
            <a:t>Cadmium</a:t>
          </a:r>
          <a:endParaRPr lang="en-US" sz="1800" dirty="0">
            <a:solidFill>
              <a:schemeClr val="bg1"/>
            </a:solidFill>
          </a:endParaRPr>
        </a:p>
      </dgm:t>
    </dgm:pt>
    <dgm:pt modelId="{D293696A-1F16-4F19-9C4D-551458E39C05}" type="parTrans" cxnId="{811EA75C-6762-4269-BD78-87A96F1616C6}">
      <dgm:prSet/>
      <dgm:spPr/>
      <dgm:t>
        <a:bodyPr/>
        <a:lstStyle/>
        <a:p>
          <a:endParaRPr lang="en-US">
            <a:solidFill>
              <a:schemeClr val="bg1"/>
            </a:solidFill>
          </a:endParaRPr>
        </a:p>
      </dgm:t>
    </dgm:pt>
    <dgm:pt modelId="{4B5E4287-57A7-4D42-BF7B-CD0F44CA2345}" type="sibTrans" cxnId="{811EA75C-6762-4269-BD78-87A96F1616C6}">
      <dgm:prSet/>
      <dgm:spPr/>
      <dgm:t>
        <a:bodyPr/>
        <a:lstStyle/>
        <a:p>
          <a:endParaRPr lang="en-US">
            <a:solidFill>
              <a:schemeClr val="bg1"/>
            </a:solidFill>
          </a:endParaRPr>
        </a:p>
      </dgm:t>
    </dgm:pt>
    <dgm:pt modelId="{3F201C4E-D9A2-4621-820F-9C328EACF8EE}">
      <dgm:prSet phldrT="[Text]"/>
      <dgm:spPr/>
      <dgm:t>
        <a:bodyPr/>
        <a:lstStyle/>
        <a:p>
          <a:r>
            <a:rPr lang="en-US" dirty="0">
              <a:solidFill>
                <a:schemeClr val="bg1"/>
              </a:solidFill>
            </a:rPr>
            <a:t>Kidney Damage</a:t>
          </a:r>
        </a:p>
      </dgm:t>
    </dgm:pt>
    <dgm:pt modelId="{AA52A69A-1012-4C2F-A5E5-9455285DC6CF}" type="parTrans" cxnId="{0D1C5B17-8D10-4EDF-80BC-DB1B217BF882}">
      <dgm:prSet/>
      <dgm:spPr/>
      <dgm:t>
        <a:bodyPr/>
        <a:lstStyle/>
        <a:p>
          <a:endParaRPr lang="en-US">
            <a:solidFill>
              <a:schemeClr val="bg1"/>
            </a:solidFill>
          </a:endParaRPr>
        </a:p>
      </dgm:t>
    </dgm:pt>
    <dgm:pt modelId="{D2CFBF21-E244-4DDB-A485-E5587A615E87}" type="sibTrans" cxnId="{0D1C5B17-8D10-4EDF-80BC-DB1B217BF882}">
      <dgm:prSet/>
      <dgm:spPr/>
      <dgm:t>
        <a:bodyPr/>
        <a:lstStyle/>
        <a:p>
          <a:endParaRPr lang="en-US">
            <a:solidFill>
              <a:schemeClr val="bg1"/>
            </a:solidFill>
          </a:endParaRPr>
        </a:p>
      </dgm:t>
    </dgm:pt>
    <dgm:pt modelId="{88108C15-57EA-421F-B005-DAE50BA99AAE}">
      <dgm:prSet phldrT="[Text]"/>
      <dgm:spPr/>
      <dgm:t>
        <a:bodyPr/>
        <a:lstStyle/>
        <a:p>
          <a:r>
            <a:rPr lang="en-US" dirty="0">
              <a:solidFill>
                <a:schemeClr val="bg1"/>
              </a:solidFill>
            </a:rPr>
            <a:t>Bone Damage</a:t>
          </a:r>
        </a:p>
      </dgm:t>
    </dgm:pt>
    <dgm:pt modelId="{D18150B9-EDB8-4EB2-9D83-D04CC9FC8002}" type="parTrans" cxnId="{2EFB3198-4BA9-4FB5-9034-C72C6D40BF80}">
      <dgm:prSet/>
      <dgm:spPr/>
      <dgm:t>
        <a:bodyPr/>
        <a:lstStyle/>
        <a:p>
          <a:endParaRPr lang="en-US">
            <a:solidFill>
              <a:schemeClr val="bg1"/>
            </a:solidFill>
          </a:endParaRPr>
        </a:p>
      </dgm:t>
    </dgm:pt>
    <dgm:pt modelId="{11957B07-DB57-4935-9AEE-C35BCABD2D2C}" type="sibTrans" cxnId="{2EFB3198-4BA9-4FB5-9034-C72C6D40BF80}">
      <dgm:prSet/>
      <dgm:spPr/>
      <dgm:t>
        <a:bodyPr/>
        <a:lstStyle/>
        <a:p>
          <a:endParaRPr lang="en-US">
            <a:solidFill>
              <a:schemeClr val="bg1"/>
            </a:solidFill>
          </a:endParaRPr>
        </a:p>
      </dgm:t>
    </dgm:pt>
    <dgm:pt modelId="{3ECE1770-256D-4509-A5B2-556787B58997}">
      <dgm:prSet phldrT="[Text]"/>
      <dgm:spPr/>
      <dgm:t>
        <a:bodyPr/>
        <a:lstStyle/>
        <a:p>
          <a:r>
            <a:rPr lang="en-US" dirty="0">
              <a:solidFill>
                <a:schemeClr val="bg1"/>
              </a:solidFill>
            </a:rPr>
            <a:t>Cancer</a:t>
          </a:r>
        </a:p>
      </dgm:t>
    </dgm:pt>
    <dgm:pt modelId="{A3E5E375-375F-44FA-BD85-EF095A2E6B5C}" type="parTrans" cxnId="{37BF16F8-2F6E-4174-94C5-E760D2FDB09E}">
      <dgm:prSet/>
      <dgm:spPr/>
      <dgm:t>
        <a:bodyPr/>
        <a:lstStyle/>
        <a:p>
          <a:endParaRPr lang="en-US">
            <a:solidFill>
              <a:schemeClr val="bg1"/>
            </a:solidFill>
          </a:endParaRPr>
        </a:p>
      </dgm:t>
    </dgm:pt>
    <dgm:pt modelId="{2DDBA689-A140-494D-9633-8117A64D83FA}" type="sibTrans" cxnId="{37BF16F8-2F6E-4174-94C5-E760D2FDB09E}">
      <dgm:prSet/>
      <dgm:spPr/>
      <dgm:t>
        <a:bodyPr/>
        <a:lstStyle/>
        <a:p>
          <a:endParaRPr lang="en-US">
            <a:solidFill>
              <a:schemeClr val="bg1"/>
            </a:solidFill>
          </a:endParaRPr>
        </a:p>
      </dgm:t>
    </dgm:pt>
    <dgm:pt modelId="{80B7D231-DF7C-4E3D-8910-659DDBA20A24}">
      <dgm:prSet phldrT="[Text]"/>
      <dgm:spPr/>
      <dgm:t>
        <a:bodyPr/>
        <a:lstStyle/>
        <a:p>
          <a:r>
            <a:rPr lang="en-US" dirty="0">
              <a:solidFill>
                <a:schemeClr val="bg1"/>
              </a:solidFill>
            </a:rPr>
            <a:t>Reproductive hormones</a:t>
          </a:r>
        </a:p>
      </dgm:t>
    </dgm:pt>
    <dgm:pt modelId="{786E23F5-791F-4EA2-9154-9F02828BE4AE}" type="parTrans" cxnId="{3C1D431C-5A36-4B50-8304-61B3BD2CC0CF}">
      <dgm:prSet/>
      <dgm:spPr/>
      <dgm:t>
        <a:bodyPr/>
        <a:lstStyle/>
        <a:p>
          <a:endParaRPr lang="en-US">
            <a:solidFill>
              <a:schemeClr val="bg1"/>
            </a:solidFill>
          </a:endParaRPr>
        </a:p>
      </dgm:t>
    </dgm:pt>
    <dgm:pt modelId="{F64246C3-8EB7-4A4D-BEAE-C2F08D4393B6}" type="sibTrans" cxnId="{3C1D431C-5A36-4B50-8304-61B3BD2CC0CF}">
      <dgm:prSet/>
      <dgm:spPr/>
      <dgm:t>
        <a:bodyPr/>
        <a:lstStyle/>
        <a:p>
          <a:endParaRPr lang="en-US">
            <a:solidFill>
              <a:schemeClr val="bg1"/>
            </a:solidFill>
          </a:endParaRPr>
        </a:p>
      </dgm:t>
    </dgm:pt>
    <dgm:pt modelId="{23B5B05F-F804-4976-A770-A5715672B9C9}" type="pres">
      <dgm:prSet presAssocID="{29384A01-BFF5-4827-9282-F150D59666A4}" presName="vert0" presStyleCnt="0">
        <dgm:presLayoutVars>
          <dgm:dir/>
          <dgm:animOne val="branch"/>
          <dgm:animLvl val="lvl"/>
        </dgm:presLayoutVars>
      </dgm:prSet>
      <dgm:spPr/>
      <dgm:t>
        <a:bodyPr/>
        <a:lstStyle/>
        <a:p>
          <a:endParaRPr lang="en-US"/>
        </a:p>
      </dgm:t>
    </dgm:pt>
    <dgm:pt modelId="{CBFADD29-1299-4C2A-B8D7-8C6CBE3AEEA5}" type="pres">
      <dgm:prSet presAssocID="{C760D373-1DC3-49D7-AB8D-1C15E2401B7A}" presName="thickLine" presStyleLbl="alignNode1" presStyleIdx="0" presStyleCnt="1"/>
      <dgm:spPr/>
    </dgm:pt>
    <dgm:pt modelId="{BBE7238C-2204-4C8C-AAAD-35F6C5E1F48F}" type="pres">
      <dgm:prSet presAssocID="{C760D373-1DC3-49D7-AB8D-1C15E2401B7A}" presName="horz1" presStyleCnt="0"/>
      <dgm:spPr/>
    </dgm:pt>
    <dgm:pt modelId="{654112C2-280D-441C-A41E-F89E1DBFF718}" type="pres">
      <dgm:prSet presAssocID="{C760D373-1DC3-49D7-AB8D-1C15E2401B7A}" presName="tx1" presStyleLbl="revTx" presStyleIdx="0" presStyleCnt="5" custScaleX="332994"/>
      <dgm:spPr/>
      <dgm:t>
        <a:bodyPr/>
        <a:lstStyle/>
        <a:p>
          <a:endParaRPr lang="en-US"/>
        </a:p>
      </dgm:t>
    </dgm:pt>
    <dgm:pt modelId="{4119EC94-92B5-4D3C-8112-6B35E97A6E2E}" type="pres">
      <dgm:prSet presAssocID="{C760D373-1DC3-49D7-AB8D-1C15E2401B7A}" presName="vert1" presStyleCnt="0"/>
      <dgm:spPr/>
    </dgm:pt>
    <dgm:pt modelId="{69398D86-0933-4378-A542-0DBEE20ABD0E}" type="pres">
      <dgm:prSet presAssocID="{3F201C4E-D9A2-4621-820F-9C328EACF8EE}" presName="vertSpace2a" presStyleCnt="0"/>
      <dgm:spPr/>
    </dgm:pt>
    <dgm:pt modelId="{8248B395-BBB1-476B-B534-BB0B3AFAA519}" type="pres">
      <dgm:prSet presAssocID="{3F201C4E-D9A2-4621-820F-9C328EACF8EE}" presName="horz2" presStyleCnt="0"/>
      <dgm:spPr/>
    </dgm:pt>
    <dgm:pt modelId="{07CF2E42-0E8E-4520-95E1-924955E73B0F}" type="pres">
      <dgm:prSet presAssocID="{3F201C4E-D9A2-4621-820F-9C328EACF8EE}" presName="horzSpace2" presStyleCnt="0"/>
      <dgm:spPr/>
    </dgm:pt>
    <dgm:pt modelId="{2748CF5E-5890-49C8-AA4C-70CBBED66DAE}" type="pres">
      <dgm:prSet presAssocID="{3F201C4E-D9A2-4621-820F-9C328EACF8EE}" presName="tx2" presStyleLbl="revTx" presStyleIdx="1" presStyleCnt="5"/>
      <dgm:spPr/>
      <dgm:t>
        <a:bodyPr/>
        <a:lstStyle/>
        <a:p>
          <a:endParaRPr lang="en-US"/>
        </a:p>
      </dgm:t>
    </dgm:pt>
    <dgm:pt modelId="{5F7C696E-FDCC-4C9C-94E3-54D7BD9EDDC2}" type="pres">
      <dgm:prSet presAssocID="{3F201C4E-D9A2-4621-820F-9C328EACF8EE}" presName="vert2" presStyleCnt="0"/>
      <dgm:spPr/>
    </dgm:pt>
    <dgm:pt modelId="{AF4028E8-94F9-45FE-BCB0-3D042DAF1360}" type="pres">
      <dgm:prSet presAssocID="{3F201C4E-D9A2-4621-820F-9C328EACF8EE}" presName="thinLine2b" presStyleLbl="callout" presStyleIdx="0" presStyleCnt="4"/>
      <dgm:spPr/>
    </dgm:pt>
    <dgm:pt modelId="{920D812C-3210-4C81-8FEA-CEFFA19B0518}" type="pres">
      <dgm:prSet presAssocID="{3F201C4E-D9A2-4621-820F-9C328EACF8EE}" presName="vertSpace2b" presStyleCnt="0"/>
      <dgm:spPr/>
    </dgm:pt>
    <dgm:pt modelId="{9CDA0A59-6A77-4E6D-A360-DED431AD86C5}" type="pres">
      <dgm:prSet presAssocID="{88108C15-57EA-421F-B005-DAE50BA99AAE}" presName="horz2" presStyleCnt="0"/>
      <dgm:spPr/>
    </dgm:pt>
    <dgm:pt modelId="{739A8E84-4611-407F-B5C0-1AA931473E5A}" type="pres">
      <dgm:prSet presAssocID="{88108C15-57EA-421F-B005-DAE50BA99AAE}" presName="horzSpace2" presStyleCnt="0"/>
      <dgm:spPr/>
    </dgm:pt>
    <dgm:pt modelId="{12603159-A58D-4CFD-8D47-873ED658E622}" type="pres">
      <dgm:prSet presAssocID="{88108C15-57EA-421F-B005-DAE50BA99AAE}" presName="tx2" presStyleLbl="revTx" presStyleIdx="2" presStyleCnt="5"/>
      <dgm:spPr/>
      <dgm:t>
        <a:bodyPr/>
        <a:lstStyle/>
        <a:p>
          <a:endParaRPr lang="en-US"/>
        </a:p>
      </dgm:t>
    </dgm:pt>
    <dgm:pt modelId="{892843D5-55A8-4081-917C-68A93B090FFD}" type="pres">
      <dgm:prSet presAssocID="{88108C15-57EA-421F-B005-DAE50BA99AAE}" presName="vert2" presStyleCnt="0"/>
      <dgm:spPr/>
    </dgm:pt>
    <dgm:pt modelId="{C26E9F75-B52D-46AD-8549-91D921DCAFEC}" type="pres">
      <dgm:prSet presAssocID="{88108C15-57EA-421F-B005-DAE50BA99AAE}" presName="thinLine2b" presStyleLbl="callout" presStyleIdx="1" presStyleCnt="4"/>
      <dgm:spPr/>
    </dgm:pt>
    <dgm:pt modelId="{E00E42D8-32F4-4FC0-AC70-6A9339A90614}" type="pres">
      <dgm:prSet presAssocID="{88108C15-57EA-421F-B005-DAE50BA99AAE}" presName="vertSpace2b" presStyleCnt="0"/>
      <dgm:spPr/>
    </dgm:pt>
    <dgm:pt modelId="{C223A807-E841-4ED8-96E3-8F0E6FB1C579}" type="pres">
      <dgm:prSet presAssocID="{3ECE1770-256D-4509-A5B2-556787B58997}" presName="horz2" presStyleCnt="0"/>
      <dgm:spPr/>
    </dgm:pt>
    <dgm:pt modelId="{67656DB6-7982-4862-BC13-8152D9542355}" type="pres">
      <dgm:prSet presAssocID="{3ECE1770-256D-4509-A5B2-556787B58997}" presName="horzSpace2" presStyleCnt="0"/>
      <dgm:spPr/>
    </dgm:pt>
    <dgm:pt modelId="{014294E2-A3A2-4E26-8008-B51656EC0F9B}" type="pres">
      <dgm:prSet presAssocID="{3ECE1770-256D-4509-A5B2-556787B58997}" presName="tx2" presStyleLbl="revTx" presStyleIdx="3" presStyleCnt="5"/>
      <dgm:spPr/>
      <dgm:t>
        <a:bodyPr/>
        <a:lstStyle/>
        <a:p>
          <a:endParaRPr lang="en-US"/>
        </a:p>
      </dgm:t>
    </dgm:pt>
    <dgm:pt modelId="{DC8A5C9D-AABF-4973-9972-28B1E0319732}" type="pres">
      <dgm:prSet presAssocID="{3ECE1770-256D-4509-A5B2-556787B58997}" presName="vert2" presStyleCnt="0"/>
      <dgm:spPr/>
    </dgm:pt>
    <dgm:pt modelId="{51FC326F-3841-4891-9E1C-ACF4BE876CD3}" type="pres">
      <dgm:prSet presAssocID="{3ECE1770-256D-4509-A5B2-556787B58997}" presName="thinLine2b" presStyleLbl="callout" presStyleIdx="2" presStyleCnt="4"/>
      <dgm:spPr/>
    </dgm:pt>
    <dgm:pt modelId="{798A628D-6992-4777-B939-2C2DA8EE1EEF}" type="pres">
      <dgm:prSet presAssocID="{3ECE1770-256D-4509-A5B2-556787B58997}" presName="vertSpace2b" presStyleCnt="0"/>
      <dgm:spPr/>
    </dgm:pt>
    <dgm:pt modelId="{E606F56A-0A9E-4E5B-A2C6-F48E0BEAEE30}" type="pres">
      <dgm:prSet presAssocID="{80B7D231-DF7C-4E3D-8910-659DDBA20A24}" presName="horz2" presStyleCnt="0"/>
      <dgm:spPr/>
    </dgm:pt>
    <dgm:pt modelId="{24B019CA-F0B7-4656-99F3-C415BDE6BF8B}" type="pres">
      <dgm:prSet presAssocID="{80B7D231-DF7C-4E3D-8910-659DDBA20A24}" presName="horzSpace2" presStyleCnt="0"/>
      <dgm:spPr/>
    </dgm:pt>
    <dgm:pt modelId="{74F08D0B-27B9-4ADB-8CBC-D5D8467EC631}" type="pres">
      <dgm:prSet presAssocID="{80B7D231-DF7C-4E3D-8910-659DDBA20A24}" presName="tx2" presStyleLbl="revTx" presStyleIdx="4" presStyleCnt="5"/>
      <dgm:spPr/>
      <dgm:t>
        <a:bodyPr/>
        <a:lstStyle/>
        <a:p>
          <a:endParaRPr lang="en-US"/>
        </a:p>
      </dgm:t>
    </dgm:pt>
    <dgm:pt modelId="{7E55F724-07A0-46C5-9A18-A9A4211EF4C6}" type="pres">
      <dgm:prSet presAssocID="{80B7D231-DF7C-4E3D-8910-659DDBA20A24}" presName="vert2" presStyleCnt="0"/>
      <dgm:spPr/>
    </dgm:pt>
    <dgm:pt modelId="{2ED333AD-63B1-4513-B8EC-FFA148F2730D}" type="pres">
      <dgm:prSet presAssocID="{80B7D231-DF7C-4E3D-8910-659DDBA20A24}" presName="thinLine2b" presStyleLbl="callout" presStyleIdx="3" presStyleCnt="4"/>
      <dgm:spPr/>
    </dgm:pt>
    <dgm:pt modelId="{E642BD0F-13BF-4E44-B251-AC0A2B8ACF6D}" type="pres">
      <dgm:prSet presAssocID="{80B7D231-DF7C-4E3D-8910-659DDBA20A24}" presName="vertSpace2b" presStyleCnt="0"/>
      <dgm:spPr/>
    </dgm:pt>
  </dgm:ptLst>
  <dgm:cxnLst>
    <dgm:cxn modelId="{94E83084-BA6C-4B42-9687-2C1DFE7A5B87}" type="presOf" srcId="{3ECE1770-256D-4509-A5B2-556787B58997}" destId="{014294E2-A3A2-4E26-8008-B51656EC0F9B}" srcOrd="0" destOrd="0" presId="urn:microsoft.com/office/officeart/2008/layout/LinedList"/>
    <dgm:cxn modelId="{3C1D431C-5A36-4B50-8304-61B3BD2CC0CF}" srcId="{C760D373-1DC3-49D7-AB8D-1C15E2401B7A}" destId="{80B7D231-DF7C-4E3D-8910-659DDBA20A24}" srcOrd="3" destOrd="0" parTransId="{786E23F5-791F-4EA2-9154-9F02828BE4AE}" sibTransId="{F64246C3-8EB7-4A4D-BEAE-C2F08D4393B6}"/>
    <dgm:cxn modelId="{531B437D-5DB4-4AB9-8F08-8209F6B7AFA8}" type="presOf" srcId="{29384A01-BFF5-4827-9282-F150D59666A4}" destId="{23B5B05F-F804-4976-A770-A5715672B9C9}" srcOrd="0" destOrd="0" presId="urn:microsoft.com/office/officeart/2008/layout/LinedList"/>
    <dgm:cxn modelId="{37BF16F8-2F6E-4174-94C5-E760D2FDB09E}" srcId="{C760D373-1DC3-49D7-AB8D-1C15E2401B7A}" destId="{3ECE1770-256D-4509-A5B2-556787B58997}" srcOrd="2" destOrd="0" parTransId="{A3E5E375-375F-44FA-BD85-EF095A2E6B5C}" sibTransId="{2DDBA689-A140-494D-9633-8117A64D83FA}"/>
    <dgm:cxn modelId="{7088758A-BB32-42D3-A97A-0C237F466035}" type="presOf" srcId="{C760D373-1DC3-49D7-AB8D-1C15E2401B7A}" destId="{654112C2-280D-441C-A41E-F89E1DBFF718}" srcOrd="0" destOrd="0" presId="urn:microsoft.com/office/officeart/2008/layout/LinedList"/>
    <dgm:cxn modelId="{2EFB3198-4BA9-4FB5-9034-C72C6D40BF80}" srcId="{C760D373-1DC3-49D7-AB8D-1C15E2401B7A}" destId="{88108C15-57EA-421F-B005-DAE50BA99AAE}" srcOrd="1" destOrd="0" parTransId="{D18150B9-EDB8-4EB2-9D83-D04CC9FC8002}" sibTransId="{11957B07-DB57-4935-9AEE-C35BCABD2D2C}"/>
    <dgm:cxn modelId="{811EA75C-6762-4269-BD78-87A96F1616C6}" srcId="{29384A01-BFF5-4827-9282-F150D59666A4}" destId="{C760D373-1DC3-49D7-AB8D-1C15E2401B7A}" srcOrd="0" destOrd="0" parTransId="{D293696A-1F16-4F19-9C4D-551458E39C05}" sibTransId="{4B5E4287-57A7-4D42-BF7B-CD0F44CA2345}"/>
    <dgm:cxn modelId="{C0118D54-7421-46AA-9D17-7E3E3F76478C}" type="presOf" srcId="{88108C15-57EA-421F-B005-DAE50BA99AAE}" destId="{12603159-A58D-4CFD-8D47-873ED658E622}" srcOrd="0" destOrd="0" presId="urn:microsoft.com/office/officeart/2008/layout/LinedList"/>
    <dgm:cxn modelId="{1D41E184-7ACB-497E-9BF1-CB4EE9E2BB2A}" type="presOf" srcId="{80B7D231-DF7C-4E3D-8910-659DDBA20A24}" destId="{74F08D0B-27B9-4ADB-8CBC-D5D8467EC631}" srcOrd="0" destOrd="0" presId="urn:microsoft.com/office/officeart/2008/layout/LinedList"/>
    <dgm:cxn modelId="{0D1C5B17-8D10-4EDF-80BC-DB1B217BF882}" srcId="{C760D373-1DC3-49D7-AB8D-1C15E2401B7A}" destId="{3F201C4E-D9A2-4621-820F-9C328EACF8EE}" srcOrd="0" destOrd="0" parTransId="{AA52A69A-1012-4C2F-A5E5-9455285DC6CF}" sibTransId="{D2CFBF21-E244-4DDB-A485-E5587A615E87}"/>
    <dgm:cxn modelId="{5C833F6C-E408-4258-9BAF-43C6B63FEC69}" type="presOf" srcId="{3F201C4E-D9A2-4621-820F-9C328EACF8EE}" destId="{2748CF5E-5890-49C8-AA4C-70CBBED66DAE}" srcOrd="0" destOrd="0" presId="urn:microsoft.com/office/officeart/2008/layout/LinedList"/>
    <dgm:cxn modelId="{088F149E-C605-46AC-A649-12320FF58F8C}" type="presParOf" srcId="{23B5B05F-F804-4976-A770-A5715672B9C9}" destId="{CBFADD29-1299-4C2A-B8D7-8C6CBE3AEEA5}" srcOrd="0" destOrd="0" presId="urn:microsoft.com/office/officeart/2008/layout/LinedList"/>
    <dgm:cxn modelId="{9630A2AE-8804-496C-9534-D93AC69072E5}" type="presParOf" srcId="{23B5B05F-F804-4976-A770-A5715672B9C9}" destId="{BBE7238C-2204-4C8C-AAAD-35F6C5E1F48F}" srcOrd="1" destOrd="0" presId="urn:microsoft.com/office/officeart/2008/layout/LinedList"/>
    <dgm:cxn modelId="{29AE365C-979D-4EF8-908F-990F9CFD2C3A}" type="presParOf" srcId="{BBE7238C-2204-4C8C-AAAD-35F6C5E1F48F}" destId="{654112C2-280D-441C-A41E-F89E1DBFF718}" srcOrd="0" destOrd="0" presId="urn:microsoft.com/office/officeart/2008/layout/LinedList"/>
    <dgm:cxn modelId="{BF2A4574-018C-4E33-A103-10A583CB32EB}" type="presParOf" srcId="{BBE7238C-2204-4C8C-AAAD-35F6C5E1F48F}" destId="{4119EC94-92B5-4D3C-8112-6B35E97A6E2E}" srcOrd="1" destOrd="0" presId="urn:microsoft.com/office/officeart/2008/layout/LinedList"/>
    <dgm:cxn modelId="{8B698372-92CD-4663-ABA1-CDAAEDC32CBC}" type="presParOf" srcId="{4119EC94-92B5-4D3C-8112-6B35E97A6E2E}" destId="{69398D86-0933-4378-A542-0DBEE20ABD0E}" srcOrd="0" destOrd="0" presId="urn:microsoft.com/office/officeart/2008/layout/LinedList"/>
    <dgm:cxn modelId="{5F730B06-DDEF-4914-8CE3-03E6F4B21F5D}" type="presParOf" srcId="{4119EC94-92B5-4D3C-8112-6B35E97A6E2E}" destId="{8248B395-BBB1-476B-B534-BB0B3AFAA519}" srcOrd="1" destOrd="0" presId="urn:microsoft.com/office/officeart/2008/layout/LinedList"/>
    <dgm:cxn modelId="{0A767130-575F-4DB0-AC2F-E0AA29BF3783}" type="presParOf" srcId="{8248B395-BBB1-476B-B534-BB0B3AFAA519}" destId="{07CF2E42-0E8E-4520-95E1-924955E73B0F}" srcOrd="0" destOrd="0" presId="urn:microsoft.com/office/officeart/2008/layout/LinedList"/>
    <dgm:cxn modelId="{CDAE2B1F-2EF9-42C2-94B6-6A4F3633A651}" type="presParOf" srcId="{8248B395-BBB1-476B-B534-BB0B3AFAA519}" destId="{2748CF5E-5890-49C8-AA4C-70CBBED66DAE}" srcOrd="1" destOrd="0" presId="urn:microsoft.com/office/officeart/2008/layout/LinedList"/>
    <dgm:cxn modelId="{0BC6C3FD-3BEC-4DAB-80E5-9BAC333C63B1}" type="presParOf" srcId="{8248B395-BBB1-476B-B534-BB0B3AFAA519}" destId="{5F7C696E-FDCC-4C9C-94E3-54D7BD9EDDC2}" srcOrd="2" destOrd="0" presId="urn:microsoft.com/office/officeart/2008/layout/LinedList"/>
    <dgm:cxn modelId="{DE8DF81E-0202-4935-813A-CF70E6743A04}" type="presParOf" srcId="{4119EC94-92B5-4D3C-8112-6B35E97A6E2E}" destId="{AF4028E8-94F9-45FE-BCB0-3D042DAF1360}" srcOrd="2" destOrd="0" presId="urn:microsoft.com/office/officeart/2008/layout/LinedList"/>
    <dgm:cxn modelId="{25E94387-9F41-4485-B67F-1B3DC01E8810}" type="presParOf" srcId="{4119EC94-92B5-4D3C-8112-6B35E97A6E2E}" destId="{920D812C-3210-4C81-8FEA-CEFFA19B0518}" srcOrd="3" destOrd="0" presId="urn:microsoft.com/office/officeart/2008/layout/LinedList"/>
    <dgm:cxn modelId="{B52EE56F-A5A5-480F-8196-6366F39D56FB}" type="presParOf" srcId="{4119EC94-92B5-4D3C-8112-6B35E97A6E2E}" destId="{9CDA0A59-6A77-4E6D-A360-DED431AD86C5}" srcOrd="4" destOrd="0" presId="urn:microsoft.com/office/officeart/2008/layout/LinedList"/>
    <dgm:cxn modelId="{B2962D07-80BA-464C-8DF0-3CFFF34E6084}" type="presParOf" srcId="{9CDA0A59-6A77-4E6D-A360-DED431AD86C5}" destId="{739A8E84-4611-407F-B5C0-1AA931473E5A}" srcOrd="0" destOrd="0" presId="urn:microsoft.com/office/officeart/2008/layout/LinedList"/>
    <dgm:cxn modelId="{6F410BD5-FFCE-45BD-B9CB-6ECC342173F4}" type="presParOf" srcId="{9CDA0A59-6A77-4E6D-A360-DED431AD86C5}" destId="{12603159-A58D-4CFD-8D47-873ED658E622}" srcOrd="1" destOrd="0" presId="urn:microsoft.com/office/officeart/2008/layout/LinedList"/>
    <dgm:cxn modelId="{1C126C32-2917-49E5-B431-756D3EFEEAA2}" type="presParOf" srcId="{9CDA0A59-6A77-4E6D-A360-DED431AD86C5}" destId="{892843D5-55A8-4081-917C-68A93B090FFD}" srcOrd="2" destOrd="0" presId="urn:microsoft.com/office/officeart/2008/layout/LinedList"/>
    <dgm:cxn modelId="{099A8EDE-9A2C-4CFB-9C3F-1D553CD5A7F5}" type="presParOf" srcId="{4119EC94-92B5-4D3C-8112-6B35E97A6E2E}" destId="{C26E9F75-B52D-46AD-8549-91D921DCAFEC}" srcOrd="5" destOrd="0" presId="urn:microsoft.com/office/officeart/2008/layout/LinedList"/>
    <dgm:cxn modelId="{8E03F173-E77A-4F05-A3ED-669301812E03}" type="presParOf" srcId="{4119EC94-92B5-4D3C-8112-6B35E97A6E2E}" destId="{E00E42D8-32F4-4FC0-AC70-6A9339A90614}" srcOrd="6" destOrd="0" presId="urn:microsoft.com/office/officeart/2008/layout/LinedList"/>
    <dgm:cxn modelId="{B36D57EE-A2B3-499B-B2B2-B7A9D2CE4DE0}" type="presParOf" srcId="{4119EC94-92B5-4D3C-8112-6B35E97A6E2E}" destId="{C223A807-E841-4ED8-96E3-8F0E6FB1C579}" srcOrd="7" destOrd="0" presId="urn:microsoft.com/office/officeart/2008/layout/LinedList"/>
    <dgm:cxn modelId="{39CCCA7A-8126-4AE2-8C12-E11E8E951DA2}" type="presParOf" srcId="{C223A807-E841-4ED8-96E3-8F0E6FB1C579}" destId="{67656DB6-7982-4862-BC13-8152D9542355}" srcOrd="0" destOrd="0" presId="urn:microsoft.com/office/officeart/2008/layout/LinedList"/>
    <dgm:cxn modelId="{D627A358-2A9E-45E5-B3F7-3DAD8F6D8BF9}" type="presParOf" srcId="{C223A807-E841-4ED8-96E3-8F0E6FB1C579}" destId="{014294E2-A3A2-4E26-8008-B51656EC0F9B}" srcOrd="1" destOrd="0" presId="urn:microsoft.com/office/officeart/2008/layout/LinedList"/>
    <dgm:cxn modelId="{8974B9C3-A694-430A-8934-3EE2F3D226DE}" type="presParOf" srcId="{C223A807-E841-4ED8-96E3-8F0E6FB1C579}" destId="{DC8A5C9D-AABF-4973-9972-28B1E0319732}" srcOrd="2" destOrd="0" presId="urn:microsoft.com/office/officeart/2008/layout/LinedList"/>
    <dgm:cxn modelId="{C2FA9CA1-D932-4587-A414-3CF93A1B373B}" type="presParOf" srcId="{4119EC94-92B5-4D3C-8112-6B35E97A6E2E}" destId="{51FC326F-3841-4891-9E1C-ACF4BE876CD3}" srcOrd="8" destOrd="0" presId="urn:microsoft.com/office/officeart/2008/layout/LinedList"/>
    <dgm:cxn modelId="{08F5ADC9-EF0A-4462-B9DA-A6E760453CAA}" type="presParOf" srcId="{4119EC94-92B5-4D3C-8112-6B35E97A6E2E}" destId="{798A628D-6992-4777-B939-2C2DA8EE1EEF}" srcOrd="9" destOrd="0" presId="urn:microsoft.com/office/officeart/2008/layout/LinedList"/>
    <dgm:cxn modelId="{61836EFB-C23B-4CC5-8DAA-AD2F676013B4}" type="presParOf" srcId="{4119EC94-92B5-4D3C-8112-6B35E97A6E2E}" destId="{E606F56A-0A9E-4E5B-A2C6-F48E0BEAEE30}" srcOrd="10" destOrd="0" presId="urn:microsoft.com/office/officeart/2008/layout/LinedList"/>
    <dgm:cxn modelId="{35E94415-88C4-4619-B2B3-E286B559C9E0}" type="presParOf" srcId="{E606F56A-0A9E-4E5B-A2C6-F48E0BEAEE30}" destId="{24B019CA-F0B7-4656-99F3-C415BDE6BF8B}" srcOrd="0" destOrd="0" presId="urn:microsoft.com/office/officeart/2008/layout/LinedList"/>
    <dgm:cxn modelId="{BBA3ED91-33E2-4C43-BCE3-9C4546274500}" type="presParOf" srcId="{E606F56A-0A9E-4E5B-A2C6-F48E0BEAEE30}" destId="{74F08D0B-27B9-4ADB-8CBC-D5D8467EC631}" srcOrd="1" destOrd="0" presId="urn:microsoft.com/office/officeart/2008/layout/LinedList"/>
    <dgm:cxn modelId="{97EDD9D6-EAC0-4929-9D26-D3876F1D3982}" type="presParOf" srcId="{E606F56A-0A9E-4E5B-A2C6-F48E0BEAEE30}" destId="{7E55F724-07A0-46C5-9A18-A9A4211EF4C6}" srcOrd="2" destOrd="0" presId="urn:microsoft.com/office/officeart/2008/layout/LinedList"/>
    <dgm:cxn modelId="{3490BB7B-6407-48B1-9718-885AE8DEDC64}" type="presParOf" srcId="{4119EC94-92B5-4D3C-8112-6B35E97A6E2E}" destId="{2ED333AD-63B1-4513-B8EC-FFA148F2730D}" srcOrd="11" destOrd="0" presId="urn:microsoft.com/office/officeart/2008/layout/LinedList"/>
    <dgm:cxn modelId="{FCD3ECCC-EE96-4871-8863-DBBCA54623BA}" type="presParOf" srcId="{4119EC94-92B5-4D3C-8112-6B35E97A6E2E}" destId="{E642BD0F-13BF-4E44-B251-AC0A2B8ACF6D}"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127.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image" Target="../media/image136.emf"/><Relationship Id="rId7" Type="http://schemas.openxmlformats.org/officeDocument/2006/relationships/image" Target="../media/image140.emf"/><Relationship Id="rId12" Type="http://schemas.openxmlformats.org/officeDocument/2006/relationships/image" Target="../media/image145.emf"/><Relationship Id="rId2" Type="http://schemas.openxmlformats.org/officeDocument/2006/relationships/image" Target="../media/image135.emf"/><Relationship Id="rId1" Type="http://schemas.openxmlformats.org/officeDocument/2006/relationships/image" Target="../media/image134.emf"/><Relationship Id="rId6" Type="http://schemas.openxmlformats.org/officeDocument/2006/relationships/image" Target="../media/image139.emf"/><Relationship Id="rId11" Type="http://schemas.openxmlformats.org/officeDocument/2006/relationships/image" Target="../media/image144.emf"/><Relationship Id="rId5" Type="http://schemas.openxmlformats.org/officeDocument/2006/relationships/image" Target="../media/image138.emf"/><Relationship Id="rId10" Type="http://schemas.openxmlformats.org/officeDocument/2006/relationships/image" Target="../media/image143.emf"/><Relationship Id="rId4" Type="http://schemas.openxmlformats.org/officeDocument/2006/relationships/image" Target="../media/image137.emf"/><Relationship Id="rId9" Type="http://schemas.openxmlformats.org/officeDocument/2006/relationships/image" Target="../media/image1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10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5" Type="http://schemas.openxmlformats.org/officeDocument/2006/relationships/image" Target="../media/image109.emf"/><Relationship Id="rId4" Type="http://schemas.openxmlformats.org/officeDocument/2006/relationships/image" Target="../media/image10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5" Type="http://schemas.openxmlformats.org/officeDocument/2006/relationships/image" Target="../media/image116.emf"/><Relationship Id="rId4" Type="http://schemas.openxmlformats.org/officeDocument/2006/relationships/image" Target="../media/image1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image" Target="../media/image11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5" Type="http://schemas.openxmlformats.org/officeDocument/2006/relationships/image" Target="../media/image123.emf"/><Relationship Id="rId4" Type="http://schemas.openxmlformats.org/officeDocument/2006/relationships/image" Target="../media/image1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629EF-7FD2-47A4-871E-2D7C2FE5CAE1}" type="datetimeFigureOut">
              <a:rPr lang="en-US" smtClean="0"/>
              <a:t>7/27/2017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EF9BF-2232-49F6-BE4C-8BF97D561FE0}" type="slidenum">
              <a:rPr lang="en-US" smtClean="0"/>
              <a:t>‹#›</a:t>
            </a:fld>
            <a:endParaRPr lang="en-US"/>
          </a:p>
        </p:txBody>
      </p:sp>
    </p:spTree>
    <p:extLst>
      <p:ext uri="{BB962C8B-B14F-4D97-AF65-F5344CB8AC3E}">
        <p14:creationId xmlns:p14="http://schemas.microsoft.com/office/powerpoint/2010/main" val="24239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05141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Dye-sensitized solar cells (DSSCs)</a:t>
            </a:r>
          </a:p>
          <a:p>
            <a:pPr lvl="1"/>
            <a:r>
              <a:rPr lang="en-US" dirty="0"/>
              <a:t>Increasing near-infrared absorption</a:t>
            </a:r>
          </a:p>
          <a:p>
            <a:r>
              <a:rPr lang="en-US" dirty="0"/>
              <a:t>Lead organo-halide perovskite solar cells</a:t>
            </a:r>
          </a:p>
          <a:p>
            <a:pPr lvl="1"/>
            <a:r>
              <a:rPr lang="en-US" dirty="0"/>
              <a:t>Modifying C</a:t>
            </a:r>
            <a:r>
              <a:rPr lang="en-US" baseline="-25000" dirty="0"/>
              <a:t>60</a:t>
            </a:r>
            <a:r>
              <a:rPr lang="en-US" dirty="0"/>
              <a:t> surface for decreased hysteresis</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78ED518C-653C-4554-80D7-186C15D090D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18117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operating principles</a:t>
            </a:r>
          </a:p>
          <a:p>
            <a:r>
              <a:rPr lang="en-US" dirty="0">
                <a:effectLst/>
              </a:rPr>
              <a:t>(1) </a:t>
            </a:r>
          </a:p>
          <a:p>
            <a:r>
              <a:rPr lang="en-US" dirty="0" err="1">
                <a:effectLst/>
              </a:rPr>
              <a:t>Snaith</a:t>
            </a:r>
            <a:r>
              <a:rPr lang="en-US" dirty="0">
                <a:effectLst/>
              </a:rPr>
              <a:t>, H. J. Estimating the Maximum Attainable Efficiency in Dye-Sensitized Solar Cells. </a:t>
            </a:r>
            <a:r>
              <a:rPr lang="en-US" i="1" dirty="0">
                <a:effectLst/>
              </a:rPr>
              <a:t>Advanced Functional Materials</a:t>
            </a:r>
            <a:r>
              <a:rPr lang="en-US" dirty="0">
                <a:effectLst/>
              </a:rPr>
              <a:t> </a:t>
            </a:r>
            <a:r>
              <a:rPr lang="en-US" b="1" dirty="0">
                <a:effectLst/>
              </a:rPr>
              <a:t>2010</a:t>
            </a:r>
            <a:r>
              <a:rPr lang="en-US" dirty="0">
                <a:effectLst/>
              </a:rPr>
              <a:t>, </a:t>
            </a:r>
            <a:r>
              <a:rPr lang="en-US" i="1" dirty="0">
                <a:effectLst/>
              </a:rPr>
              <a:t>20</a:t>
            </a:r>
            <a:r>
              <a:rPr lang="en-US" dirty="0">
                <a:effectLst/>
              </a:rPr>
              <a:t> (1), 13–19 DOI: 10.1002/adfm.200901476.</a:t>
            </a:r>
          </a:p>
          <a:p>
            <a:r>
              <a:rPr lang="en-US" dirty="0">
                <a:effectLst/>
              </a:rPr>
              <a:t>1.</a:t>
            </a:r>
          </a:p>
          <a:p>
            <a:r>
              <a:rPr lang="en-US" dirty="0" err="1">
                <a:effectLst/>
              </a:rPr>
              <a:t>Snaith</a:t>
            </a:r>
            <a:r>
              <a:rPr lang="en-US" dirty="0">
                <a:effectLst/>
              </a:rPr>
              <a:t>, H. J. Estimating the Maximum Attainable Efficiency in Dye-Sensitized Solar Cells. </a:t>
            </a:r>
            <a:r>
              <a:rPr lang="en-US" i="1" dirty="0">
                <a:effectLst/>
              </a:rPr>
              <a:t>Advanced Functional Materials</a:t>
            </a:r>
            <a:r>
              <a:rPr lang="en-US" dirty="0">
                <a:effectLst/>
              </a:rPr>
              <a:t> </a:t>
            </a:r>
            <a:r>
              <a:rPr lang="en-US" b="1" dirty="0">
                <a:effectLst/>
              </a:rPr>
              <a:t>20,</a:t>
            </a:r>
            <a:r>
              <a:rPr lang="en-US" dirty="0">
                <a:effectLst/>
              </a:rPr>
              <a:t> 13–19 (2010).</a:t>
            </a:r>
          </a:p>
          <a:p>
            <a:endParaRPr lang="en-US" dirty="0">
              <a:effectLst/>
            </a:endParaRPr>
          </a:p>
          <a:p>
            <a:endParaRPr lang="en-US" dirty="0"/>
          </a:p>
        </p:txBody>
      </p:sp>
      <p:sp>
        <p:nvSpPr>
          <p:cNvPr id="4" name="Slide Number Placeholder 3"/>
          <p:cNvSpPr>
            <a:spLocks noGrp="1"/>
          </p:cNvSpPr>
          <p:nvPr>
            <p:ph type="sldNum" sz="quarter" idx="10"/>
          </p:nvPr>
        </p:nvSpPr>
        <p:spPr>
          <a:xfrm>
            <a:off x="3927183" y="8757301"/>
            <a:ext cx="3005448" cy="461325"/>
          </a:xfrm>
          <a:prstGeom prst="rect">
            <a:avLst/>
          </a:prstGeom>
        </p:spPr>
        <p:txBody>
          <a:bodyPr/>
          <a:lstStyle/>
          <a:p>
            <a:pPr>
              <a:defRPr/>
            </a:pPr>
            <a:fld id="{1E293D7C-7839-4A0F-AA42-D4519B4E2087}"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0715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incident photon to current conversion efficiency (IPCE) is a measurement of the photocurrent density produced under monochromatic illumination divided by the photon flux,</a:t>
            </a:r>
            <a:r>
              <a:rPr lang="en-US" sz="1200" kern="1200" baseline="0" dirty="0">
                <a:solidFill>
                  <a:schemeClr val="tx1"/>
                </a:solidFill>
                <a:effectLst/>
                <a:latin typeface="+mn-lt"/>
                <a:ea typeface="+mn-ea"/>
                <a:cs typeface="+mn-cs"/>
              </a:rPr>
              <a:t> basically the electrons out over the photons 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A7FD1B9-2D11-4B4F-91ED-7C6DEE2EDE48}"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47086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cs typeface="Arial" panose="020B0604020202020204" pitchFamily="34" charset="0"/>
              </a:rPr>
              <a:t>Δ</a:t>
            </a:r>
            <a:r>
              <a:rPr lang="en-US" altLang="en-US" i="1"/>
              <a:t>G</a:t>
            </a:r>
            <a:r>
              <a:rPr lang="en-US" altLang="en-US" baseline="-25000"/>
              <a:t>rn</a:t>
            </a:r>
            <a:r>
              <a:rPr lang="en-US" altLang="en-US"/>
              <a:t> = 0.5</a:t>
            </a:r>
            <a:r>
              <a:rPr lang="en-US" altLang="en-US">
                <a:cs typeface="Arial" panose="020B0604020202020204" pitchFamily="34" charset="0"/>
              </a:rPr>
              <a:t>Δ</a:t>
            </a:r>
            <a:r>
              <a:rPr lang="en-US" altLang="en-US" i="1"/>
              <a:t>G</a:t>
            </a:r>
            <a:r>
              <a:rPr lang="en-US" altLang="en-US" baseline="-25000"/>
              <a:t>diss</a:t>
            </a:r>
            <a:r>
              <a:rPr lang="en-US" altLang="en-US"/>
              <a:t> – </a:t>
            </a:r>
            <a:r>
              <a:rPr lang="en-US" altLang="en-US" i="1"/>
              <a:t>F</a:t>
            </a:r>
            <a:r>
              <a:rPr lang="en-US" altLang="en-US"/>
              <a:t> </a:t>
            </a:r>
            <a:r>
              <a:rPr lang="en-US" altLang="en-US">
                <a:sym typeface="Symbol" panose="05050102010706020507" pitchFamily="18" charset="2"/>
              </a:rPr>
              <a:t></a:t>
            </a:r>
            <a:r>
              <a:rPr lang="en-US" altLang="en-US"/>
              <a:t> [</a:t>
            </a:r>
            <a:r>
              <a:rPr lang="en-US" altLang="en-US" i="1"/>
              <a:t>E</a:t>
            </a:r>
            <a:r>
              <a:rPr lang="en-US" altLang="en-US"/>
              <a:t>(A</a:t>
            </a:r>
            <a:r>
              <a:rPr lang="en-US" altLang="en-US" baseline="30000"/>
              <a:t>0/–</a:t>
            </a:r>
            <a:r>
              <a:rPr lang="en-US" altLang="en-US"/>
              <a:t>) – </a:t>
            </a:r>
            <a:r>
              <a:rPr lang="en-US" altLang="en-US" i="1"/>
              <a:t>E</a:t>
            </a:r>
            <a:r>
              <a:rPr lang="en-US" altLang="en-US"/>
              <a:t>(M</a:t>
            </a:r>
            <a:r>
              <a:rPr lang="en-US" altLang="en-US" baseline="30000"/>
              <a:t>+/0</a:t>
            </a:r>
            <a:r>
              <a:rPr lang="en-US" altLang="en-US"/>
              <a:t>)]</a:t>
            </a:r>
          </a:p>
          <a:p>
            <a:endParaRPr lang="en-US" altLang="en-US"/>
          </a:p>
        </p:txBody>
      </p:sp>
    </p:spTree>
    <p:extLst>
      <p:ext uri="{BB962C8B-B14F-4D97-AF65-F5344CB8AC3E}">
        <p14:creationId xmlns:p14="http://schemas.microsoft.com/office/powerpoint/2010/main" val="1298738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1651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41954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289921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t>a) Absorption in ethanol solution, b) absorption when adsorbed on mesoporous TiO</a:t>
            </a:r>
            <a:r>
              <a:rPr lang="en-US" altLang="en-US" baseline="-25000" dirty="0"/>
              <a:t>2</a:t>
            </a:r>
            <a:r>
              <a:rPr lang="en-US" altLang="en-US" dirty="0"/>
              <a:t>, c) photovoltaic device current-voltage curves, and d) IPCE plots of devices from squaraine dyes </a:t>
            </a:r>
            <a:r>
              <a:rPr lang="en-US" altLang="en-US" b="1" dirty="0"/>
              <a:t>YR6</a:t>
            </a:r>
            <a:r>
              <a:rPr lang="en-US" altLang="en-US" dirty="0"/>
              <a:t> (</a:t>
            </a:r>
            <a:r>
              <a:rPr lang="en-US" altLang="en-US" dirty="0" err="1"/>
              <a:t>IndSq</a:t>
            </a:r>
            <a:r>
              <a:rPr lang="en-US" altLang="en-US" dirty="0"/>
              <a:t>-T-CAA) and </a:t>
            </a:r>
            <a:r>
              <a:rPr lang="en-US" altLang="en-US" b="1" dirty="0"/>
              <a:t>IH1</a:t>
            </a:r>
            <a:r>
              <a:rPr lang="en-US" altLang="en-US" dirty="0"/>
              <a:t> (</a:t>
            </a:r>
            <a:r>
              <a:rPr lang="en-US" altLang="en-US" dirty="0" err="1"/>
              <a:t>Mes</a:t>
            </a:r>
            <a:r>
              <a:rPr lang="en-US" altLang="en-US" dirty="0"/>
              <a:t>-</a:t>
            </a:r>
            <a:r>
              <a:rPr lang="en-US" altLang="en-US" dirty="0" err="1"/>
              <a:t>IndSq</a:t>
            </a:r>
            <a:r>
              <a:rPr lang="en-US" altLang="en-US" dirty="0"/>
              <a:t>-T-CAA).</a:t>
            </a:r>
          </a:p>
          <a:p>
            <a:endParaRPr lang="en-US" altLang="en-US" dirty="0"/>
          </a:p>
        </p:txBody>
      </p:sp>
    </p:spTree>
    <p:extLst>
      <p:ext uri="{BB962C8B-B14F-4D97-AF65-F5344CB8AC3E}">
        <p14:creationId xmlns:p14="http://schemas.microsoft.com/office/powerpoint/2010/main" val="2214633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t>a) Absorption in ethanol solution, b) absorption when adsorbed on mesoporous TiO</a:t>
            </a:r>
            <a:r>
              <a:rPr lang="en-US" altLang="en-US" baseline="-25000" dirty="0"/>
              <a:t>2</a:t>
            </a:r>
            <a:r>
              <a:rPr lang="en-US" altLang="en-US" dirty="0"/>
              <a:t>, c) photovoltaic device current-voltage curves, and d) IPCE plots of devices from squaraine dyes </a:t>
            </a:r>
            <a:r>
              <a:rPr lang="en-US" altLang="en-US" b="1" dirty="0"/>
              <a:t>RH1</a:t>
            </a:r>
            <a:r>
              <a:rPr lang="en-US" altLang="en-US" dirty="0"/>
              <a:t>,</a:t>
            </a:r>
            <a:r>
              <a:rPr lang="en-US" altLang="en-US" b="1" dirty="0"/>
              <a:t> RH3</a:t>
            </a:r>
            <a:r>
              <a:rPr lang="en-US" altLang="en-US" dirty="0"/>
              <a:t>, and </a:t>
            </a:r>
            <a:r>
              <a:rPr lang="en-US" altLang="en-US" b="1" dirty="0"/>
              <a:t>RH4</a:t>
            </a:r>
            <a:endParaRPr lang="en-US" altLang="en-US" dirty="0"/>
          </a:p>
          <a:p>
            <a:endParaRPr lang="en-US" altLang="en-US" dirty="0"/>
          </a:p>
        </p:txBody>
      </p:sp>
    </p:spTree>
    <p:extLst>
      <p:ext uri="{BB962C8B-B14F-4D97-AF65-F5344CB8AC3E}">
        <p14:creationId xmlns:p14="http://schemas.microsoft.com/office/powerpoint/2010/main" val="320863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9085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3C922-F35A-FD4F-8BA7-73FF63056A4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1943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(1) </a:t>
            </a:r>
          </a:p>
          <a:p>
            <a:r>
              <a:rPr lang="en-US" dirty="0">
                <a:effectLst/>
              </a:rPr>
              <a:t>Song, Z.; </a:t>
            </a:r>
            <a:r>
              <a:rPr lang="en-US" dirty="0" err="1">
                <a:effectLst/>
              </a:rPr>
              <a:t>Watthage</a:t>
            </a:r>
            <a:r>
              <a:rPr lang="en-US" dirty="0">
                <a:effectLst/>
              </a:rPr>
              <a:t>, S. C.; Phillips, A. B.; </a:t>
            </a:r>
            <a:r>
              <a:rPr lang="en-US" dirty="0" err="1">
                <a:effectLst/>
              </a:rPr>
              <a:t>Heben</a:t>
            </a:r>
            <a:r>
              <a:rPr lang="en-US" dirty="0">
                <a:effectLst/>
              </a:rPr>
              <a:t>, M. J. </a:t>
            </a:r>
            <a:r>
              <a:rPr lang="en-US" i="1" dirty="0">
                <a:effectLst/>
              </a:rPr>
              <a:t>J. Photon. Energy</a:t>
            </a:r>
            <a:r>
              <a:rPr lang="en-US" dirty="0">
                <a:effectLst/>
              </a:rPr>
              <a:t> </a:t>
            </a:r>
            <a:r>
              <a:rPr lang="en-US" b="1" dirty="0">
                <a:effectLst/>
              </a:rPr>
              <a:t>2016</a:t>
            </a:r>
            <a:r>
              <a:rPr lang="en-US" dirty="0">
                <a:effectLst/>
              </a:rPr>
              <a:t>, </a:t>
            </a:r>
            <a:r>
              <a:rPr lang="en-US" i="1" dirty="0">
                <a:effectLst/>
              </a:rPr>
              <a:t>6</a:t>
            </a:r>
            <a:r>
              <a:rPr lang="en-US" dirty="0">
                <a:effectLst/>
              </a:rPr>
              <a:t> (2), 022001–022001.</a:t>
            </a:r>
          </a:p>
          <a:p>
            <a:endParaRPr lang="en-US" dirty="0"/>
          </a:p>
        </p:txBody>
      </p:sp>
      <p:sp>
        <p:nvSpPr>
          <p:cNvPr id="4" name="Slide Number Placeholder 3"/>
          <p:cNvSpPr>
            <a:spLocks noGrp="1"/>
          </p:cNvSpPr>
          <p:nvPr>
            <p:ph type="sldNum" sz="quarter" idx="10"/>
          </p:nvPr>
        </p:nvSpPr>
        <p:spPr/>
        <p:txBody>
          <a:bodyPr/>
          <a:lstStyle/>
          <a:p>
            <a:fld id="{78ED518C-653C-4554-80D7-186C15D090D4}"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04709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Need to add reference in prep</a:t>
            </a:r>
          </a:p>
          <a:p>
            <a:endParaRPr lang="en-US" altLang="en-US"/>
          </a:p>
        </p:txBody>
      </p:sp>
    </p:spTree>
    <p:extLst>
      <p:ext uri="{BB962C8B-B14F-4D97-AF65-F5344CB8AC3E}">
        <p14:creationId xmlns:p14="http://schemas.microsoft.com/office/powerpoint/2010/main" val="3059468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Need to add reference in prep</a:t>
            </a:r>
          </a:p>
          <a:p>
            <a:endParaRPr lang="en-US" altLang="en-US"/>
          </a:p>
        </p:txBody>
      </p:sp>
    </p:spTree>
    <p:extLst>
      <p:ext uri="{BB962C8B-B14F-4D97-AF65-F5344CB8AC3E}">
        <p14:creationId xmlns:p14="http://schemas.microsoft.com/office/powerpoint/2010/main" val="2198661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Need to add reference in prep</a:t>
            </a:r>
          </a:p>
          <a:p>
            <a:endParaRPr lang="en-US" altLang="en-US"/>
          </a:p>
        </p:txBody>
      </p:sp>
    </p:spTree>
    <p:extLst>
      <p:ext uri="{BB962C8B-B14F-4D97-AF65-F5344CB8AC3E}">
        <p14:creationId xmlns:p14="http://schemas.microsoft.com/office/powerpoint/2010/main" val="1016459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t>Need to add reference in prep</a:t>
            </a:r>
          </a:p>
          <a:p>
            <a:endParaRPr lang="en-US" altLang="en-US" dirty="0"/>
          </a:p>
        </p:txBody>
      </p:sp>
    </p:spTree>
    <p:extLst>
      <p:ext uri="{BB962C8B-B14F-4D97-AF65-F5344CB8AC3E}">
        <p14:creationId xmlns:p14="http://schemas.microsoft.com/office/powerpoint/2010/main" val="1845506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Need to add reference in prep</a:t>
            </a:r>
          </a:p>
          <a:p>
            <a:endParaRPr lang="en-US" altLang="en-US"/>
          </a:p>
        </p:txBody>
      </p:sp>
    </p:spTree>
    <p:extLst>
      <p:ext uri="{BB962C8B-B14F-4D97-AF65-F5344CB8AC3E}">
        <p14:creationId xmlns:p14="http://schemas.microsoft.com/office/powerpoint/2010/main" val="212070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6418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bullet points</a:t>
            </a:r>
            <a:r>
              <a:rPr lang="en-US" baseline="0" dirty="0"/>
              <a:t> with hypothesis for each (anticipated to limit </a:t>
            </a:r>
            <a:r>
              <a:rPr lang="en-US" baseline="0" dirty="0" err="1"/>
              <a:t>aggre</a:t>
            </a:r>
            <a:r>
              <a:rPr lang="en-US" baseline="0" dirty="0"/>
              <a:t>, </a:t>
            </a:r>
            <a:r>
              <a:rPr lang="en-US" baseline="0" dirty="0" err="1"/>
              <a:t>etc</a:t>
            </a:r>
            <a:r>
              <a:rPr lang="en-US" baseline="0" dirty="0"/>
              <a:t>)</a:t>
            </a:r>
          </a:p>
          <a:p>
            <a:endParaRPr lang="en-US" dirty="0"/>
          </a:p>
        </p:txBody>
      </p:sp>
      <p:sp>
        <p:nvSpPr>
          <p:cNvPr id="4" name="Slide Number Placeholder 3"/>
          <p:cNvSpPr>
            <a:spLocks noGrp="1"/>
          </p:cNvSpPr>
          <p:nvPr>
            <p:ph type="sldNum" sz="quarter" idx="10"/>
          </p:nvPr>
        </p:nvSpPr>
        <p:spPr/>
        <p:txBody>
          <a:bodyPr/>
          <a:lstStyle/>
          <a:p>
            <a:fld id="{78ED518C-653C-4554-80D7-186C15D090D4}"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65945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34732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58053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97B1C"/>
                </a:solidFill>
                <a:latin typeface="Helvetica Neue" charset="0"/>
                <a:ea typeface="Helvetica Neue" charset="0"/>
                <a:cs typeface="Helvetica Neue" charset="0"/>
              </a:rPr>
              <a:t>Materials Knowledge Extraction from Centralized Experimental Databases</a:t>
            </a:r>
            <a:endParaRPr lang="en-US" dirty="0"/>
          </a:p>
        </p:txBody>
      </p:sp>
      <p:sp>
        <p:nvSpPr>
          <p:cNvPr id="4" name="Slide Number Placeholder 3"/>
          <p:cNvSpPr>
            <a:spLocks noGrp="1"/>
          </p:cNvSpPr>
          <p:nvPr>
            <p:ph type="sldNum" sz="quarter" idx="10"/>
          </p:nvPr>
        </p:nvSpPr>
        <p:spPr/>
        <p:txBody>
          <a:bodyPr/>
          <a:lstStyle/>
          <a:p>
            <a:fld id="{613A0412-0EF6-4640-BFAD-98B2746B58D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48639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804660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4138920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4217534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201683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725128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598759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583497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65106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D7ABCF-FD18-4255-8CC9-37121589E1B0}"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747393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Figure 1: There are a variety</a:t>
            </a:r>
            <a:r>
              <a:rPr lang="en-US" baseline="0" dirty="0" smtClean="0"/>
              <a:t> of different policy incentives used to support PV.  At the federal level ITC… At the state and local level, much more variety of incentive offerings and magnitude of those incentives. </a:t>
            </a:r>
          </a:p>
          <a:p>
            <a:r>
              <a:rPr lang="en-US" dirty="0" smtClean="0"/>
              <a:t>PV</a:t>
            </a:r>
            <a:r>
              <a:rPr lang="en-US" baseline="0" dirty="0" smtClean="0"/>
              <a:t> prices continued to decline in part driven by panels from east China. </a:t>
            </a:r>
            <a:r>
              <a:rPr lang="en-US" dirty="0" err="1"/>
              <a:t>Suniva</a:t>
            </a:r>
            <a:r>
              <a:rPr lang="en-US" dirty="0"/>
              <a:t> filed a petition with U.S. International Trade Commission calling for new tariffs (40c per watt) on solar cells and minimum prices for solar modules imported from around the globe</a:t>
            </a:r>
            <a:endParaRPr lang="en-US" baseline="0" dirty="0" smtClean="0"/>
          </a:p>
          <a:p>
            <a:endParaRPr lang="en-US" baseline="0" dirty="0" smtClean="0"/>
          </a:p>
          <a:p>
            <a:r>
              <a:rPr lang="en-US" baseline="0" dirty="0" smtClean="0"/>
              <a:t>Figure 2:  Not entirely driven by incentive amount, also by solar resource, state environmental attitudes, regulatory and utility policy… </a:t>
            </a:r>
            <a:endParaRPr lang="en-US" dirty="0"/>
          </a:p>
        </p:txBody>
      </p:sp>
      <p:sp>
        <p:nvSpPr>
          <p:cNvPr id="4" name="Slide Number Placeholder 3"/>
          <p:cNvSpPr>
            <a:spLocks noGrp="1"/>
          </p:cNvSpPr>
          <p:nvPr>
            <p:ph type="sldNum" sz="quarter" idx="10"/>
          </p:nvPr>
        </p:nvSpPr>
        <p:spPr/>
        <p:txBody>
          <a:bodyPr/>
          <a:lstStyle/>
          <a:p>
            <a:fld id="{4558E4F4-C5FE-40EB-B771-9852B808253D}"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414024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A24F-4FDF-AF4F-9655-1CE51F896C2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02700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metering has</a:t>
            </a:r>
            <a:r>
              <a:rPr lang="en-US" baseline="0" dirty="0" smtClean="0"/>
              <a:t> been the biggest policy driver of rooftop solar and has become the subject of intense debate between utilities, the solar industry, regulators, etc. </a:t>
            </a:r>
          </a:p>
          <a:p>
            <a:endParaRPr lang="en-US" baseline="0" dirty="0" smtClean="0"/>
          </a:p>
          <a:p>
            <a:r>
              <a:rPr lang="en-US" baseline="0" dirty="0" smtClean="0"/>
              <a:t>With a net-metering policy in place production in excess of local consumption is credited at the retail rate. The retail rate is 2-3 times higher than the wholesale rate (the price at which utilities purchase electricity on the market in deregulated territories)</a:t>
            </a:r>
          </a:p>
          <a:p>
            <a:r>
              <a:rPr lang="en-US" baseline="0" dirty="0" smtClean="0"/>
              <a:t>This leads to questions about cost recovery, cross-subsidies between participants and non-participants, and equity.</a:t>
            </a:r>
          </a:p>
          <a:p>
            <a:endParaRPr lang="en-US" dirty="0"/>
          </a:p>
        </p:txBody>
      </p:sp>
      <p:sp>
        <p:nvSpPr>
          <p:cNvPr id="4" name="Slide Number Placeholder 3"/>
          <p:cNvSpPr>
            <a:spLocks noGrp="1"/>
          </p:cNvSpPr>
          <p:nvPr>
            <p:ph type="sldNum" sz="quarter" idx="10"/>
          </p:nvPr>
        </p:nvSpPr>
        <p:spPr/>
        <p:txBody>
          <a:bodyPr/>
          <a:lstStyle/>
          <a:p>
            <a:fld id="{4558E4F4-C5FE-40EB-B771-9852B808253D}"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359133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death</a:t>
            </a:r>
            <a:r>
              <a:rPr lang="en-US" baseline="0" dirty="0" smtClean="0"/>
              <a:t> spiral is not a new idea, but it has seen a resurgence following faster than expected growth in distributed solar</a:t>
            </a:r>
          </a:p>
          <a:p>
            <a:r>
              <a:rPr lang="en-US" baseline="0" dirty="0" smtClean="0"/>
              <a:t>A </a:t>
            </a:r>
            <a:r>
              <a:rPr lang="en-US" baseline="0" dirty="0" err="1" smtClean="0"/>
              <a:t>en</a:t>
            </a:r>
            <a:r>
              <a:rPr lang="en-US" baseline="0" dirty="0" smtClean="0"/>
              <a:t> vogue comparison is to the telecom industry, but I think its overstated. I don’t have a landline. Vast majority of solar adopters still need the grid (nighttime, cloudy, plus use the grid to distribute excess solar generation)</a:t>
            </a:r>
          </a:p>
          <a:p>
            <a:endParaRPr lang="en-US" baseline="0" dirty="0" smtClean="0"/>
          </a:p>
        </p:txBody>
      </p:sp>
      <p:sp>
        <p:nvSpPr>
          <p:cNvPr id="4" name="Slide Number Placeholder 3"/>
          <p:cNvSpPr>
            <a:spLocks noGrp="1"/>
          </p:cNvSpPr>
          <p:nvPr>
            <p:ph type="sldNum" sz="quarter" idx="10"/>
          </p:nvPr>
        </p:nvSpPr>
        <p:spPr/>
        <p:txBody>
          <a:bodyPr/>
          <a:lstStyle/>
          <a:p>
            <a:fld id="{4558E4F4-C5FE-40EB-B771-9852B808253D}"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196142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solar means total annual generation </a:t>
            </a:r>
          </a:p>
          <a:p>
            <a:r>
              <a:rPr lang="en-US" baseline="0" dirty="0" smtClean="0"/>
              <a:t>At low penetrations of solar concerns may be overblown</a:t>
            </a:r>
          </a:p>
          <a:p>
            <a:r>
              <a:rPr lang="en-US" baseline="0" dirty="0" smtClean="0"/>
              <a:t>Once you approach 15% then concerns begin to develop</a:t>
            </a:r>
          </a:p>
          <a:p>
            <a:r>
              <a:rPr lang="en-US" baseline="0" dirty="0" smtClean="0"/>
              <a:t>Peak shifts which changes cost allocations </a:t>
            </a:r>
          </a:p>
          <a:p>
            <a:r>
              <a:rPr lang="en-US" baseline="0" dirty="0" smtClean="0"/>
              <a:t>Start having to worry about significant ramp rates and bottom-outs in shoulder months </a:t>
            </a:r>
          </a:p>
        </p:txBody>
      </p:sp>
      <p:sp>
        <p:nvSpPr>
          <p:cNvPr id="4" name="Slide Number Placeholder 3"/>
          <p:cNvSpPr>
            <a:spLocks noGrp="1"/>
          </p:cNvSpPr>
          <p:nvPr>
            <p:ph type="sldNum" sz="quarter" idx="10"/>
          </p:nvPr>
        </p:nvSpPr>
        <p:spPr/>
        <p:txBody>
          <a:bodyPr/>
          <a:lstStyle/>
          <a:p>
            <a:fld id="{4558E4F4-C5FE-40EB-B771-9852B808253D}"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777842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a:t>
            </a:r>
            <a:r>
              <a:rPr lang="en-US" baseline="0" dirty="0" smtClean="0"/>
              <a:t> costs and benefits are very difficult to calculate particularly across a 30 year time horizon. </a:t>
            </a:r>
            <a:br>
              <a:rPr lang="en-US" baseline="0" dirty="0" smtClean="0"/>
            </a:br>
            <a:r>
              <a:rPr lang="en-US" baseline="0" dirty="0" smtClean="0"/>
              <a:t>Some impacts are yet well understood / have yet to be develop i.e. for ancillary services </a:t>
            </a:r>
          </a:p>
          <a:p>
            <a:endParaRPr lang="en-US" baseline="0" dirty="0" smtClean="0"/>
          </a:p>
          <a:p>
            <a:r>
              <a:rPr lang="en-US" baseline="0" dirty="0" smtClean="0"/>
              <a:t>Other potential components: </a:t>
            </a:r>
            <a:r>
              <a:rPr lang="en-US" dirty="0" smtClean="0"/>
              <a:t>Environmental and Health benefits</a:t>
            </a:r>
            <a:r>
              <a:rPr lang="en-US" baseline="0" dirty="0" smtClean="0"/>
              <a:t>: externalities from air pollution and water consumption, Land use, Economic Development, Fuel Price Hedge (diversification benefits), market price mitigation, grid security / disaster recovery / resilience, program administration costs</a:t>
            </a:r>
          </a:p>
        </p:txBody>
      </p:sp>
      <p:sp>
        <p:nvSpPr>
          <p:cNvPr id="4" name="Slide Number Placeholder 3"/>
          <p:cNvSpPr>
            <a:spLocks noGrp="1"/>
          </p:cNvSpPr>
          <p:nvPr>
            <p:ph type="sldNum" sz="quarter" idx="10"/>
          </p:nvPr>
        </p:nvSpPr>
        <p:spPr/>
        <p:txBody>
          <a:bodyPr/>
          <a:lstStyle/>
          <a:p>
            <a:fld id="{4558E4F4-C5FE-40EB-B771-9852B808253D}"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490355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A24F-4FDF-AF4F-9655-1CE51F896C2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0193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A24F-4FDF-AF4F-9655-1CE51F896C2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0509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A24F-4FDF-AF4F-9655-1CE51F896C2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1296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BA24F-4FDF-AF4F-9655-1CE51F896C2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4943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(1) </a:t>
            </a:r>
          </a:p>
          <a:p>
            <a:r>
              <a:rPr lang="en-US" dirty="0" err="1">
                <a:effectLst/>
              </a:rPr>
              <a:t>Adikaari</a:t>
            </a:r>
            <a:r>
              <a:rPr lang="en-US" dirty="0">
                <a:effectLst/>
              </a:rPr>
              <a:t>, A. A. D. T.; </a:t>
            </a:r>
            <a:r>
              <a:rPr lang="en-US" dirty="0" err="1">
                <a:effectLst/>
              </a:rPr>
              <a:t>Dissanayake</a:t>
            </a:r>
            <a:r>
              <a:rPr lang="en-US" dirty="0">
                <a:effectLst/>
              </a:rPr>
              <a:t>, D. M. N. M.; Silva, S. R. P. </a:t>
            </a:r>
            <a:r>
              <a:rPr lang="en-US" i="1" dirty="0">
                <a:effectLst/>
              </a:rPr>
              <a:t>IEEE Journal of Selected Topics in Quantum Electronics</a:t>
            </a:r>
            <a:r>
              <a:rPr lang="en-US" dirty="0">
                <a:effectLst/>
              </a:rPr>
              <a:t> </a:t>
            </a:r>
            <a:r>
              <a:rPr lang="en-US" b="1" dirty="0">
                <a:effectLst/>
              </a:rPr>
              <a:t>2010</a:t>
            </a:r>
            <a:r>
              <a:rPr lang="en-US" dirty="0">
                <a:effectLst/>
              </a:rPr>
              <a:t>, </a:t>
            </a:r>
            <a:r>
              <a:rPr lang="en-US" i="1" dirty="0">
                <a:effectLst/>
              </a:rPr>
              <a:t>16</a:t>
            </a:r>
            <a:r>
              <a:rPr lang="en-US" dirty="0">
                <a:effectLst/>
              </a:rPr>
              <a:t> (6), 1595–1606.</a:t>
            </a:r>
          </a:p>
          <a:p>
            <a:endParaRPr lang="en-US" dirty="0"/>
          </a:p>
        </p:txBody>
      </p:sp>
      <p:sp>
        <p:nvSpPr>
          <p:cNvPr id="4" name="Slide Number Placeholder 3"/>
          <p:cNvSpPr>
            <a:spLocks noGrp="1"/>
          </p:cNvSpPr>
          <p:nvPr>
            <p:ph type="sldNum" sz="quarter" idx="10"/>
          </p:nvPr>
        </p:nvSpPr>
        <p:spPr/>
        <p:txBody>
          <a:bodyPr/>
          <a:lstStyle/>
          <a:p>
            <a:fld id="{78ED518C-653C-4554-80D7-186C15D090D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3277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50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04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365125"/>
            <a:ext cx="147875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9" y="365125"/>
            <a:ext cx="432196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23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icture Placeholder 3"/>
          <p:cNvSpPr>
            <a:spLocks noGrp="1"/>
          </p:cNvSpPr>
          <p:nvPr>
            <p:ph type="pic" sz="quarter" idx="10"/>
          </p:nvPr>
        </p:nvSpPr>
        <p:spPr>
          <a:xfrm>
            <a:off x="0" y="1004888"/>
            <a:ext cx="4552491" cy="2619756"/>
          </a:xfrm>
        </p:spPr>
        <p:txBody>
          <a:bodyPr/>
          <a:lstStyle/>
          <a:p>
            <a:endParaRPr lang="en-US"/>
          </a:p>
        </p:txBody>
      </p:sp>
      <p:sp>
        <p:nvSpPr>
          <p:cNvPr id="4" name="Picture Placeholder 3"/>
          <p:cNvSpPr>
            <a:spLocks noGrp="1"/>
          </p:cNvSpPr>
          <p:nvPr>
            <p:ph type="pic" sz="quarter" idx="11"/>
          </p:nvPr>
        </p:nvSpPr>
        <p:spPr>
          <a:xfrm>
            <a:off x="4552490" y="1004888"/>
            <a:ext cx="4591509" cy="2619756"/>
          </a:xfrm>
        </p:spPr>
        <p:txBody>
          <a:bodyPr/>
          <a:lstStyle/>
          <a:p>
            <a:endParaRPr lang="en-US"/>
          </a:p>
        </p:txBody>
      </p:sp>
      <p:sp>
        <p:nvSpPr>
          <p:cNvPr id="5" name="Picture Placeholder 3"/>
          <p:cNvSpPr>
            <a:spLocks noGrp="1"/>
          </p:cNvSpPr>
          <p:nvPr>
            <p:ph type="pic" sz="quarter" idx="12"/>
          </p:nvPr>
        </p:nvSpPr>
        <p:spPr>
          <a:xfrm>
            <a:off x="0" y="3624644"/>
            <a:ext cx="4552491" cy="2619756"/>
          </a:xfrm>
        </p:spPr>
        <p:txBody>
          <a:bodyPr/>
          <a:lstStyle/>
          <a:p>
            <a:endParaRPr lang="en-US"/>
          </a:p>
        </p:txBody>
      </p:sp>
      <p:sp>
        <p:nvSpPr>
          <p:cNvPr id="6" name="Picture Placeholder 3"/>
          <p:cNvSpPr>
            <a:spLocks noGrp="1"/>
          </p:cNvSpPr>
          <p:nvPr>
            <p:ph type="pic" sz="quarter" idx="13"/>
          </p:nvPr>
        </p:nvSpPr>
        <p:spPr>
          <a:xfrm>
            <a:off x="4552490" y="3624644"/>
            <a:ext cx="4591509" cy="2619756"/>
          </a:xfrm>
        </p:spPr>
        <p:txBody>
          <a:bodyPr/>
          <a:lstStyle/>
          <a:p>
            <a:endParaRPr lang="en-US"/>
          </a:p>
        </p:txBody>
      </p:sp>
    </p:spTree>
    <p:extLst>
      <p:ext uri="{BB962C8B-B14F-4D97-AF65-F5344CB8AC3E}">
        <p14:creationId xmlns:p14="http://schemas.microsoft.com/office/powerpoint/2010/main" val="40458398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3" indent="0" algn="ctr">
              <a:buNone/>
              <a:defRPr>
                <a:solidFill>
                  <a:schemeClr val="tx1">
                    <a:tint val="75000"/>
                  </a:schemeClr>
                </a:solidFill>
              </a:defRPr>
            </a:lvl3pPr>
            <a:lvl4pPr marL="1371380" indent="0" algn="ctr">
              <a:buNone/>
              <a:defRPr>
                <a:solidFill>
                  <a:schemeClr val="tx1">
                    <a:tint val="75000"/>
                  </a:schemeClr>
                </a:solidFill>
              </a:defRPr>
            </a:lvl4pPr>
            <a:lvl5pPr marL="1828508" indent="0" algn="ctr">
              <a:buNone/>
              <a:defRPr>
                <a:solidFill>
                  <a:schemeClr val="tx1">
                    <a:tint val="75000"/>
                  </a:schemeClr>
                </a:solidFill>
              </a:defRPr>
            </a:lvl5pPr>
            <a:lvl6pPr marL="2285635" indent="0" algn="ctr">
              <a:buNone/>
              <a:defRPr>
                <a:solidFill>
                  <a:schemeClr val="tx1">
                    <a:tint val="75000"/>
                  </a:schemeClr>
                </a:solidFill>
              </a:defRPr>
            </a:lvl6pPr>
            <a:lvl7pPr marL="2742760"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3F097C-E57B-2A46-A19A-942BDECC4167}"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549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990D96-49CB-9247-8E31-44653F4DC205}"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47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27" indent="0">
              <a:buNone/>
              <a:defRPr sz="1833">
                <a:solidFill>
                  <a:schemeClr val="tx1">
                    <a:tint val="75000"/>
                  </a:schemeClr>
                </a:solidFill>
              </a:defRPr>
            </a:lvl2pPr>
            <a:lvl3pPr marL="914253" indent="0">
              <a:buNone/>
              <a:defRPr sz="1583">
                <a:solidFill>
                  <a:schemeClr val="tx1">
                    <a:tint val="75000"/>
                  </a:schemeClr>
                </a:solidFill>
              </a:defRPr>
            </a:lvl3pPr>
            <a:lvl4pPr marL="1371380" indent="0">
              <a:buNone/>
              <a:defRPr sz="1417">
                <a:solidFill>
                  <a:schemeClr val="tx1">
                    <a:tint val="75000"/>
                  </a:schemeClr>
                </a:solidFill>
              </a:defRPr>
            </a:lvl4pPr>
            <a:lvl5pPr marL="1828508" indent="0">
              <a:buNone/>
              <a:defRPr sz="1417">
                <a:solidFill>
                  <a:schemeClr val="tx1">
                    <a:tint val="75000"/>
                  </a:schemeClr>
                </a:solidFill>
              </a:defRPr>
            </a:lvl5pPr>
            <a:lvl6pPr marL="2285635" indent="0">
              <a:buNone/>
              <a:defRPr sz="1417">
                <a:solidFill>
                  <a:schemeClr val="tx1">
                    <a:tint val="75000"/>
                  </a:schemeClr>
                </a:solidFill>
              </a:defRPr>
            </a:lvl6pPr>
            <a:lvl7pPr marL="2742760" indent="0">
              <a:buNone/>
              <a:defRPr sz="1417">
                <a:solidFill>
                  <a:schemeClr val="tx1">
                    <a:tint val="75000"/>
                  </a:schemeClr>
                </a:solidFill>
              </a:defRPr>
            </a:lvl7pPr>
            <a:lvl8pPr marL="3199888" indent="0">
              <a:buNone/>
              <a:defRPr sz="1417">
                <a:solidFill>
                  <a:schemeClr val="tx1">
                    <a:tint val="75000"/>
                  </a:schemeClr>
                </a:solidFill>
              </a:defRPr>
            </a:lvl8pPr>
            <a:lvl9pPr marL="3657015" indent="0">
              <a:buNone/>
              <a:defRPr sz="141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77DAA-D00A-D743-B759-D5CA3FBE0EF2}"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66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8" y="1920875"/>
            <a:ext cx="4860925" cy="5430838"/>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3" y="1920875"/>
            <a:ext cx="4860925" cy="5430838"/>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526761-7317-7E4E-A619-2F77D21E4BF9}" type="datetime1">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360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17" b="1"/>
            </a:lvl1pPr>
            <a:lvl2pPr marL="457127" indent="0">
              <a:buNone/>
              <a:defRPr sz="2000" b="1"/>
            </a:lvl2pPr>
            <a:lvl3pPr marL="914253" indent="0">
              <a:buNone/>
              <a:defRPr sz="1833" b="1"/>
            </a:lvl3pPr>
            <a:lvl4pPr marL="1371380" indent="0">
              <a:buNone/>
              <a:defRPr sz="1583" b="1"/>
            </a:lvl4pPr>
            <a:lvl5pPr marL="1828508" indent="0">
              <a:buNone/>
              <a:defRPr sz="1583" b="1"/>
            </a:lvl5pPr>
            <a:lvl6pPr marL="2285635" indent="0">
              <a:buNone/>
              <a:defRPr sz="1583" b="1"/>
            </a:lvl6pPr>
            <a:lvl7pPr marL="2742760" indent="0">
              <a:buNone/>
              <a:defRPr sz="1583" b="1"/>
            </a:lvl7pPr>
            <a:lvl8pPr marL="3199888" indent="0">
              <a:buNone/>
              <a:defRPr sz="1583" b="1"/>
            </a:lvl8pPr>
            <a:lvl9pPr marL="3657015" indent="0">
              <a:buNone/>
              <a:defRPr sz="1583"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17" b="1"/>
            </a:lvl1pPr>
            <a:lvl2pPr marL="457127" indent="0">
              <a:buNone/>
              <a:defRPr sz="2000" b="1"/>
            </a:lvl2pPr>
            <a:lvl3pPr marL="914253" indent="0">
              <a:buNone/>
              <a:defRPr sz="1833" b="1"/>
            </a:lvl3pPr>
            <a:lvl4pPr marL="1371380" indent="0">
              <a:buNone/>
              <a:defRPr sz="1583" b="1"/>
            </a:lvl4pPr>
            <a:lvl5pPr marL="1828508" indent="0">
              <a:buNone/>
              <a:defRPr sz="1583" b="1"/>
            </a:lvl5pPr>
            <a:lvl6pPr marL="2285635" indent="0">
              <a:buNone/>
              <a:defRPr sz="1583" b="1"/>
            </a:lvl6pPr>
            <a:lvl7pPr marL="2742760" indent="0">
              <a:buNone/>
              <a:defRPr sz="1583" b="1"/>
            </a:lvl7pPr>
            <a:lvl8pPr marL="3199888" indent="0">
              <a:buNone/>
              <a:defRPr sz="1583" b="1"/>
            </a:lvl8pPr>
            <a:lvl9pPr marL="3657015" indent="0">
              <a:buNone/>
              <a:defRPr sz="1583"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33DCC2-6F6E-F44A-AFA6-34073BF408E3}" type="datetime1">
              <a:rPr lang="en-US" smtClean="0">
                <a:solidFill>
                  <a:prstClr val="black">
                    <a:tint val="75000"/>
                  </a:prstClr>
                </a:solidFill>
              </a:rPr>
              <a:pPr/>
              <a:t>7/27/2017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6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1D378C-1E45-4D42-9736-20C0156A7989}" type="datetime1">
              <a:rPr lang="en-US" smtClean="0">
                <a:solidFill>
                  <a:prstClr val="black">
                    <a:tint val="75000"/>
                  </a:prstClr>
                </a:solidFill>
              </a:rPr>
              <a:pPr/>
              <a:t>7/27/2017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47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CA06C-AC49-574E-A460-FC75DE20FFD9}" type="datetime1">
              <a:rPr lang="en-US" smtClean="0">
                <a:solidFill>
                  <a:prstClr val="black">
                    <a:tint val="75000"/>
                  </a:prstClr>
                </a:solidFill>
              </a:rPr>
              <a:pPr/>
              <a:t>7/27/2017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590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17"/>
            </a:lvl1pPr>
            <a:lvl2pPr marL="457127" indent="0">
              <a:buNone/>
              <a:defRPr sz="1167"/>
            </a:lvl2pPr>
            <a:lvl3pPr marL="914253" indent="0">
              <a:buNone/>
              <a:defRPr sz="1000"/>
            </a:lvl3pPr>
            <a:lvl4pPr marL="1371380" indent="0">
              <a:buNone/>
              <a:defRPr sz="917"/>
            </a:lvl4pPr>
            <a:lvl5pPr marL="1828508" indent="0">
              <a:buNone/>
              <a:defRPr sz="917"/>
            </a:lvl5pPr>
            <a:lvl6pPr marL="2285635" indent="0">
              <a:buNone/>
              <a:defRPr sz="917"/>
            </a:lvl6pPr>
            <a:lvl7pPr marL="2742760" indent="0">
              <a:buNone/>
              <a:defRPr sz="917"/>
            </a:lvl7pPr>
            <a:lvl8pPr marL="3199888" indent="0">
              <a:buNone/>
              <a:defRPr sz="917"/>
            </a:lvl8pPr>
            <a:lvl9pPr marL="3657015" indent="0">
              <a:buNone/>
              <a:defRPr sz="91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94370E-81F1-3F4B-B23C-87BC2A630E21}" type="datetime1">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550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167"/>
            </a:lvl1pPr>
            <a:lvl2pPr marL="457127" indent="0">
              <a:buNone/>
              <a:defRPr sz="2833"/>
            </a:lvl2pPr>
            <a:lvl3pPr marL="914253" indent="0">
              <a:buNone/>
              <a:defRPr sz="2417"/>
            </a:lvl3pPr>
            <a:lvl4pPr marL="1371380" indent="0">
              <a:buNone/>
              <a:defRPr sz="2000"/>
            </a:lvl4pPr>
            <a:lvl5pPr marL="1828508" indent="0">
              <a:buNone/>
              <a:defRPr sz="2000"/>
            </a:lvl5pPr>
            <a:lvl6pPr marL="2285635" indent="0">
              <a:buNone/>
              <a:defRPr sz="2000"/>
            </a:lvl6pPr>
            <a:lvl7pPr marL="2742760" indent="0">
              <a:buNone/>
              <a:defRPr sz="2000"/>
            </a:lvl7pPr>
            <a:lvl8pPr marL="3199888" indent="0">
              <a:buNone/>
              <a:defRPr sz="2000"/>
            </a:lvl8pPr>
            <a:lvl9pPr marL="365701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7"/>
            </a:lvl1pPr>
            <a:lvl2pPr marL="457127" indent="0">
              <a:buNone/>
              <a:defRPr sz="1167"/>
            </a:lvl2pPr>
            <a:lvl3pPr marL="914253" indent="0">
              <a:buNone/>
              <a:defRPr sz="1000"/>
            </a:lvl3pPr>
            <a:lvl4pPr marL="1371380" indent="0">
              <a:buNone/>
              <a:defRPr sz="917"/>
            </a:lvl4pPr>
            <a:lvl5pPr marL="1828508" indent="0">
              <a:buNone/>
              <a:defRPr sz="917"/>
            </a:lvl5pPr>
            <a:lvl6pPr marL="2285635" indent="0">
              <a:buNone/>
              <a:defRPr sz="917"/>
            </a:lvl6pPr>
            <a:lvl7pPr marL="2742760" indent="0">
              <a:buNone/>
              <a:defRPr sz="917"/>
            </a:lvl7pPr>
            <a:lvl8pPr marL="3199888" indent="0">
              <a:buNone/>
              <a:defRPr sz="917"/>
            </a:lvl8pPr>
            <a:lvl9pPr marL="3657015" indent="0">
              <a:buNone/>
              <a:defRPr sz="91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3EF346-C469-DC47-BE9D-E6D36B3D2761}" type="datetime1">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87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A2D22-AA64-BC4A-8200-F2E92821CBAE}"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89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4963" y="330200"/>
            <a:ext cx="2468562" cy="7021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9275" y="330200"/>
            <a:ext cx="7253288" cy="7021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4A6796-D567-0341-94C7-6DA88AB4EA43}"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2A17CE-E182-A242-A098-944A5CD33D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5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5" descr="Georgia-Institute-of-Technology-BOLD-539+874.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0" y="5429250"/>
            <a:ext cx="3886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3471863" y="1077913"/>
            <a:ext cx="5653087" cy="1470025"/>
          </a:xfrm>
          <a:effectLst/>
        </p:spPr>
        <p:txBody>
          <a:bodyPr/>
          <a:lstStyle>
            <a:lvl1pPr algn="ctr">
              <a:defRPr sz="3600">
                <a:solidFill>
                  <a:schemeClr val="accent2"/>
                </a:solidFill>
              </a:defRPr>
            </a:lvl1pPr>
          </a:lstStyle>
          <a:p>
            <a:r>
              <a:rPr lang="en-US" dirty="0"/>
              <a:t>Click to edit Master title style</a:t>
            </a:r>
          </a:p>
        </p:txBody>
      </p:sp>
      <p:sp>
        <p:nvSpPr>
          <p:cNvPr id="6147" name="Rectangle 3"/>
          <p:cNvSpPr>
            <a:spLocks noGrp="1" noChangeArrowheads="1"/>
          </p:cNvSpPr>
          <p:nvPr>
            <p:ph type="subTitle" idx="1"/>
          </p:nvPr>
        </p:nvSpPr>
        <p:spPr>
          <a:xfrm>
            <a:off x="3970338" y="3019425"/>
            <a:ext cx="4654550" cy="1016000"/>
          </a:xfrm>
        </p:spPr>
        <p:txBody>
          <a:bodyPr/>
          <a:lstStyle>
            <a:lvl1pPr marL="0" indent="0" algn="ctr">
              <a:buFontTx/>
              <a:buNone/>
              <a:defRPr sz="2200">
                <a:solidFill>
                  <a:schemeClr val="accent2"/>
                </a:solidFill>
              </a:defRPr>
            </a:lvl1pPr>
          </a:lstStyle>
          <a:p>
            <a:r>
              <a:rPr lang="en-US" dirty="0"/>
              <a:t>Click to edit Master subtitle style</a:t>
            </a:r>
          </a:p>
        </p:txBody>
      </p:sp>
    </p:spTree>
    <p:extLst>
      <p:ext uri="{BB962C8B-B14F-4D97-AF65-F5344CB8AC3E}">
        <p14:creationId xmlns:p14="http://schemas.microsoft.com/office/powerpoint/2010/main" val="41656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86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4427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28600" y="1198563"/>
            <a:ext cx="4305300" cy="503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198563"/>
            <a:ext cx="4305300" cy="503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574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290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647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330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099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5297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8660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798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90750" cy="62309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0"/>
            <a:ext cx="6419850" cy="62309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231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E586A7F-1C01-4A1D-8E5E-7C08D7D0BADE}"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721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BDACC-5CAF-4C2A-BF52-0BBB53825016}"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884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4CED3F-3FCD-4E50-BC64-77E5E6F90234}"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611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24E16-50BA-4233-838B-2EC2914FB136}" type="datetime1">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11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8B9D6D-24F8-486D-BD7D-90A7FC57E4ED}" type="datetime1">
              <a:rPr lang="en-US" smtClean="0">
                <a:solidFill>
                  <a:prstClr val="black">
                    <a:tint val="75000"/>
                  </a:prstClr>
                </a:solidFill>
              </a:rPr>
              <a:pPr/>
              <a:t>7/27/2017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1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1"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832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B8869D-C809-4B6B-9787-B7B70E405D79}" type="datetime1">
              <a:rPr lang="en-US" smtClean="0">
                <a:solidFill>
                  <a:prstClr val="black">
                    <a:tint val="75000"/>
                  </a:prstClr>
                </a:solidFill>
              </a:rPr>
              <a:pPr/>
              <a:t>7/27/2017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708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9DFCB-3A8A-415E-BCA5-C3788D6490C5}" type="datetime1">
              <a:rPr lang="en-US" smtClean="0">
                <a:solidFill>
                  <a:prstClr val="black">
                    <a:tint val="75000"/>
                  </a:prstClr>
                </a:solidFill>
              </a:rPr>
              <a:pPr/>
              <a:t>7/27/2017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198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4BBE156-6424-4963-B127-CE7940E7720C}" type="datetime1">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898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BBA83D-326A-4E25-9414-AA830378555A}" type="datetime1">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471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E09F73-ED8D-4987-A0A9-49DC5489A77C}"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59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7E3A-C23D-4F71-8C2B-6D32D033A219}"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349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8763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8903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101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9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69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7116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8884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346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4860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689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4579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5171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11151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25332" y="1557867"/>
            <a:ext cx="5096935" cy="2235200"/>
          </a:xfrm>
        </p:spPr>
        <p:txBody>
          <a:bodyPr anchor="b" anchorCtr="0">
            <a:noAutofit/>
          </a:bodyPr>
          <a:lstStyle>
            <a:lvl1pPr algn="l">
              <a:lnSpc>
                <a:spcPts val="4800"/>
              </a:lnSpc>
              <a:defRPr b="1" cap="all" spc="200">
                <a:solidFill>
                  <a:schemeClr val="bg1"/>
                </a:solidFill>
              </a:defRPr>
            </a:lvl1pPr>
          </a:lstStyle>
          <a:p>
            <a:r>
              <a:rPr lang="en-US" dirty="0" smtClean="0"/>
              <a:t>Click to edit Master title SLIDE</a:t>
            </a:r>
            <a:endParaRPr lang="en-US" dirty="0"/>
          </a:p>
        </p:txBody>
      </p:sp>
      <p:sp>
        <p:nvSpPr>
          <p:cNvPr id="3" name="Subtitle 2"/>
          <p:cNvSpPr>
            <a:spLocks noGrp="1"/>
          </p:cNvSpPr>
          <p:nvPr>
            <p:ph type="subTitle" idx="1"/>
          </p:nvPr>
        </p:nvSpPr>
        <p:spPr>
          <a:xfrm>
            <a:off x="3725331" y="4275666"/>
            <a:ext cx="5096935"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38183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8873067" cy="47498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Title 6"/>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799012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297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1" y="1600200"/>
            <a:ext cx="4191000"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563536" y="1600200"/>
            <a:ext cx="4351865"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7179812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icture Placeholder 3"/>
          <p:cNvSpPr>
            <a:spLocks noGrp="1"/>
          </p:cNvSpPr>
          <p:nvPr>
            <p:ph type="pic" sz="quarter" idx="10"/>
          </p:nvPr>
        </p:nvSpPr>
        <p:spPr>
          <a:xfrm>
            <a:off x="254000" y="1371600"/>
            <a:ext cx="4216401" cy="2253044"/>
          </a:xfrm>
        </p:spPr>
        <p:txBody>
          <a:bodyPr/>
          <a:lstStyle/>
          <a:p>
            <a:endParaRPr lang="en-US" dirty="0"/>
          </a:p>
        </p:txBody>
      </p:sp>
      <p:sp>
        <p:nvSpPr>
          <p:cNvPr id="4" name="Picture Placeholder 3"/>
          <p:cNvSpPr>
            <a:spLocks noGrp="1"/>
          </p:cNvSpPr>
          <p:nvPr>
            <p:ph type="pic" sz="quarter" idx="11"/>
          </p:nvPr>
        </p:nvSpPr>
        <p:spPr>
          <a:xfrm>
            <a:off x="4656667" y="1371600"/>
            <a:ext cx="4207934" cy="2253044"/>
          </a:xfrm>
        </p:spPr>
        <p:txBody>
          <a:bodyPr/>
          <a:lstStyle/>
          <a:p>
            <a:endParaRPr lang="en-US"/>
          </a:p>
        </p:txBody>
      </p:sp>
      <p:sp>
        <p:nvSpPr>
          <p:cNvPr id="5" name="Picture Placeholder 3"/>
          <p:cNvSpPr>
            <a:spLocks noGrp="1"/>
          </p:cNvSpPr>
          <p:nvPr>
            <p:ph type="pic" sz="quarter" idx="12"/>
          </p:nvPr>
        </p:nvSpPr>
        <p:spPr>
          <a:xfrm>
            <a:off x="254000" y="3784602"/>
            <a:ext cx="4216401" cy="2459799"/>
          </a:xfrm>
        </p:spPr>
        <p:txBody>
          <a:bodyPr/>
          <a:lstStyle/>
          <a:p>
            <a:endParaRPr lang="en-US"/>
          </a:p>
        </p:txBody>
      </p:sp>
      <p:sp>
        <p:nvSpPr>
          <p:cNvPr id="6" name="Picture Placeholder 3"/>
          <p:cNvSpPr>
            <a:spLocks noGrp="1"/>
          </p:cNvSpPr>
          <p:nvPr>
            <p:ph type="pic" sz="quarter" idx="13"/>
          </p:nvPr>
        </p:nvSpPr>
        <p:spPr>
          <a:xfrm>
            <a:off x="4656667" y="3784600"/>
            <a:ext cx="4207934" cy="2459800"/>
          </a:xfrm>
        </p:spPr>
        <p:txBody>
          <a:bodyPr/>
          <a:lstStyle/>
          <a:p>
            <a:endParaRPr lang="en-US"/>
          </a:p>
        </p:txBody>
      </p:sp>
    </p:spTree>
    <p:extLst>
      <p:ext uri="{BB962C8B-B14F-4D97-AF65-F5344CB8AC3E}">
        <p14:creationId xmlns:p14="http://schemas.microsoft.com/office/powerpoint/2010/main" val="235268689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62467" y="1329267"/>
            <a:ext cx="2751666" cy="1400218"/>
          </a:xfrm>
        </p:spPr>
        <p:txBody>
          <a:bodyPr/>
          <a:lstStyle/>
          <a:p>
            <a:endParaRPr lang="en-US"/>
          </a:p>
        </p:txBody>
      </p:sp>
      <p:sp>
        <p:nvSpPr>
          <p:cNvPr id="6" name="Picture Placeholder 3"/>
          <p:cNvSpPr>
            <a:spLocks noGrp="1"/>
          </p:cNvSpPr>
          <p:nvPr>
            <p:ph type="pic" sz="quarter" idx="12"/>
          </p:nvPr>
        </p:nvSpPr>
        <p:spPr>
          <a:xfrm>
            <a:off x="6092776" y="1329267"/>
            <a:ext cx="2805693" cy="1400218"/>
          </a:xfrm>
        </p:spPr>
        <p:txBody>
          <a:bodyPr/>
          <a:lstStyle/>
          <a:p>
            <a:endParaRPr lang="en-US"/>
          </a:p>
        </p:txBody>
      </p:sp>
      <p:sp>
        <p:nvSpPr>
          <p:cNvPr id="7" name="Picture Placeholder 3"/>
          <p:cNvSpPr>
            <a:spLocks noGrp="1"/>
          </p:cNvSpPr>
          <p:nvPr>
            <p:ph type="pic" sz="quarter" idx="13"/>
          </p:nvPr>
        </p:nvSpPr>
        <p:spPr>
          <a:xfrm>
            <a:off x="3132668" y="1329267"/>
            <a:ext cx="2870200" cy="1400218"/>
          </a:xfrm>
        </p:spPr>
        <p:txBody>
          <a:bodyPr/>
          <a:lstStyle/>
          <a:p>
            <a:endParaRPr lang="en-US"/>
          </a:p>
        </p:txBody>
      </p:sp>
      <p:sp>
        <p:nvSpPr>
          <p:cNvPr id="8" name="Picture Placeholder 3"/>
          <p:cNvSpPr>
            <a:spLocks noGrp="1"/>
          </p:cNvSpPr>
          <p:nvPr>
            <p:ph type="pic" sz="quarter" idx="14"/>
          </p:nvPr>
        </p:nvSpPr>
        <p:spPr>
          <a:xfrm>
            <a:off x="262467" y="2946400"/>
            <a:ext cx="2751666" cy="1514524"/>
          </a:xfrm>
        </p:spPr>
        <p:txBody>
          <a:bodyPr/>
          <a:lstStyle/>
          <a:p>
            <a:endParaRPr lang="en-US"/>
          </a:p>
        </p:txBody>
      </p:sp>
      <p:sp>
        <p:nvSpPr>
          <p:cNvPr id="9" name="Picture Placeholder 3"/>
          <p:cNvSpPr>
            <a:spLocks noGrp="1"/>
          </p:cNvSpPr>
          <p:nvPr>
            <p:ph type="pic" sz="quarter" idx="15"/>
          </p:nvPr>
        </p:nvSpPr>
        <p:spPr>
          <a:xfrm>
            <a:off x="6092776" y="2946400"/>
            <a:ext cx="2805693" cy="1514524"/>
          </a:xfrm>
        </p:spPr>
        <p:txBody>
          <a:bodyPr/>
          <a:lstStyle/>
          <a:p>
            <a:endParaRPr lang="en-US"/>
          </a:p>
        </p:txBody>
      </p:sp>
      <p:sp>
        <p:nvSpPr>
          <p:cNvPr id="10" name="Picture Placeholder 3"/>
          <p:cNvSpPr>
            <a:spLocks noGrp="1"/>
          </p:cNvSpPr>
          <p:nvPr>
            <p:ph type="pic" sz="quarter" idx="16"/>
          </p:nvPr>
        </p:nvSpPr>
        <p:spPr>
          <a:xfrm>
            <a:off x="3132668" y="2946400"/>
            <a:ext cx="2870200" cy="1514524"/>
          </a:xfrm>
        </p:spPr>
        <p:txBody>
          <a:bodyPr/>
          <a:lstStyle/>
          <a:p>
            <a:endParaRPr lang="en-US"/>
          </a:p>
        </p:txBody>
      </p:sp>
      <p:sp>
        <p:nvSpPr>
          <p:cNvPr id="11" name="Picture Placeholder 3"/>
          <p:cNvSpPr>
            <a:spLocks noGrp="1"/>
          </p:cNvSpPr>
          <p:nvPr>
            <p:ph type="pic" sz="quarter" idx="17"/>
          </p:nvPr>
        </p:nvSpPr>
        <p:spPr>
          <a:xfrm>
            <a:off x="262467" y="4677839"/>
            <a:ext cx="2751666" cy="1507682"/>
          </a:xfrm>
        </p:spPr>
        <p:txBody>
          <a:bodyPr/>
          <a:lstStyle/>
          <a:p>
            <a:endParaRPr lang="en-US"/>
          </a:p>
        </p:txBody>
      </p:sp>
      <p:sp>
        <p:nvSpPr>
          <p:cNvPr id="12" name="Picture Placeholder 3"/>
          <p:cNvSpPr>
            <a:spLocks noGrp="1"/>
          </p:cNvSpPr>
          <p:nvPr>
            <p:ph type="pic" sz="quarter" idx="18"/>
          </p:nvPr>
        </p:nvSpPr>
        <p:spPr>
          <a:xfrm>
            <a:off x="6092776" y="4677839"/>
            <a:ext cx="2805692" cy="1507682"/>
          </a:xfrm>
        </p:spPr>
        <p:txBody>
          <a:bodyPr/>
          <a:lstStyle/>
          <a:p>
            <a:endParaRPr lang="en-US"/>
          </a:p>
        </p:txBody>
      </p:sp>
      <p:sp>
        <p:nvSpPr>
          <p:cNvPr id="13" name="Picture Placeholder 3"/>
          <p:cNvSpPr>
            <a:spLocks noGrp="1"/>
          </p:cNvSpPr>
          <p:nvPr>
            <p:ph type="pic" sz="quarter" idx="19"/>
          </p:nvPr>
        </p:nvSpPr>
        <p:spPr>
          <a:xfrm>
            <a:off x="3132668" y="4677839"/>
            <a:ext cx="2870200" cy="1507682"/>
          </a:xfrm>
        </p:spPr>
        <p:txBody>
          <a:bodyPr/>
          <a:lstStyle/>
          <a:p>
            <a:endParaRPr lang="en-US"/>
          </a:p>
        </p:txBody>
      </p:sp>
    </p:spTree>
    <p:extLst>
      <p:ext uri="{BB962C8B-B14F-4D97-AF65-F5344CB8AC3E}">
        <p14:creationId xmlns:p14="http://schemas.microsoft.com/office/powerpoint/2010/main" val="1316054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313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46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1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10.jpg"/><Relationship Id="rId5" Type="http://schemas.openxmlformats.org/officeDocument/2006/relationships/theme" Target="../theme/theme7.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FFE65B-80BF-432E-8B5E-1A8351506910}" type="datetimeFigureOut">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1661B0-6FC8-4036-BDD9-A55230E4382E}"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8" name="TextBox 7"/>
          <p:cNvSpPr txBox="1"/>
          <p:nvPr userDrawn="1"/>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9" name="Group 8"/>
          <p:cNvGrpSpPr/>
          <p:nvPr userDrawn="1"/>
        </p:nvGrpSpPr>
        <p:grpSpPr>
          <a:xfrm>
            <a:off x="7403599" y="-50780"/>
            <a:ext cx="1791478" cy="830997"/>
            <a:chOff x="7399176" y="-52067"/>
            <a:chExt cx="1791478" cy="830997"/>
          </a:xfrm>
        </p:grpSpPr>
        <p:sp>
          <p:nvSpPr>
            <p:cNvPr id="10" name="Rectangle 9"/>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Tree>
    <p:extLst>
      <p:ext uri="{BB962C8B-B14F-4D97-AF65-F5344CB8AC3E}">
        <p14:creationId xmlns:p14="http://schemas.microsoft.com/office/powerpoint/2010/main" val="1455873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9714" tIns="54858" rIns="109714" bIns="548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109714" tIns="54858" rIns="109714" bIns="548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109714" tIns="54858" rIns="109714" bIns="54858" rtlCol="0" anchor="ctr"/>
          <a:lstStyle>
            <a:lvl1pPr algn="l">
              <a:defRPr sz="1167">
                <a:solidFill>
                  <a:schemeClr val="tx1">
                    <a:tint val="75000"/>
                  </a:schemeClr>
                </a:solidFill>
              </a:defRPr>
            </a:lvl1pPr>
          </a:lstStyle>
          <a:p>
            <a:pPr defTabSz="457127"/>
            <a:fld id="{DC57D9D4-6182-364E-9CA7-C3A9A119640F}" type="datetime1">
              <a:rPr lang="en-US" smtClean="0">
                <a:solidFill>
                  <a:prstClr val="black">
                    <a:tint val="75000"/>
                  </a:prstClr>
                </a:solidFill>
              </a:rPr>
              <a:pPr defTabSz="457127"/>
              <a:t>7/27/2017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109714" tIns="54858" rIns="109714" bIns="54858" rtlCol="0" anchor="ctr"/>
          <a:lstStyle>
            <a:lvl1pPr algn="ctr">
              <a:defRPr sz="1167">
                <a:solidFill>
                  <a:schemeClr val="tx1">
                    <a:tint val="75000"/>
                  </a:schemeClr>
                </a:solidFill>
              </a:defRPr>
            </a:lvl1pPr>
          </a:lstStyle>
          <a:p>
            <a:pPr defTabSz="457127"/>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109714" tIns="54858" rIns="109714" bIns="54858" rtlCol="0" anchor="ctr"/>
          <a:lstStyle>
            <a:lvl1pPr algn="r">
              <a:defRPr sz="1167">
                <a:solidFill>
                  <a:schemeClr val="tx1">
                    <a:tint val="75000"/>
                  </a:schemeClr>
                </a:solidFill>
              </a:defRPr>
            </a:lvl1pPr>
          </a:lstStyle>
          <a:p>
            <a:pPr defTabSz="457127"/>
            <a:fld id="{1B2A17CE-E182-A242-A098-944A5CD33DE4}" type="slidenum">
              <a:rPr lang="en-US" smtClean="0">
                <a:solidFill>
                  <a:prstClr val="black">
                    <a:tint val="75000"/>
                  </a:prstClr>
                </a:solidFill>
              </a:rPr>
              <a:pPr defTabSz="457127"/>
              <a:t>‹#›</a:t>
            </a:fld>
            <a:endParaRPr lang="en-US">
              <a:solidFill>
                <a:prstClr val="black">
                  <a:tint val="75000"/>
                </a:prstClr>
              </a:solidFill>
            </a:endParaRPr>
          </a:p>
        </p:txBody>
      </p:sp>
    </p:spTree>
    <p:extLst>
      <p:ext uri="{BB962C8B-B14F-4D97-AF65-F5344CB8AC3E}">
        <p14:creationId xmlns:p14="http://schemas.microsoft.com/office/powerpoint/2010/main" val="13607103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hdr="0" ftr="0" dt="0"/>
  <p:txStyles>
    <p:titleStyle>
      <a:lvl1pPr algn="ctr" defTabSz="457127" rtl="0" eaLnBrk="1" latinLnBrk="0" hangingPunct="1">
        <a:spcBef>
          <a:spcPct val="0"/>
        </a:spcBef>
        <a:buNone/>
        <a:defRPr sz="4416" kern="1200">
          <a:solidFill>
            <a:schemeClr val="tx1"/>
          </a:solidFill>
          <a:latin typeface="+mj-lt"/>
          <a:ea typeface="+mj-ea"/>
          <a:cs typeface="+mj-cs"/>
        </a:defRPr>
      </a:lvl1pPr>
    </p:titleStyle>
    <p:bodyStyle>
      <a:lvl1pPr marL="342845" indent="-342845" algn="l" defTabSz="457127" rtl="0" eaLnBrk="1" latinLnBrk="0" hangingPunct="1">
        <a:spcBef>
          <a:spcPct val="20000"/>
        </a:spcBef>
        <a:buFont typeface="Arial"/>
        <a:buChar char="•"/>
        <a:defRPr sz="3167" kern="1200">
          <a:solidFill>
            <a:schemeClr val="tx1"/>
          </a:solidFill>
          <a:latin typeface="+mn-lt"/>
          <a:ea typeface="+mn-ea"/>
          <a:cs typeface="+mn-cs"/>
        </a:defRPr>
      </a:lvl1pPr>
      <a:lvl2pPr marL="742830" indent="-285705" algn="l" defTabSz="457127" rtl="0" eaLnBrk="1" latinLnBrk="0" hangingPunct="1">
        <a:spcBef>
          <a:spcPct val="20000"/>
        </a:spcBef>
        <a:buFont typeface="Arial"/>
        <a:buChar char="–"/>
        <a:defRPr sz="2833" kern="1200">
          <a:solidFill>
            <a:schemeClr val="tx1"/>
          </a:solidFill>
          <a:latin typeface="+mn-lt"/>
          <a:ea typeface="+mn-ea"/>
          <a:cs typeface="+mn-cs"/>
        </a:defRPr>
      </a:lvl2pPr>
      <a:lvl3pPr marL="1142818" indent="-228564" algn="l" defTabSz="457127" rtl="0" eaLnBrk="1" latinLnBrk="0" hangingPunct="1">
        <a:spcBef>
          <a:spcPct val="20000"/>
        </a:spcBef>
        <a:buFont typeface="Arial"/>
        <a:buChar char="•"/>
        <a:defRPr sz="2417" kern="1200">
          <a:solidFill>
            <a:schemeClr val="tx1"/>
          </a:solidFill>
          <a:latin typeface="+mn-lt"/>
          <a:ea typeface="+mn-ea"/>
          <a:cs typeface="+mn-cs"/>
        </a:defRPr>
      </a:lvl3pPr>
      <a:lvl4pPr marL="1599944" indent="-228564" algn="l" defTabSz="457127" rtl="0" eaLnBrk="1" latinLnBrk="0" hangingPunct="1">
        <a:spcBef>
          <a:spcPct val="20000"/>
        </a:spcBef>
        <a:buFont typeface="Arial"/>
        <a:buChar char="–"/>
        <a:defRPr sz="2000" kern="1200">
          <a:solidFill>
            <a:schemeClr val="tx1"/>
          </a:solidFill>
          <a:latin typeface="+mn-lt"/>
          <a:ea typeface="+mn-ea"/>
          <a:cs typeface="+mn-cs"/>
        </a:defRPr>
      </a:lvl4pPr>
      <a:lvl5pPr marL="2057072" indent="-228564" algn="l" defTabSz="457127" rtl="0" eaLnBrk="1" latinLnBrk="0" hangingPunct="1">
        <a:spcBef>
          <a:spcPct val="20000"/>
        </a:spcBef>
        <a:buFont typeface="Arial"/>
        <a:buChar char="»"/>
        <a:defRPr sz="2000" kern="1200">
          <a:solidFill>
            <a:schemeClr val="tx1"/>
          </a:solidFill>
          <a:latin typeface="+mn-lt"/>
          <a:ea typeface="+mn-ea"/>
          <a:cs typeface="+mn-cs"/>
        </a:defRPr>
      </a:lvl5pPr>
      <a:lvl6pPr marL="2514199"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4"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2"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0" indent="-228564"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33" kern="1200">
          <a:solidFill>
            <a:schemeClr val="tx1"/>
          </a:solidFill>
          <a:latin typeface="+mn-lt"/>
          <a:ea typeface="+mn-ea"/>
          <a:cs typeface="+mn-cs"/>
        </a:defRPr>
      </a:lvl1pPr>
      <a:lvl2pPr marL="457127" algn="l" defTabSz="457127" rtl="0" eaLnBrk="1" latinLnBrk="0" hangingPunct="1">
        <a:defRPr sz="1833" kern="1200">
          <a:solidFill>
            <a:schemeClr val="tx1"/>
          </a:solidFill>
          <a:latin typeface="+mn-lt"/>
          <a:ea typeface="+mn-ea"/>
          <a:cs typeface="+mn-cs"/>
        </a:defRPr>
      </a:lvl2pPr>
      <a:lvl3pPr marL="914253" algn="l" defTabSz="457127" rtl="0" eaLnBrk="1" latinLnBrk="0" hangingPunct="1">
        <a:defRPr sz="1833" kern="1200">
          <a:solidFill>
            <a:schemeClr val="tx1"/>
          </a:solidFill>
          <a:latin typeface="+mn-lt"/>
          <a:ea typeface="+mn-ea"/>
          <a:cs typeface="+mn-cs"/>
        </a:defRPr>
      </a:lvl3pPr>
      <a:lvl4pPr marL="1371380" algn="l" defTabSz="457127" rtl="0" eaLnBrk="1" latinLnBrk="0" hangingPunct="1">
        <a:defRPr sz="1833" kern="1200">
          <a:solidFill>
            <a:schemeClr val="tx1"/>
          </a:solidFill>
          <a:latin typeface="+mn-lt"/>
          <a:ea typeface="+mn-ea"/>
          <a:cs typeface="+mn-cs"/>
        </a:defRPr>
      </a:lvl4pPr>
      <a:lvl5pPr marL="1828508" algn="l" defTabSz="457127" rtl="0" eaLnBrk="1" latinLnBrk="0" hangingPunct="1">
        <a:defRPr sz="1833" kern="1200">
          <a:solidFill>
            <a:schemeClr val="tx1"/>
          </a:solidFill>
          <a:latin typeface="+mn-lt"/>
          <a:ea typeface="+mn-ea"/>
          <a:cs typeface="+mn-cs"/>
        </a:defRPr>
      </a:lvl5pPr>
      <a:lvl6pPr marL="2285635" algn="l" defTabSz="457127" rtl="0" eaLnBrk="1" latinLnBrk="0" hangingPunct="1">
        <a:defRPr sz="1833" kern="1200">
          <a:solidFill>
            <a:schemeClr val="tx1"/>
          </a:solidFill>
          <a:latin typeface="+mn-lt"/>
          <a:ea typeface="+mn-ea"/>
          <a:cs typeface="+mn-cs"/>
        </a:defRPr>
      </a:lvl6pPr>
      <a:lvl7pPr marL="2742760" algn="l" defTabSz="457127" rtl="0" eaLnBrk="1" latinLnBrk="0" hangingPunct="1">
        <a:defRPr sz="1833" kern="1200">
          <a:solidFill>
            <a:schemeClr val="tx1"/>
          </a:solidFill>
          <a:latin typeface="+mn-lt"/>
          <a:ea typeface="+mn-ea"/>
          <a:cs typeface="+mn-cs"/>
        </a:defRPr>
      </a:lvl7pPr>
      <a:lvl8pPr marL="3199888" algn="l" defTabSz="457127" rtl="0" eaLnBrk="1" latinLnBrk="0" hangingPunct="1">
        <a:defRPr sz="1833" kern="1200">
          <a:solidFill>
            <a:schemeClr val="tx1"/>
          </a:solidFill>
          <a:latin typeface="+mn-lt"/>
          <a:ea typeface="+mn-ea"/>
          <a:cs typeface="+mn-cs"/>
        </a:defRPr>
      </a:lvl8pPr>
      <a:lvl9pPr marL="3657015" algn="l" defTabSz="457127" rtl="0" eaLnBrk="1" latinLnBrk="0" hangingPunct="1">
        <a:defRPr sz="18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0"/>
            <a:ext cx="8763000" cy="11430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28600" y="1198563"/>
            <a:ext cx="87630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1" name="Text Box 7"/>
          <p:cNvSpPr txBox="1">
            <a:spLocks noChangeArrowheads="1"/>
          </p:cNvSpPr>
          <p:nvPr userDrawn="1"/>
        </p:nvSpPr>
        <p:spPr bwMode="auto">
          <a:xfrm>
            <a:off x="17463" y="6543675"/>
            <a:ext cx="403225" cy="244475"/>
          </a:xfrm>
          <a:prstGeom prst="rect">
            <a:avLst/>
          </a:prstGeom>
          <a:noFill/>
          <a:ln w="9525">
            <a:noFill/>
            <a:miter lim="800000"/>
            <a:headEnd/>
            <a:tailEnd/>
          </a:ln>
          <a:effectLst/>
        </p:spPr>
        <p:txBody>
          <a:bodyPr lIns="0" rIns="0">
            <a:spAutoFit/>
          </a:bodyPr>
          <a:lstStyle>
            <a:lvl1pPr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eaLnBrk="1" fontAlgn="base" hangingPunct="1">
              <a:spcBef>
                <a:spcPct val="50000"/>
              </a:spcBef>
              <a:spcAft>
                <a:spcPct val="0"/>
              </a:spcAft>
              <a:defRPr/>
            </a:pPr>
            <a:fld id="{1D25303B-9D08-430D-A0B3-6838D2C26B18}" type="slidenum">
              <a:rPr lang="en-US" altLang="en-US" sz="1000" smtClean="0">
                <a:solidFill>
                  <a:srgbClr val="FFFFFF"/>
                </a:solidFill>
                <a:cs typeface="Arial" panose="020B0604020202020204" pitchFamily="34" charset="0"/>
              </a:rPr>
              <a:pPr algn="ctr" eaLnBrk="1" fontAlgn="base" hangingPunct="1">
                <a:spcBef>
                  <a:spcPct val="50000"/>
                </a:spcBef>
                <a:spcAft>
                  <a:spcPct val="0"/>
                </a:spcAft>
                <a:defRPr/>
              </a:pPr>
              <a:t>‹#›</a:t>
            </a:fld>
            <a:endParaRPr lang="en-US" altLang="en-US" sz="1000">
              <a:solidFill>
                <a:srgbClr val="FFFFFF"/>
              </a:solidFill>
              <a:cs typeface="Arial" panose="020B0604020202020204" pitchFamily="34" charset="0"/>
            </a:endParaRPr>
          </a:p>
        </p:txBody>
      </p:sp>
      <p:pic>
        <p:nvPicPr>
          <p:cNvPr id="1029" name="Picture 2" descr="GeorgiaTechLogo-rv-539+874.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315200" y="5943600"/>
            <a:ext cx="16303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54159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eaLnBrk="0" fontAlgn="base" hangingPunct="0">
        <a:spcBef>
          <a:spcPct val="0"/>
        </a:spcBef>
        <a:spcAft>
          <a:spcPct val="0"/>
        </a:spcAft>
        <a:defRPr sz="34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400" b="1">
          <a:solidFill>
            <a:schemeClr val="tx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3400" b="1">
          <a:solidFill>
            <a:schemeClr val="tx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3400" b="1">
          <a:solidFill>
            <a:schemeClr val="tx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3400" b="1">
          <a:solidFill>
            <a:schemeClr val="tx1"/>
          </a:solidFill>
          <a:latin typeface="Arial" pitchFamily="34" charset="0"/>
          <a:ea typeface="ＭＳ Ｐゴシック" charset="0"/>
          <a:cs typeface="ＭＳ Ｐゴシック"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chemeClr val="accent1"/>
        </a:buClr>
        <a:buChar char="•"/>
        <a:defRPr sz="2800">
          <a:solidFill>
            <a:schemeClr val="bg1"/>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1"/>
          </a:solidFill>
          <a:latin typeface="+mj-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bg1"/>
          </a:solidFill>
          <a:latin typeface="+mj-lt"/>
          <a:ea typeface="ＭＳ Ｐゴシック" charset="0"/>
        </a:defRPr>
      </a:lvl3pPr>
      <a:lvl4pPr marL="1600200" indent="-228600" algn="l" rtl="0" eaLnBrk="0" fontAlgn="base" hangingPunct="0">
        <a:spcBef>
          <a:spcPct val="20000"/>
        </a:spcBef>
        <a:spcAft>
          <a:spcPct val="0"/>
        </a:spcAft>
        <a:buClr>
          <a:schemeClr val="accent1"/>
        </a:buClr>
        <a:buChar char="–"/>
        <a:defRPr sz="2200">
          <a:solidFill>
            <a:schemeClr val="bg1"/>
          </a:solidFill>
          <a:latin typeface="+mj-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bg1"/>
          </a:solidFill>
          <a:latin typeface="+mj-lt"/>
          <a:ea typeface="ＭＳ Ｐゴシック" charset="0"/>
        </a:defRPr>
      </a:lvl5pPr>
      <a:lvl6pPr marL="2514600" indent="-228600" algn="l" rtl="0" fontAlgn="base">
        <a:spcBef>
          <a:spcPct val="20000"/>
        </a:spcBef>
        <a:spcAft>
          <a:spcPct val="0"/>
        </a:spcAft>
        <a:buClr>
          <a:schemeClr val="accent1"/>
        </a:buClr>
        <a:buChar char="»"/>
        <a:defRPr sz="2000">
          <a:solidFill>
            <a:schemeClr val="bg1"/>
          </a:solidFill>
          <a:latin typeface="+mn-lt"/>
        </a:defRPr>
      </a:lvl6pPr>
      <a:lvl7pPr marL="2971800" indent="-228600" algn="l" rtl="0" fontAlgn="base">
        <a:spcBef>
          <a:spcPct val="20000"/>
        </a:spcBef>
        <a:spcAft>
          <a:spcPct val="0"/>
        </a:spcAft>
        <a:buClr>
          <a:schemeClr val="accent1"/>
        </a:buClr>
        <a:buChar char="»"/>
        <a:defRPr sz="2000">
          <a:solidFill>
            <a:schemeClr val="bg1"/>
          </a:solidFill>
          <a:latin typeface="+mn-lt"/>
        </a:defRPr>
      </a:lvl7pPr>
      <a:lvl8pPr marL="3429000" indent="-228600" algn="l" rtl="0" fontAlgn="base">
        <a:spcBef>
          <a:spcPct val="20000"/>
        </a:spcBef>
        <a:spcAft>
          <a:spcPct val="0"/>
        </a:spcAft>
        <a:buClr>
          <a:schemeClr val="accent1"/>
        </a:buClr>
        <a:buChar char="»"/>
        <a:defRPr sz="2000">
          <a:solidFill>
            <a:schemeClr val="bg1"/>
          </a:solidFill>
          <a:latin typeface="+mn-lt"/>
        </a:defRPr>
      </a:lvl8pPr>
      <a:lvl9pPr marL="3886200" indent="-228600" algn="l" rtl="0" fontAlgn="base">
        <a:spcBef>
          <a:spcPct val="20000"/>
        </a:spcBef>
        <a:spcAft>
          <a:spcPct val="0"/>
        </a:spcAft>
        <a:buClr>
          <a:schemeClr val="accent1"/>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73063" y="6356351"/>
            <a:ext cx="6451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7D71D4-9609-4333-80E0-154784F9B228}" type="datetime1">
              <a:rPr lang="en-US" smtClean="0">
                <a:solidFill>
                  <a:prstClr val="black">
                    <a:tint val="75000"/>
                  </a:prstClr>
                </a:solidFill>
              </a:rPr>
              <a:pPr/>
              <a:t>7/27/2017</a:t>
            </a:fld>
            <a:endParaRPr lang="en-US">
              <a:solidFill>
                <a:prstClr val="black">
                  <a:tint val="75000"/>
                </a:prstClr>
              </a:solidFill>
            </a:endParaRPr>
          </a:p>
        </p:txBody>
      </p:sp>
      <p:sp>
        <p:nvSpPr>
          <p:cNvPr id="5" name="Footer Placeholder 4"/>
          <p:cNvSpPr>
            <a:spLocks noGrp="1"/>
          </p:cNvSpPr>
          <p:nvPr>
            <p:ph type="ftr" sz="quarter" idx="3"/>
          </p:nvPr>
        </p:nvSpPr>
        <p:spPr>
          <a:xfrm>
            <a:off x="2103293" y="6356351"/>
            <a:ext cx="5969553"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61020" y="6356351"/>
            <a:ext cx="35433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2B73CA-83F6-4030-A990-AD8B79683332}" type="slidenum">
              <a:rPr lang="en-US" smtClean="0">
                <a:solidFill>
                  <a:prstClr val="black">
                    <a:tint val="75000"/>
                  </a:prstClr>
                </a:solidFill>
              </a:rPr>
              <a:pPr/>
              <a:t>‹#›</a:t>
            </a:fld>
            <a:endParaRPr lang="en-US">
              <a:solidFill>
                <a:prstClr val="black">
                  <a:tint val="75000"/>
                </a:prstClr>
              </a:solidFill>
            </a:endParaRPr>
          </a:p>
        </p:txBody>
      </p:sp>
      <p:sp>
        <p:nvSpPr>
          <p:cNvPr id="7" name="Line 3"/>
          <p:cNvSpPr/>
          <p:nvPr userDrawn="1"/>
        </p:nvSpPr>
        <p:spPr>
          <a:xfrm>
            <a:off x="628650" y="1319946"/>
            <a:ext cx="7886701" cy="0"/>
          </a:xfrm>
          <a:prstGeom prst="line">
            <a:avLst/>
          </a:prstGeom>
          <a:ln w="28575">
            <a:solidFill>
              <a:schemeClr val="accent4"/>
            </a:solidFill>
            <a:round/>
          </a:ln>
        </p:spPr>
      </p:sp>
      <p:pic>
        <p:nvPicPr>
          <p:cNvPr id="8" name="Picture 703"/>
          <p:cNvPicPr/>
          <p:nvPr userDrawn="1"/>
        </p:nvPicPr>
        <p:blipFill>
          <a:blip r:embed="rId13"/>
          <a:stretch>
            <a:fillRect/>
          </a:stretch>
        </p:blipFill>
        <p:spPr>
          <a:xfrm>
            <a:off x="62051" y="6242278"/>
            <a:ext cx="1271823" cy="562043"/>
          </a:xfrm>
          <a:prstGeom prst="rect">
            <a:avLst/>
          </a:prstGeom>
        </p:spPr>
      </p:pic>
    </p:spTree>
    <p:extLst>
      <p:ext uri="{BB962C8B-B14F-4D97-AF65-F5344CB8AC3E}">
        <p14:creationId xmlns:p14="http://schemas.microsoft.com/office/powerpoint/2010/main" val="31348297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A5382-934C-487A-BDEF-22249BA89A73}" type="datetimeFigureOut">
              <a:rPr lang="en-US" smtClean="0">
                <a:solidFill>
                  <a:prstClr val="black">
                    <a:tint val="75000"/>
                  </a:prstClr>
                </a:solidFill>
              </a:rPr>
              <a:pPr/>
              <a:t>7/27/2017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1562F-A204-4CAC-8347-DA11FCC4BA9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16434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096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9460870"/>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5765800" cy="991352"/>
          </a:xfrm>
          <a:prstGeom prst="rect">
            <a:avLst/>
          </a:prstGeom>
          <a:solidFill>
            <a:schemeClr val="bg1"/>
          </a:solidFill>
        </p:spPr>
        <p:txBody>
          <a:bodyPr vert="horz" lIns="274320" tIns="45720" rIns="91440" bIns="4572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 y="1363133"/>
            <a:ext cx="8924509" cy="4834466"/>
          </a:xfrm>
          <a:prstGeom prst="rect">
            <a:avLst/>
          </a:prstGeom>
        </p:spPr>
        <p:txBody>
          <a:bodyPr vert="horz" lIns="274320" tIns="45720" rIns="274320" bIns="4572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50204988"/>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iming>
    <p:tnLst>
      <p:par>
        <p:cTn id="1" dur="indefinite" restart="never" nodeType="tmRoot"/>
      </p:par>
    </p:tnLst>
  </p:timing>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rgbClr val="262626"/>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rgbClr val="26262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6262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file://localhost/Users/Imperssonator/Documents/GA%20Tech/Research/Papers/Quantification%20of%20P3HT%20Microstructure/Protocol%20Paper/Workflow/Color%20Wheel.tif" TargetMode="External"/><Relationship Id="rId13" Type="http://schemas.microsoft.com/office/2007/relationships/hdphoto" Target="../media/hdphoto4.wdp"/><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7.jpeg"/><Relationship Id="rId15" Type="http://schemas.microsoft.com/office/2007/relationships/hdphoto" Target="../media/hdphoto5.wdp"/><Relationship Id="rId10" Type="http://schemas.openxmlformats.org/officeDocument/2006/relationships/image" Target="file://localhost/Users/Imperssonator/Documents/GA%20Tech/Research/Papers/Quantification%20of%20P3HT%20Microstructure/Protocol%20Paper/Comparison/MFU%200.25%20Orig.tif" TargetMode="External"/><Relationship Id="rId4" Type="http://schemas.openxmlformats.org/officeDocument/2006/relationships/image" Target="../media/image46.jpg"/><Relationship Id="rId9" Type="http://schemas.openxmlformats.org/officeDocument/2006/relationships/image" Target="../media/image49.tif"/><Relationship Id="rId1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file://localhost/Users/Imperssonator/Documents/GA%20Tech/Research/Papers/Quantification%20of%20P3HT%20Microstructure/Protocol%20Paper/Comparison/MFU%200.25%20Orig.tif" TargetMode="External"/><Relationship Id="rId5" Type="http://schemas.openxmlformats.org/officeDocument/2006/relationships/image" Target="../media/image49.tif"/><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file://localhost/Users/Imperssonator/Documents/GA%20Tech/Research/Papers/Quantification%20of%20P3HT%20Microstructure/Protocol%20Paper/Comparison/MFU%200.25%20Orig.tif" TargetMode="External"/><Relationship Id="rId4" Type="http://schemas.openxmlformats.org/officeDocument/2006/relationships/image" Target="../media/image49.tif"/></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4.xml"/><Relationship Id="rId5" Type="http://schemas.openxmlformats.org/officeDocument/2006/relationships/image" Target="../media/image57.tiff"/><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Imperssonator/OFET-Database" TargetMode="External"/><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 Id="rId5" Type="http://schemas.openxmlformats.org/officeDocument/2006/relationships/image" Target="file://localhost/Users/Imperssonator/Documents/GA%20Tech/Research/Papers/Quantification%20of%20P3HT%20Microstructure/Protocol%20Paper/Main%20Results/OP2D%20wide%20space.tif" TargetMode="External"/><Relationship Id="rId4" Type="http://schemas.openxmlformats.org/officeDocument/2006/relationships/image" Target="../media/image64.tiff"/></Relationships>
</file>

<file path=ppt/slides/_rels/slide32.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jpg"/><Relationship Id="rId1" Type="http://schemas.openxmlformats.org/officeDocument/2006/relationships/slideLayout" Target="../slideLayouts/slideLayout14.xml"/><Relationship Id="rId5" Type="http://schemas.openxmlformats.org/officeDocument/2006/relationships/image" Target="../media/image67.tiff"/><Relationship Id="rId4" Type="http://schemas.openxmlformats.org/officeDocument/2006/relationships/image" Target="file://localhost/Users/Imperssonator/Documents/GA%20Tech/Research/Papers/Quantification%20of%20P3HT%20Microstructure/Protocol%20Paper/Auto%20Spin%20Map/Auto%20Spin%20Map.ti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5.xml"/><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6.jpe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oleObject" Target="../embeddings/oleObject1.bin"/><Relationship Id="rId7" Type="http://schemas.openxmlformats.org/officeDocument/2006/relationships/oleObject" Target="../embeddings/Microsoft_Excel_97-2003_Worksheet2.xls"/><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9.png"/><Relationship Id="rId4" Type="http://schemas.openxmlformats.org/officeDocument/2006/relationships/oleObject" Target="../embeddings/Microsoft_Excel_97-2003_Worksheet1.xls"/></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98.em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02.png"/><Relationship Id="rId2" Type="http://schemas.openxmlformats.org/officeDocument/2006/relationships/slideLayout" Target="../slideLayouts/slideLayout36.xml"/><Relationship Id="rId1" Type="http://schemas.openxmlformats.org/officeDocument/2006/relationships/vmlDrawing" Target="../drawings/vmlDrawing2.vml"/><Relationship Id="rId6" Type="http://schemas.openxmlformats.org/officeDocument/2006/relationships/image" Target="../media/image101.emf"/><Relationship Id="rId5" Type="http://schemas.openxmlformats.org/officeDocument/2006/relationships/oleObject" Target="../embeddings/oleObject4.bin"/><Relationship Id="rId4" Type="http://schemas.openxmlformats.org/officeDocument/2006/relationships/image" Target="../media/image100.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4.emf"/><Relationship Id="rId2" Type="http://schemas.openxmlformats.org/officeDocument/2006/relationships/slideLayout" Target="../slideLayouts/slideLayout3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03.emf"/><Relationship Id="rId4" Type="http://schemas.openxmlformats.org/officeDocument/2006/relationships/oleObject" Target="../embeddings/oleObject5.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09.emf"/><Relationship Id="rId3" Type="http://schemas.openxmlformats.org/officeDocument/2006/relationships/notesSlide" Target="../notesSlides/notesSlide15.xml"/><Relationship Id="rId7" Type="http://schemas.openxmlformats.org/officeDocument/2006/relationships/image" Target="../media/image106.wmf"/><Relationship Id="rId12" Type="http://schemas.openxmlformats.org/officeDocument/2006/relationships/oleObject" Target="../embeddings/oleObject11.bin"/><Relationship Id="rId2" Type="http://schemas.openxmlformats.org/officeDocument/2006/relationships/slideLayout" Target="../slideLayouts/slideLayout36.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08.wmf"/><Relationship Id="rId5" Type="http://schemas.openxmlformats.org/officeDocument/2006/relationships/image" Target="../media/image105.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07.w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11.emf"/><Relationship Id="rId2" Type="http://schemas.openxmlformats.org/officeDocument/2006/relationships/slideLayout" Target="../slideLayouts/slideLayout36.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110.emf"/><Relationship Id="rId4" Type="http://schemas.openxmlformats.org/officeDocument/2006/relationships/oleObject" Target="../embeddings/oleObject12.bin"/></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16.emf"/><Relationship Id="rId3" Type="http://schemas.openxmlformats.org/officeDocument/2006/relationships/notesSlide" Target="../notesSlides/notesSlide17.xml"/><Relationship Id="rId7" Type="http://schemas.openxmlformats.org/officeDocument/2006/relationships/image" Target="../media/image113.wmf"/><Relationship Id="rId12" Type="http://schemas.openxmlformats.org/officeDocument/2006/relationships/oleObject" Target="../embeddings/oleObject18.bin"/><Relationship Id="rId2" Type="http://schemas.openxmlformats.org/officeDocument/2006/relationships/slideLayout" Target="../slideLayouts/slideLayout36.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115.wmf"/><Relationship Id="rId5" Type="http://schemas.openxmlformats.org/officeDocument/2006/relationships/image" Target="../media/image112.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114.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18.emf"/><Relationship Id="rId2" Type="http://schemas.openxmlformats.org/officeDocument/2006/relationships/slideLayout" Target="../slideLayouts/slideLayout36.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117.emf"/><Relationship Id="rId4" Type="http://schemas.openxmlformats.org/officeDocument/2006/relationships/oleObject" Target="../embeddings/oleObject19.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23.emf"/><Relationship Id="rId3" Type="http://schemas.openxmlformats.org/officeDocument/2006/relationships/notesSlide" Target="../notesSlides/notesSlide19.xml"/><Relationship Id="rId7" Type="http://schemas.openxmlformats.org/officeDocument/2006/relationships/image" Target="../media/image120.wmf"/><Relationship Id="rId12" Type="http://schemas.openxmlformats.org/officeDocument/2006/relationships/oleObject" Target="../embeddings/oleObject25.bin"/><Relationship Id="rId2" Type="http://schemas.openxmlformats.org/officeDocument/2006/relationships/slideLayout" Target="../slideLayouts/slideLayout36.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image" Target="../media/image122.wmf"/><Relationship Id="rId5" Type="http://schemas.openxmlformats.org/officeDocument/2006/relationships/image" Target="../media/image119.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121.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6.xml"/><Relationship Id="rId1" Type="http://schemas.openxmlformats.org/officeDocument/2006/relationships/vmlDrawing" Target="../drawings/vmlDrawing9.vml"/><Relationship Id="rId5" Type="http://schemas.openxmlformats.org/officeDocument/2006/relationships/image" Target="../media/image125.emf"/><Relationship Id="rId4" Type="http://schemas.openxmlformats.org/officeDocument/2006/relationships/oleObject" Target="../embeddings/oleObject26.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6.xml"/><Relationship Id="rId1" Type="http://schemas.openxmlformats.org/officeDocument/2006/relationships/vmlDrawing" Target="../drawings/vmlDrawing10.vml"/><Relationship Id="rId5" Type="http://schemas.openxmlformats.org/officeDocument/2006/relationships/image" Target="../media/image126.emf"/><Relationship Id="rId4" Type="http://schemas.openxmlformats.org/officeDocument/2006/relationships/oleObject" Target="../embeddings/oleObject27.bin"/></Relationships>
</file>

<file path=ppt/slides/_rels/slide72.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notesSlide" Target="../notesSlides/notesSlide23.xml"/><Relationship Id="rId7" Type="http://schemas.openxmlformats.org/officeDocument/2006/relationships/oleObject" Target="../embeddings/oleObject29.bin"/><Relationship Id="rId2" Type="http://schemas.openxmlformats.org/officeDocument/2006/relationships/slideLayout" Target="../slideLayouts/slideLayout36.xml"/><Relationship Id="rId1" Type="http://schemas.openxmlformats.org/officeDocument/2006/relationships/vmlDrawing" Target="../drawings/vmlDrawing11.vml"/><Relationship Id="rId6" Type="http://schemas.openxmlformats.org/officeDocument/2006/relationships/image" Target="../media/image127.emf"/><Relationship Id="rId5" Type="http://schemas.openxmlformats.org/officeDocument/2006/relationships/oleObject" Target="../embeddings/oleObject28.bin"/><Relationship Id="rId4" Type="http://schemas.openxmlformats.org/officeDocument/2006/relationships/image" Target="../media/image129.emf"/></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138.emf"/><Relationship Id="rId18" Type="http://schemas.openxmlformats.org/officeDocument/2006/relationships/oleObject" Target="../embeddings/oleObject37.bin"/><Relationship Id="rId26" Type="http://schemas.openxmlformats.org/officeDocument/2006/relationships/oleObject" Target="../embeddings/oleObject41.bin"/><Relationship Id="rId3" Type="http://schemas.openxmlformats.org/officeDocument/2006/relationships/notesSlide" Target="../notesSlides/notesSlide27.xml"/><Relationship Id="rId21" Type="http://schemas.openxmlformats.org/officeDocument/2006/relationships/image" Target="../media/image142.emf"/><Relationship Id="rId7" Type="http://schemas.openxmlformats.org/officeDocument/2006/relationships/image" Target="../media/image135.emf"/><Relationship Id="rId12" Type="http://schemas.openxmlformats.org/officeDocument/2006/relationships/oleObject" Target="../embeddings/oleObject34.bin"/><Relationship Id="rId17" Type="http://schemas.openxmlformats.org/officeDocument/2006/relationships/image" Target="../media/image140.emf"/><Relationship Id="rId25" Type="http://schemas.openxmlformats.org/officeDocument/2006/relationships/image" Target="../media/image144.emf"/><Relationship Id="rId2" Type="http://schemas.openxmlformats.org/officeDocument/2006/relationships/slideLayout" Target="../slideLayouts/slideLayout36.xml"/><Relationship Id="rId16" Type="http://schemas.openxmlformats.org/officeDocument/2006/relationships/oleObject" Target="../embeddings/oleObject36.bin"/><Relationship Id="rId20" Type="http://schemas.openxmlformats.org/officeDocument/2006/relationships/oleObject" Target="../embeddings/oleObject38.bin"/><Relationship Id="rId1" Type="http://schemas.openxmlformats.org/officeDocument/2006/relationships/vmlDrawing" Target="../drawings/vmlDrawing12.vml"/><Relationship Id="rId6" Type="http://schemas.openxmlformats.org/officeDocument/2006/relationships/oleObject" Target="../embeddings/oleObject31.bin"/><Relationship Id="rId11" Type="http://schemas.openxmlformats.org/officeDocument/2006/relationships/image" Target="../media/image137.emf"/><Relationship Id="rId24" Type="http://schemas.openxmlformats.org/officeDocument/2006/relationships/oleObject" Target="../embeddings/oleObject40.bin"/><Relationship Id="rId5" Type="http://schemas.openxmlformats.org/officeDocument/2006/relationships/image" Target="../media/image134.emf"/><Relationship Id="rId15" Type="http://schemas.openxmlformats.org/officeDocument/2006/relationships/image" Target="../media/image139.emf"/><Relationship Id="rId23" Type="http://schemas.openxmlformats.org/officeDocument/2006/relationships/image" Target="../media/image143.emf"/><Relationship Id="rId10" Type="http://schemas.openxmlformats.org/officeDocument/2006/relationships/oleObject" Target="../embeddings/oleObject33.bin"/><Relationship Id="rId19" Type="http://schemas.openxmlformats.org/officeDocument/2006/relationships/image" Target="../media/image141.emf"/><Relationship Id="rId4" Type="http://schemas.openxmlformats.org/officeDocument/2006/relationships/oleObject" Target="../embeddings/oleObject30.bin"/><Relationship Id="rId9" Type="http://schemas.openxmlformats.org/officeDocument/2006/relationships/image" Target="../media/image136.emf"/><Relationship Id="rId14" Type="http://schemas.openxmlformats.org/officeDocument/2006/relationships/oleObject" Target="../embeddings/oleObject35.bin"/><Relationship Id="rId22" Type="http://schemas.openxmlformats.org/officeDocument/2006/relationships/oleObject" Target="../embeddings/oleObject39.bin"/><Relationship Id="rId27" Type="http://schemas.openxmlformats.org/officeDocument/2006/relationships/image" Target="../media/image145.e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6.xml"/><Relationship Id="rId1" Type="http://schemas.openxmlformats.org/officeDocument/2006/relationships/vmlDrawing" Target="../drawings/vmlDrawing13.vml"/><Relationship Id="rId5" Type="http://schemas.openxmlformats.org/officeDocument/2006/relationships/image" Target="../media/image146.emf"/><Relationship Id="rId4" Type="http://schemas.openxmlformats.org/officeDocument/2006/relationships/oleObject" Target="../embeddings/oleObject42.bin"/></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52.xml"/><Relationship Id="rId5" Type="http://schemas.openxmlformats.org/officeDocument/2006/relationships/image" Target="../media/image148.png"/><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tiff"/><Relationship Id="rId4" Type="http://schemas.openxmlformats.org/officeDocument/2006/relationships/image" Target="../media/image21.tiff"/></Relationships>
</file>

<file path=ppt/slides/_rels/slide8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5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8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2.xml"/><Relationship Id="rId1" Type="http://schemas.openxmlformats.org/officeDocument/2006/relationships/slideLayout" Target="../slideLayouts/slideLayout52.xml"/><Relationship Id="rId5" Type="http://schemas.openxmlformats.org/officeDocument/2006/relationships/image" Target="../media/image153.png"/><Relationship Id="rId4" Type="http://schemas.openxmlformats.org/officeDocument/2006/relationships/image" Target="../media/image152.png"/></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154.png"/></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155.png"/></Relationships>
</file>

<file path=ppt/slides/_rels/slide8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image" Target="../media/image156.png"/></Relationships>
</file>

<file path=ppt/slides/_rels/slide8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157.png"/></Relationships>
</file>

<file path=ppt/slides/_rels/slide8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slideLayout" Target="../slideLayouts/slideLayout52.xml"/><Relationship Id="rId7" Type="http://schemas.openxmlformats.org/officeDocument/2006/relationships/image" Target="../media/image15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8.png"/><Relationship Id="rId5" Type="http://schemas.openxmlformats.org/officeDocument/2006/relationships/image" Target="../media/image1.gif"/><Relationship Id="rId4" Type="http://schemas.openxmlformats.org/officeDocument/2006/relationships/notesSlide" Target="../notesSlides/notesSlide37.xml"/></Relationships>
</file>

<file path=ppt/slides/_rels/slide8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8.xml"/><Relationship Id="rId1" Type="http://schemas.openxmlformats.org/officeDocument/2006/relationships/slideLayout" Target="../slideLayouts/slideLayout52.xml"/><Relationship Id="rId5" Type="http://schemas.openxmlformats.org/officeDocument/2006/relationships/image" Target="../media/image162.png"/><Relationship Id="rId4" Type="http://schemas.openxmlformats.org/officeDocument/2006/relationships/image" Target="../media/image1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164.png"/></Relationships>
</file>

<file path=ppt/slides/_rels/slide9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1.xml"/><Relationship Id="rId1" Type="http://schemas.openxmlformats.org/officeDocument/2006/relationships/slideLayout" Target="../slideLayouts/slideLayout59.xml"/><Relationship Id="rId4" Type="http://schemas.openxmlformats.org/officeDocument/2006/relationships/image" Target="../media/image167.png"/></Relationships>
</file>

<file path=ppt/slides/_rels/slide9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2.xml"/><Relationship Id="rId1" Type="http://schemas.openxmlformats.org/officeDocument/2006/relationships/slideLayout" Target="../slideLayouts/slideLayout60.xml"/><Relationship Id="rId5" Type="http://schemas.openxmlformats.org/officeDocument/2006/relationships/image" Target="../media/image170.png"/><Relationship Id="rId4" Type="http://schemas.openxmlformats.org/officeDocument/2006/relationships/image" Target="../media/image16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9.xml"/><Relationship Id="rId4" Type="http://schemas.openxmlformats.org/officeDocument/2006/relationships/image" Target="../media/image17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1" name="Subtitle 2"/>
          <p:cNvSpPr txBox="1">
            <a:spLocks/>
          </p:cNvSpPr>
          <p:nvPr/>
        </p:nvSpPr>
        <p:spPr>
          <a:xfrm>
            <a:off x="1371600" y="3584575"/>
            <a:ext cx="6400800"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dirty="0">
              <a:solidFill>
                <a:prstClr val="black"/>
              </a:solidFill>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1130438" y="1071668"/>
            <a:ext cx="7603254" cy="3840301"/>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charset="0"/>
              <a:buChar char="•"/>
            </a:pPr>
            <a:endParaRPr lang="en-US" sz="2400" b="1" dirty="0">
              <a:solidFill>
                <a:prstClr val="black"/>
              </a:solidFill>
            </a:endParaRPr>
          </a:p>
        </p:txBody>
      </p:sp>
      <p:graphicFrame>
        <p:nvGraphicFramePr>
          <p:cNvPr id="2" name="Table 1"/>
          <p:cNvGraphicFramePr>
            <a:graphicFrameLocks noGrp="1"/>
          </p:cNvGraphicFramePr>
          <p:nvPr>
            <p:extLst/>
          </p:nvPr>
        </p:nvGraphicFramePr>
        <p:xfrm>
          <a:off x="301869" y="1432949"/>
          <a:ext cx="8540262" cy="4770903"/>
        </p:xfrm>
        <a:graphic>
          <a:graphicData uri="http://schemas.openxmlformats.org/drawingml/2006/table">
            <a:tbl>
              <a:tblPr firstRow="1" bandRow="1">
                <a:tableStyleId>{5C22544A-7EE6-4342-B048-85BDC9FD1C3A}</a:tableStyleId>
              </a:tblPr>
              <a:tblGrid>
                <a:gridCol w="8540262"/>
              </a:tblGrid>
              <a:tr h="1661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chemeClr val="tx1"/>
                          </a:solidFill>
                        </a:rPr>
                        <a:t>SOLAR PV SYSTEMS</a:t>
                      </a:r>
                      <a:endParaRPr lang="en-US" sz="6000" b="1" i="1" dirty="0" smtClean="0">
                        <a:solidFill>
                          <a:schemeClr val="tx1"/>
                        </a:solidFill>
                      </a:endParaRPr>
                    </a:p>
                  </a:txBody>
                  <a:tcPr anchor="b">
                    <a:lnB w="12700" cap="flat" cmpd="sng" algn="ctr">
                      <a:solidFill>
                        <a:schemeClr val="tx1"/>
                      </a:solidFill>
                      <a:prstDash val="solid"/>
                      <a:round/>
                      <a:headEnd type="none" w="med" len="med"/>
                      <a:tailEnd type="none" w="med" len="med"/>
                    </a:lnB>
                    <a:solidFill>
                      <a:srgbClr val="FFCC00"/>
                    </a:solidFill>
                  </a:tcPr>
                </a:tc>
              </a:tr>
              <a:tr h="777240">
                <a:tc>
                  <a:txBody>
                    <a:bodyPr/>
                    <a:lstStyle/>
                    <a:p>
                      <a:r>
                        <a:rPr lang="en-US" sz="1800" kern="1200" dirty="0" smtClean="0">
                          <a:solidFill>
                            <a:schemeClr val="dk1"/>
                          </a:solidFill>
                          <a:effectLst/>
                          <a:latin typeface="+mn-lt"/>
                          <a:ea typeface="+mn-ea"/>
                          <a:cs typeface="+mn-cs"/>
                        </a:rPr>
                        <a:t>Setting the stage by Georgia Tech NSF IGERT Faculty: </a:t>
                      </a:r>
                    </a:p>
                    <a:p>
                      <a:r>
                        <a:rPr lang="en-US" sz="1800" kern="1200" dirty="0" smtClean="0">
                          <a:solidFill>
                            <a:schemeClr val="dk1"/>
                          </a:solidFill>
                          <a:effectLst/>
                          <a:latin typeface="+mn-lt"/>
                          <a:ea typeface="+mn-ea"/>
                          <a:cs typeface="+mn-cs"/>
                        </a:rPr>
                        <a:t>--Professor Dan Matisoff, </a:t>
                      </a:r>
                      <a:r>
                        <a:rPr lang="en-US" sz="1800" i="1" kern="1200" dirty="0" smtClean="0">
                          <a:solidFill>
                            <a:schemeClr val="dk1"/>
                          </a:solidFill>
                          <a:effectLst/>
                          <a:latin typeface="+mn-lt"/>
                          <a:ea typeface="+mn-ea"/>
                          <a:cs typeface="+mn-cs"/>
                        </a:rPr>
                        <a:t>School of Public Policy</a:t>
                      </a:r>
                      <a:endParaRPr lang="en-US"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--Professor Martha Grover, </a:t>
                      </a:r>
                      <a:r>
                        <a:rPr lang="en-US" sz="1800" i="1" kern="1200" dirty="0" smtClean="0">
                          <a:solidFill>
                            <a:schemeClr val="dk1"/>
                          </a:solidFill>
                          <a:effectLst/>
                          <a:latin typeface="+mn-lt"/>
                          <a:ea typeface="+mn-ea"/>
                          <a:cs typeface="+mn-cs"/>
                        </a:rPr>
                        <a:t>Chemical and Biomolecular Engineering</a:t>
                      </a:r>
                      <a:endParaRPr lang="en-US" sz="1800" kern="1200" dirty="0" smtClean="0">
                        <a:solidFill>
                          <a:schemeClr val="dk1"/>
                        </a:solidFill>
                        <a:effectLst/>
                        <a:latin typeface="+mn-lt"/>
                        <a:ea typeface="+mn-ea"/>
                        <a:cs typeface="+mn-cs"/>
                      </a:endParaRPr>
                    </a:p>
                    <a:p>
                      <a:endParaRPr lang="en-US"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Research results presented by Georgia Tech NSF Fellows: </a:t>
                      </a:r>
                    </a:p>
                    <a:p>
                      <a:r>
                        <a:rPr lang="en-US" sz="1800" i="1" kern="1200" dirty="0" smtClean="0">
                          <a:solidFill>
                            <a:schemeClr val="dk1"/>
                          </a:solidFill>
                          <a:effectLst/>
                          <a:latin typeface="+mn-lt"/>
                          <a:ea typeface="+mn-ea"/>
                          <a:cs typeface="+mn-cs"/>
                        </a:rPr>
                        <a:t>Materials and Systems:</a:t>
                      </a:r>
                      <a:endParaRPr lang="en-US"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--Michael McBride, </a:t>
                      </a:r>
                      <a:r>
                        <a:rPr lang="en-US" sz="1800" i="1" kern="1200" dirty="0" smtClean="0">
                          <a:solidFill>
                            <a:schemeClr val="dk1"/>
                          </a:solidFill>
                          <a:effectLst/>
                          <a:latin typeface="+mn-lt"/>
                          <a:ea typeface="+mn-ea"/>
                          <a:cs typeface="+mn-cs"/>
                        </a:rPr>
                        <a:t>Chemical and Biomolecular Engineering</a:t>
                      </a:r>
                      <a:r>
                        <a:rPr lang="en-US" sz="1800" kern="1200" dirty="0" smtClean="0">
                          <a:solidFill>
                            <a:schemeClr val="dk1"/>
                          </a:solidFill>
                          <a:effectLst/>
                          <a:latin typeface="+mn-lt"/>
                          <a:ea typeface="+mn-ea"/>
                          <a:cs typeface="+mn-cs"/>
                        </a:rPr>
                        <a:t> </a:t>
                      </a:r>
                    </a:p>
                    <a:p>
                      <a:r>
                        <a:rPr lang="en-US" sz="1800" kern="1200" dirty="0" smtClean="0">
                          <a:solidFill>
                            <a:schemeClr val="dk1"/>
                          </a:solidFill>
                          <a:effectLst/>
                          <a:latin typeface="+mn-lt"/>
                          <a:ea typeface="+mn-ea"/>
                          <a:cs typeface="+mn-cs"/>
                        </a:rPr>
                        <a:t>--Rebecca Hill, </a:t>
                      </a:r>
                      <a:r>
                        <a:rPr lang="en-US" sz="1800" i="1" kern="1200" dirty="0" smtClean="0">
                          <a:solidFill>
                            <a:schemeClr val="dk1"/>
                          </a:solidFill>
                          <a:effectLst/>
                          <a:latin typeface="+mn-lt"/>
                          <a:ea typeface="+mn-ea"/>
                          <a:cs typeface="+mn-cs"/>
                        </a:rPr>
                        <a:t>Chemistry and Biochemistry</a:t>
                      </a:r>
                      <a:r>
                        <a:rPr lang="en-US" sz="1800" kern="1200" dirty="0" smtClean="0">
                          <a:solidFill>
                            <a:schemeClr val="dk1"/>
                          </a:solidFill>
                          <a:effectLst/>
                          <a:latin typeface="+mn-lt"/>
                          <a:ea typeface="+mn-ea"/>
                          <a:cs typeface="+mn-cs"/>
                        </a:rPr>
                        <a:t> </a:t>
                      </a:r>
                    </a:p>
                    <a:p>
                      <a:r>
                        <a:rPr lang="en-US" sz="1800" kern="1200" dirty="0" smtClean="0">
                          <a:solidFill>
                            <a:schemeClr val="dk1"/>
                          </a:solidFill>
                          <a:effectLst/>
                          <a:latin typeface="+mn-lt"/>
                          <a:ea typeface="+mn-ea"/>
                          <a:cs typeface="+mn-cs"/>
                        </a:rPr>
                        <a:t>--Matt Smith, </a:t>
                      </a:r>
                      <a:r>
                        <a:rPr lang="en-US" sz="1800" i="1" kern="1200" dirty="0" smtClean="0">
                          <a:solidFill>
                            <a:schemeClr val="dk1"/>
                          </a:solidFill>
                          <a:effectLst/>
                          <a:latin typeface="+mn-lt"/>
                          <a:ea typeface="+mn-ea"/>
                          <a:cs typeface="+mn-cs"/>
                        </a:rPr>
                        <a:t>Materials Science and Engineering</a:t>
                      </a:r>
                      <a:endParaRPr lang="en-US" sz="1800" kern="1200" dirty="0" smtClean="0">
                        <a:solidFill>
                          <a:schemeClr val="dk1"/>
                        </a:solidFill>
                        <a:effectLst/>
                        <a:latin typeface="+mn-lt"/>
                        <a:ea typeface="+mn-ea"/>
                        <a:cs typeface="+mn-cs"/>
                      </a:endParaRPr>
                    </a:p>
                    <a:p>
                      <a:r>
                        <a:rPr lang="en-US" sz="1800" i="1" kern="1200" dirty="0" smtClean="0">
                          <a:solidFill>
                            <a:schemeClr val="dk1"/>
                          </a:solidFill>
                          <a:effectLst/>
                          <a:latin typeface="+mn-lt"/>
                          <a:ea typeface="+mn-ea"/>
                          <a:cs typeface="+mn-cs"/>
                        </a:rPr>
                        <a:t>Policy and Economics:</a:t>
                      </a:r>
                      <a:endParaRPr lang="en-US" sz="1800" kern="1200" dirty="0" smtClean="0">
                        <a:solidFill>
                          <a:schemeClr val="dk1"/>
                        </a:solidFill>
                        <a:effectLst/>
                        <a:latin typeface="+mn-lt"/>
                        <a:ea typeface="+mn-ea"/>
                        <a:cs typeface="+mn-cs"/>
                      </a:endParaRPr>
                    </a:p>
                    <a:p>
                      <a:r>
                        <a:rPr lang="en-US" sz="1800" kern="1200" dirty="0" smtClean="0">
                          <a:solidFill>
                            <a:schemeClr val="dk1"/>
                          </a:solidFill>
                          <a:effectLst/>
                          <a:latin typeface="+mn-lt"/>
                          <a:ea typeface="+mn-ea"/>
                          <a:cs typeface="+mn-cs"/>
                        </a:rPr>
                        <a:t>--Ross Beppler, </a:t>
                      </a:r>
                      <a:r>
                        <a:rPr lang="en-US" sz="1800" i="1" kern="1200" dirty="0" smtClean="0">
                          <a:solidFill>
                            <a:schemeClr val="dk1"/>
                          </a:solidFill>
                          <a:effectLst/>
                          <a:latin typeface="+mn-lt"/>
                          <a:ea typeface="+mn-ea"/>
                          <a:cs typeface="+mn-cs"/>
                        </a:rPr>
                        <a:t>School of Public Policy</a:t>
                      </a:r>
                      <a:endParaRPr lang="en-US" sz="1800" kern="1200" dirty="0">
                        <a:solidFill>
                          <a:schemeClr val="dk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536015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10</a:t>
            </a:fld>
            <a:endParaRPr lang="en-US" sz="1333">
              <a:solidFill>
                <a:prstClr val="black">
                  <a:tint val="75000"/>
                </a:prstClr>
              </a:solidFill>
              <a:latin typeface="Helvetica Neue" charset="0"/>
              <a:ea typeface="Helvetica Neue" charset="0"/>
              <a:cs typeface="Helvetica Neue" charset="0"/>
            </a:endParaRPr>
          </a:p>
        </p:txBody>
      </p:sp>
      <p:sp>
        <p:nvSpPr>
          <p:cNvPr id="41" name="Rectangle 40"/>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42" name="TextBox 41"/>
          <p:cNvSpPr txBox="1"/>
          <p:nvPr/>
        </p:nvSpPr>
        <p:spPr>
          <a:xfrm>
            <a:off x="110753" y="169035"/>
            <a:ext cx="5043029"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Module Costs are Significant</a:t>
            </a: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472" y="1143367"/>
            <a:ext cx="5437055" cy="5412508"/>
          </a:xfrm>
          <a:prstGeom prst="rect">
            <a:avLst/>
          </a:prstGeom>
        </p:spPr>
      </p:pic>
    </p:spTree>
    <p:extLst>
      <p:ext uri="{BB962C8B-B14F-4D97-AF65-F5344CB8AC3E}">
        <p14:creationId xmlns:p14="http://schemas.microsoft.com/office/powerpoint/2010/main" val="2976028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Conclusions</a:t>
            </a:r>
            <a:endParaRPr lang="en-US" sz="2400" dirty="0"/>
          </a:p>
        </p:txBody>
      </p:sp>
      <p:sp>
        <p:nvSpPr>
          <p:cNvPr id="5" name="Content Placeholder 2"/>
          <p:cNvSpPr>
            <a:spLocks noGrp="1"/>
          </p:cNvSpPr>
          <p:nvPr>
            <p:ph sz="half" idx="1"/>
          </p:nvPr>
        </p:nvSpPr>
        <p:spPr>
          <a:xfrm>
            <a:off x="419912" y="2174132"/>
            <a:ext cx="7731867" cy="2514600"/>
          </a:xfrm>
        </p:spPr>
        <p:txBody>
          <a:bodyPr/>
          <a:lstStyle/>
          <a:p>
            <a:pPr marL="285750" indent="-285750">
              <a:buFont typeface="Arial" panose="020B0604020202020204" pitchFamily="34" charset="0"/>
              <a:buChar char="•"/>
            </a:pPr>
            <a:r>
              <a:rPr lang="en-US" dirty="0" smtClean="0"/>
              <a:t>More questions than answers</a:t>
            </a:r>
          </a:p>
          <a:p>
            <a:pPr marL="285750" indent="-285750">
              <a:buFont typeface="Arial" panose="020B0604020202020204" pitchFamily="34" charset="0"/>
              <a:buChar char="•"/>
            </a:pPr>
            <a:r>
              <a:rPr lang="en-US" dirty="0" smtClean="0"/>
              <a:t>This is an area in which interdisciplinary collaboration is crucial. The issue is technically complex, involves many disciplines, and engenders concerns for both efficiency and equity. </a:t>
            </a:r>
          </a:p>
          <a:p>
            <a:pPr marL="285750" indent="-285750">
              <a:buFont typeface="Arial" panose="020B0604020202020204" pitchFamily="34" charset="0"/>
              <a:buChar char="•"/>
            </a:pPr>
            <a:r>
              <a:rPr lang="en-US" dirty="0" smtClean="0"/>
              <a:t>The IGERT program at Georgia Tech provided the resources and opportunities to work on these issues. </a:t>
            </a:r>
          </a:p>
          <a:p>
            <a:pPr marL="285750" indent="-285750">
              <a:buFont typeface="Arial" panose="020B0604020202020204" pitchFamily="34" charset="0"/>
              <a:buChar char="•"/>
            </a:pPr>
            <a:r>
              <a:rPr lang="en-US" dirty="0" smtClean="0"/>
              <a:t>There remains a lot of work to do. </a:t>
            </a:r>
          </a:p>
          <a:p>
            <a:pPr marL="285750" indent="-285750">
              <a:buFont typeface="Arial" panose="020B0604020202020204" pitchFamily="34" charset="0"/>
              <a:buChar char="•"/>
            </a:pPr>
            <a:r>
              <a:rPr lang="en-US" dirty="0" smtClean="0"/>
              <a:t>Questions?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9062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11</a:t>
            </a:fld>
            <a:endParaRPr lang="en-US" sz="1333">
              <a:solidFill>
                <a:prstClr val="black">
                  <a:tint val="75000"/>
                </a:prstClr>
              </a:solidFill>
              <a:latin typeface="Helvetica Neue" charset="0"/>
              <a:ea typeface="Helvetica Neue" charset="0"/>
              <a:cs typeface="Helvetica Neue" charset="0"/>
            </a:endParaRPr>
          </a:p>
        </p:txBody>
      </p:sp>
      <p:sp>
        <p:nvSpPr>
          <p:cNvPr id="41" name="Rectangle 40"/>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42" name="TextBox 41"/>
          <p:cNvSpPr txBox="1"/>
          <p:nvPr/>
        </p:nvSpPr>
        <p:spPr>
          <a:xfrm>
            <a:off x="110752" y="169035"/>
            <a:ext cx="6131469"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Module Costs Need to be Reduced</a:t>
            </a: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31" y="1066587"/>
            <a:ext cx="8245665" cy="5574317"/>
          </a:xfrm>
          <a:prstGeom prst="rect">
            <a:avLst/>
          </a:prstGeom>
        </p:spPr>
      </p:pic>
    </p:spTree>
    <p:extLst>
      <p:ext uri="{BB962C8B-B14F-4D97-AF65-F5344CB8AC3E}">
        <p14:creationId xmlns:p14="http://schemas.microsoft.com/office/powerpoint/2010/main" val="247248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244312" y="1898296"/>
            <a:ext cx="3922255" cy="4197042"/>
          </a:xfrm>
          <a:prstGeom prst="rect">
            <a:avLst/>
          </a:prstGeom>
          <a:noFill/>
        </p:spPr>
        <p:txBody>
          <a:bodyPr wrap="square" lIns="91436" tIns="45718" rIns="91436" bIns="45718" rtlCol="0">
            <a:spAutoFit/>
          </a:bodyPr>
          <a:lstStyle/>
          <a:p>
            <a:pPr defTabSz="457127"/>
            <a:endParaRPr lang="en-US" sz="1667" dirty="0">
              <a:solidFill>
                <a:prstClr val="black"/>
              </a:solidFill>
              <a:latin typeface="Helvetica Neue" charset="0"/>
              <a:ea typeface="Helvetica Neue" charset="0"/>
              <a:cs typeface="Helvetica Neue" charset="0"/>
            </a:endParaRPr>
          </a:p>
          <a:p>
            <a:pPr defTabSz="457127"/>
            <a:r>
              <a:rPr lang="en-US" sz="1667" i="1" dirty="0">
                <a:solidFill>
                  <a:srgbClr val="C20043"/>
                </a:solidFill>
                <a:latin typeface="Helvetica Neue" charset="0"/>
                <a:ea typeface="Helvetica Neue" charset="0"/>
                <a:cs typeface="Helvetica Neue" charset="0"/>
              </a:rPr>
              <a:t>1</a:t>
            </a:r>
            <a:r>
              <a:rPr lang="en-US" sz="1667" i="1" baseline="30000" dirty="0">
                <a:solidFill>
                  <a:srgbClr val="C20043"/>
                </a:solidFill>
                <a:latin typeface="Helvetica Neue" charset="0"/>
                <a:ea typeface="Helvetica Neue" charset="0"/>
                <a:cs typeface="Helvetica Neue" charset="0"/>
              </a:rPr>
              <a:t>st</a:t>
            </a:r>
            <a:r>
              <a:rPr lang="en-US" sz="1667" i="1" dirty="0">
                <a:solidFill>
                  <a:srgbClr val="C20043"/>
                </a:solidFill>
                <a:latin typeface="Helvetica Neue" charset="0"/>
                <a:ea typeface="Helvetica Neue" charset="0"/>
                <a:cs typeface="Helvetica Neue" charset="0"/>
              </a:rPr>
              <a:t> Generation: </a:t>
            </a:r>
            <a:r>
              <a:rPr lang="en-US" sz="1667" dirty="0">
                <a:solidFill>
                  <a:prstClr val="black"/>
                </a:solidFill>
              </a:rPr>
              <a:t>“Wafer Based”</a:t>
            </a:r>
          </a:p>
          <a:p>
            <a:pPr defTabSz="457127"/>
            <a:r>
              <a:rPr lang="en-US" sz="1667" dirty="0">
                <a:solidFill>
                  <a:prstClr val="black"/>
                </a:solidFill>
              </a:rPr>
              <a:t>	</a:t>
            </a:r>
            <a:r>
              <a:rPr lang="en-US" sz="1667" dirty="0" err="1">
                <a:solidFill>
                  <a:prstClr val="black"/>
                </a:solidFill>
              </a:rPr>
              <a:t>Monocrystalline</a:t>
            </a:r>
            <a:r>
              <a:rPr lang="en-US" sz="1667" dirty="0">
                <a:solidFill>
                  <a:prstClr val="black"/>
                </a:solidFill>
              </a:rPr>
              <a:t> silicon</a:t>
            </a:r>
          </a:p>
          <a:p>
            <a:pPr defTabSz="457127"/>
            <a:r>
              <a:rPr lang="en-US" sz="1667" dirty="0">
                <a:solidFill>
                  <a:prstClr val="black"/>
                </a:solidFill>
              </a:rPr>
              <a:t>	Polycrystalline Silicon</a:t>
            </a:r>
          </a:p>
          <a:p>
            <a:pPr defTabSz="457127"/>
            <a:endParaRPr lang="en-US" sz="1667" dirty="0">
              <a:solidFill>
                <a:prstClr val="black"/>
              </a:solidFill>
            </a:endParaRPr>
          </a:p>
          <a:p>
            <a:pPr defTabSz="457127"/>
            <a:r>
              <a:rPr lang="en-US" sz="1667" i="1" dirty="0">
                <a:solidFill>
                  <a:srgbClr val="C20043"/>
                </a:solidFill>
                <a:latin typeface="Helvetica Neue" charset="0"/>
                <a:ea typeface="Helvetica Neue" charset="0"/>
                <a:cs typeface="Helvetica Neue" charset="0"/>
              </a:rPr>
              <a:t>2</a:t>
            </a:r>
            <a:r>
              <a:rPr lang="en-US" sz="1667" i="1" baseline="30000" dirty="0">
                <a:solidFill>
                  <a:srgbClr val="C20043"/>
                </a:solidFill>
                <a:latin typeface="Helvetica Neue" charset="0"/>
                <a:ea typeface="Helvetica Neue" charset="0"/>
                <a:cs typeface="Helvetica Neue" charset="0"/>
              </a:rPr>
              <a:t>nd</a:t>
            </a:r>
            <a:r>
              <a:rPr lang="en-US" sz="1667" i="1" dirty="0">
                <a:solidFill>
                  <a:srgbClr val="C20043"/>
                </a:solidFill>
                <a:latin typeface="Helvetica Neue" charset="0"/>
                <a:ea typeface="Helvetica Neue" charset="0"/>
                <a:cs typeface="Helvetica Neue" charset="0"/>
              </a:rPr>
              <a:t> Generation: </a:t>
            </a:r>
            <a:r>
              <a:rPr lang="en-US" sz="1667" dirty="0">
                <a:solidFill>
                  <a:prstClr val="black"/>
                </a:solidFill>
              </a:rPr>
              <a:t>“Thin Films”</a:t>
            </a:r>
          </a:p>
          <a:p>
            <a:pPr defTabSz="457127"/>
            <a:r>
              <a:rPr lang="en-US" sz="1667" dirty="0">
                <a:solidFill>
                  <a:prstClr val="black"/>
                </a:solidFill>
              </a:rPr>
              <a:t>	Copper Indium Gallium </a:t>
            </a:r>
            <a:r>
              <a:rPr lang="en-US" sz="1667" dirty="0" err="1">
                <a:solidFill>
                  <a:prstClr val="black"/>
                </a:solidFill>
              </a:rPr>
              <a:t>Selenide</a:t>
            </a:r>
            <a:endParaRPr lang="en-US" sz="1667" dirty="0">
              <a:solidFill>
                <a:prstClr val="black"/>
              </a:solidFill>
            </a:endParaRPr>
          </a:p>
          <a:p>
            <a:pPr defTabSz="457127"/>
            <a:r>
              <a:rPr lang="en-US" sz="1667" dirty="0">
                <a:solidFill>
                  <a:prstClr val="black"/>
                </a:solidFill>
              </a:rPr>
              <a:t>	Cadmium Telluride</a:t>
            </a:r>
          </a:p>
          <a:p>
            <a:pPr defTabSz="457127"/>
            <a:r>
              <a:rPr lang="en-US" sz="1667" dirty="0">
                <a:solidFill>
                  <a:prstClr val="black"/>
                </a:solidFill>
              </a:rPr>
              <a:t>	Amorphous Silicon</a:t>
            </a:r>
          </a:p>
          <a:p>
            <a:pPr defTabSz="457127"/>
            <a:endParaRPr lang="en-US" sz="1667" dirty="0">
              <a:solidFill>
                <a:prstClr val="black"/>
              </a:solidFill>
            </a:endParaRPr>
          </a:p>
          <a:p>
            <a:pPr defTabSz="457127"/>
            <a:r>
              <a:rPr lang="en-US" sz="1667" i="1" dirty="0">
                <a:solidFill>
                  <a:srgbClr val="C20043"/>
                </a:solidFill>
                <a:latin typeface="Helvetica Neue" charset="0"/>
                <a:ea typeface="Helvetica Neue" charset="0"/>
                <a:cs typeface="Helvetica Neue" charset="0"/>
              </a:rPr>
              <a:t>3</a:t>
            </a:r>
            <a:r>
              <a:rPr lang="en-US" sz="1667" i="1" baseline="30000" dirty="0">
                <a:solidFill>
                  <a:srgbClr val="C20043"/>
                </a:solidFill>
                <a:latin typeface="Helvetica Neue" charset="0"/>
                <a:ea typeface="Helvetica Neue" charset="0"/>
                <a:cs typeface="Helvetica Neue" charset="0"/>
              </a:rPr>
              <a:t>rd</a:t>
            </a:r>
            <a:r>
              <a:rPr lang="en-US" sz="1667" i="1" dirty="0">
                <a:solidFill>
                  <a:srgbClr val="C20043"/>
                </a:solidFill>
                <a:latin typeface="Helvetica Neue" charset="0"/>
                <a:ea typeface="Helvetica Neue" charset="0"/>
                <a:cs typeface="Helvetica Neue" charset="0"/>
              </a:rPr>
              <a:t> Generation: </a:t>
            </a:r>
            <a:r>
              <a:rPr lang="en-US" sz="1667" dirty="0">
                <a:solidFill>
                  <a:prstClr val="black"/>
                </a:solidFill>
              </a:rPr>
              <a:t>“Advanced Materials”</a:t>
            </a:r>
          </a:p>
          <a:p>
            <a:pPr defTabSz="457127"/>
            <a:r>
              <a:rPr lang="en-US" sz="1667" dirty="0">
                <a:solidFill>
                  <a:prstClr val="black"/>
                </a:solidFill>
              </a:rPr>
              <a:t>	Organic </a:t>
            </a:r>
            <a:r>
              <a:rPr lang="en-US" sz="1667" dirty="0" err="1">
                <a:solidFill>
                  <a:prstClr val="black"/>
                </a:solidFill>
              </a:rPr>
              <a:t>Photovoltaics</a:t>
            </a:r>
            <a:r>
              <a:rPr lang="en-US" sz="1667" dirty="0">
                <a:solidFill>
                  <a:prstClr val="black"/>
                </a:solidFill>
              </a:rPr>
              <a:t> (OPV)</a:t>
            </a:r>
          </a:p>
          <a:p>
            <a:pPr defTabSz="457127"/>
            <a:r>
              <a:rPr lang="en-US" sz="1667" dirty="0">
                <a:solidFill>
                  <a:prstClr val="black"/>
                </a:solidFill>
              </a:rPr>
              <a:t>	</a:t>
            </a:r>
            <a:r>
              <a:rPr lang="en-US" sz="1667" dirty="0" err="1">
                <a:solidFill>
                  <a:prstClr val="black"/>
                </a:solidFill>
              </a:rPr>
              <a:t>Perovskites</a:t>
            </a:r>
            <a:endParaRPr lang="en-US" sz="1667" dirty="0">
              <a:solidFill>
                <a:prstClr val="black"/>
              </a:solidFill>
            </a:endParaRPr>
          </a:p>
          <a:p>
            <a:pPr defTabSz="457127"/>
            <a:r>
              <a:rPr lang="en-US" sz="1667" dirty="0">
                <a:solidFill>
                  <a:prstClr val="black"/>
                </a:solidFill>
              </a:rPr>
              <a:t>	Quantum Dot Solar Cells</a:t>
            </a:r>
          </a:p>
          <a:p>
            <a:pPr defTabSz="457127"/>
            <a:r>
              <a:rPr lang="en-US" sz="1667" dirty="0">
                <a:solidFill>
                  <a:prstClr val="black"/>
                </a:solidFill>
              </a:rPr>
              <a:t>	Dye Sensitized Solar Cells</a:t>
            </a:r>
          </a:p>
          <a:p>
            <a:pPr defTabSz="457127"/>
            <a:endParaRPr lang="en-US" sz="1667" dirty="0">
              <a:solidFill>
                <a:prstClr val="black"/>
              </a:solidFill>
              <a:latin typeface="Helvetica Neue" charset="0"/>
              <a:ea typeface="Helvetica Neue" charset="0"/>
              <a:cs typeface="Helvetica Neue" charset="0"/>
            </a:endParaRPr>
          </a:p>
        </p:txBody>
      </p:sp>
      <p:sp>
        <p:nvSpPr>
          <p:cNvPr id="3" name="Slide Number Placeholder 2"/>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12</a:t>
            </a:fld>
            <a:endParaRPr lang="en-US" sz="1333">
              <a:solidFill>
                <a:prstClr val="black">
                  <a:tint val="75000"/>
                </a:prstClr>
              </a:solidFill>
              <a:latin typeface="Helvetica Neue" charset="0"/>
              <a:ea typeface="Helvetica Neue" charset="0"/>
              <a:cs typeface="Helvetica Neue" charset="0"/>
            </a:endParaRPr>
          </a:p>
        </p:txBody>
      </p:sp>
      <p:sp>
        <p:nvSpPr>
          <p:cNvPr id="41" name="Rectangle 40"/>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42" name="TextBox 41"/>
          <p:cNvSpPr txBox="1"/>
          <p:nvPr/>
        </p:nvSpPr>
        <p:spPr>
          <a:xfrm>
            <a:off x="110753" y="169035"/>
            <a:ext cx="5076821"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Solar Cell Technology Nodes</a:t>
            </a: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23" y="2028934"/>
            <a:ext cx="4887224" cy="3405338"/>
          </a:xfrm>
          <a:prstGeom prst="rect">
            <a:avLst/>
          </a:prstGeom>
        </p:spPr>
      </p:pic>
      <p:sp>
        <p:nvSpPr>
          <p:cNvPr id="47" name="Rectangle 46"/>
          <p:cNvSpPr/>
          <p:nvPr/>
        </p:nvSpPr>
        <p:spPr>
          <a:xfrm>
            <a:off x="151403" y="6429034"/>
            <a:ext cx="8193186" cy="323165"/>
          </a:xfrm>
          <a:prstGeom prst="rect">
            <a:avLst/>
          </a:prstGeom>
        </p:spPr>
        <p:txBody>
          <a:bodyPr wrap="square">
            <a:spAutoFit/>
          </a:bodyPr>
          <a:lstStyle/>
          <a:p>
            <a:pPr defTabSz="457127"/>
            <a:r>
              <a:rPr lang="en-US" sz="1500" dirty="0">
                <a:solidFill>
                  <a:prstClr val="black"/>
                </a:solidFill>
                <a:latin typeface="Times New Roman" panose="02020603050405020304" pitchFamily="18" charset="0"/>
                <a:ea typeface="Times New Roman" panose="02020603050405020304" pitchFamily="18" charset="0"/>
              </a:rPr>
              <a:t>G. </a:t>
            </a:r>
            <a:r>
              <a:rPr lang="en-US" sz="1500" dirty="0" err="1">
                <a:solidFill>
                  <a:prstClr val="black"/>
                </a:solidFill>
                <a:latin typeface="Times New Roman" panose="02020603050405020304" pitchFamily="18" charset="0"/>
                <a:ea typeface="Times New Roman" panose="02020603050405020304" pitchFamily="18" charset="0"/>
              </a:rPr>
              <a:t>Conibeer</a:t>
            </a:r>
            <a:r>
              <a:rPr lang="en-US" sz="1500" dirty="0">
                <a:solidFill>
                  <a:prstClr val="black"/>
                </a:solidFill>
                <a:latin typeface="Times New Roman" panose="02020603050405020304" pitchFamily="18" charset="0"/>
                <a:ea typeface="Times New Roman" panose="02020603050405020304" pitchFamily="18" charset="0"/>
              </a:rPr>
              <a:t>, “Third-Generation Photovoltaics,” </a:t>
            </a:r>
            <a:r>
              <a:rPr lang="en-US" sz="1500" i="1" dirty="0">
                <a:solidFill>
                  <a:prstClr val="black"/>
                </a:solidFill>
                <a:latin typeface="Times New Roman" panose="02020603050405020304" pitchFamily="18" charset="0"/>
                <a:ea typeface="Times New Roman" panose="02020603050405020304" pitchFamily="18" charset="0"/>
              </a:rPr>
              <a:t>Materials Today</a:t>
            </a:r>
            <a:r>
              <a:rPr lang="en-US" sz="1500" dirty="0">
                <a:solidFill>
                  <a:prstClr val="black"/>
                </a:solidFill>
                <a:latin typeface="Times New Roman" panose="02020603050405020304" pitchFamily="18" charset="0"/>
                <a:ea typeface="Times New Roman" panose="02020603050405020304" pitchFamily="18" charset="0"/>
              </a:rPr>
              <a:t>, vol. 10, no. 11, Nov. 2007. </a:t>
            </a:r>
            <a:endParaRPr lang="en-US" sz="1500" dirty="0">
              <a:solidFill>
                <a:prstClr val="black"/>
              </a:solidFill>
            </a:endParaRPr>
          </a:p>
        </p:txBody>
      </p:sp>
      <p:sp>
        <p:nvSpPr>
          <p:cNvPr id="48" name="Oval 47"/>
          <p:cNvSpPr/>
          <p:nvPr/>
        </p:nvSpPr>
        <p:spPr>
          <a:xfrm>
            <a:off x="5242225" y="4724771"/>
            <a:ext cx="3159784" cy="314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833">
              <a:solidFill>
                <a:prstClr val="white"/>
              </a:solidFill>
            </a:endParaRPr>
          </a:p>
        </p:txBody>
      </p:sp>
    </p:spTree>
    <p:extLst>
      <p:ext uri="{BB962C8B-B14F-4D97-AF65-F5344CB8AC3E}">
        <p14:creationId xmlns:p14="http://schemas.microsoft.com/office/powerpoint/2010/main" val="291000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13</a:t>
            </a:fld>
            <a:endParaRPr lang="en-US" sz="1333">
              <a:solidFill>
                <a:prstClr val="black">
                  <a:tint val="75000"/>
                </a:prstClr>
              </a:solidFill>
              <a:latin typeface="Helvetica Neue" charset="0"/>
              <a:ea typeface="Helvetica Neue" charset="0"/>
              <a:cs typeface="Helvetica Neue" charset="0"/>
            </a:endParaRPr>
          </a:p>
        </p:txBody>
      </p:sp>
      <p:sp>
        <p:nvSpPr>
          <p:cNvPr id="9" name="Rectangle 8"/>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2" name="TextBox 11"/>
          <p:cNvSpPr txBox="1"/>
          <p:nvPr/>
        </p:nvSpPr>
        <p:spPr>
          <a:xfrm>
            <a:off x="110752" y="169035"/>
            <a:ext cx="1796949"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Approach</a:t>
            </a:r>
          </a:p>
        </p:txBody>
      </p:sp>
      <p:sp>
        <p:nvSpPr>
          <p:cNvPr id="14" name="Content Placeholder 2"/>
          <p:cNvSpPr>
            <a:spLocks noGrp="1"/>
          </p:cNvSpPr>
          <p:nvPr>
            <p:ph idx="1"/>
          </p:nvPr>
        </p:nvSpPr>
        <p:spPr>
          <a:xfrm>
            <a:off x="364750" y="1093282"/>
            <a:ext cx="8560079" cy="5199033"/>
          </a:xfrm>
        </p:spPr>
        <p:txBody>
          <a:bodyPr>
            <a:normAutofit fontScale="92500"/>
          </a:bodyPr>
          <a:lstStyle/>
          <a:p>
            <a:pPr>
              <a:lnSpc>
                <a:spcPct val="150000"/>
              </a:lnSpc>
            </a:pPr>
            <a:r>
              <a:rPr lang="en-US" sz="2667" dirty="0">
                <a:latin typeface="Helvetica Neue" charset="0"/>
                <a:ea typeface="Helvetica Neue" charset="0"/>
                <a:cs typeface="Helvetica Neue" charset="0"/>
              </a:rPr>
              <a:t>Employ all sources of information available to extract knowledge</a:t>
            </a:r>
          </a:p>
          <a:p>
            <a:pPr>
              <a:lnSpc>
                <a:spcPct val="150000"/>
              </a:lnSpc>
            </a:pPr>
            <a:r>
              <a:rPr lang="en-US" sz="2667" dirty="0">
                <a:latin typeface="Helvetica Neue" charset="0"/>
                <a:ea typeface="Helvetica Neue" charset="0"/>
                <a:cs typeface="Helvetica Neue" charset="0"/>
              </a:rPr>
              <a:t>Emphasis on process-structure relationship</a:t>
            </a:r>
          </a:p>
          <a:p>
            <a:pPr>
              <a:lnSpc>
                <a:spcPct val="150000"/>
              </a:lnSpc>
            </a:pPr>
            <a:r>
              <a:rPr lang="en-US" sz="2667" dirty="0">
                <a:latin typeface="Helvetica Neue" charset="0"/>
                <a:ea typeface="Helvetica Neue" charset="0"/>
                <a:cs typeface="Helvetica Neue" charset="0"/>
              </a:rPr>
              <a:t>Apply manual text mining to the scientific literature</a:t>
            </a:r>
          </a:p>
          <a:p>
            <a:pPr lvl="1">
              <a:lnSpc>
                <a:spcPct val="150000"/>
              </a:lnSpc>
            </a:pPr>
            <a:r>
              <a:rPr lang="en-US" sz="2333" dirty="0">
                <a:latin typeface="Helvetica Neue" charset="0"/>
                <a:ea typeface="Helvetica Neue" charset="0"/>
                <a:cs typeface="Helvetica Neue" charset="0"/>
              </a:rPr>
              <a:t>Give structure to unstructured data</a:t>
            </a:r>
          </a:p>
          <a:p>
            <a:pPr lvl="1">
              <a:lnSpc>
                <a:spcPct val="150000"/>
              </a:lnSpc>
            </a:pPr>
            <a:r>
              <a:rPr lang="en-US" sz="2333" dirty="0">
                <a:latin typeface="Helvetica Neue" charset="0"/>
                <a:ea typeface="Helvetica Neue" charset="0"/>
                <a:cs typeface="Helvetica Neue" charset="0"/>
              </a:rPr>
              <a:t>What a Watson-style text miner would do in an ideal case</a:t>
            </a:r>
            <a:endParaRPr lang="en-US" sz="1083" dirty="0">
              <a:latin typeface="Helvetica Neue" charset="0"/>
              <a:ea typeface="Helvetica Neue" charset="0"/>
              <a:cs typeface="Helvetica Neue" charset="0"/>
            </a:endParaRPr>
          </a:p>
          <a:p>
            <a:pPr>
              <a:lnSpc>
                <a:spcPct val="150000"/>
              </a:lnSpc>
            </a:pPr>
            <a:r>
              <a:rPr lang="en-US" sz="2667" dirty="0">
                <a:latin typeface="Helvetica Neue" charset="0"/>
                <a:ea typeface="Helvetica Neue" charset="0"/>
                <a:cs typeface="Helvetica Neue" charset="0"/>
              </a:rPr>
              <a:t>Data extraction from figures for property values</a:t>
            </a:r>
          </a:p>
          <a:p>
            <a:pPr>
              <a:lnSpc>
                <a:spcPct val="150000"/>
              </a:lnSpc>
            </a:pPr>
            <a:r>
              <a:rPr lang="en-US" sz="2667" dirty="0">
                <a:latin typeface="Helvetica Neue" charset="0"/>
                <a:ea typeface="Helvetica Neue" charset="0"/>
                <a:cs typeface="Helvetica Neue" charset="0"/>
              </a:rPr>
              <a:t>Enable better searching and filtering of literature results</a:t>
            </a:r>
          </a:p>
          <a:p>
            <a:pPr marL="0" indent="0">
              <a:lnSpc>
                <a:spcPct val="150000"/>
              </a:lnSpc>
              <a:buNone/>
            </a:pPr>
            <a:endParaRPr lang="en-US" sz="2667" dirty="0">
              <a:latin typeface="Helvetica Neue" charset="0"/>
              <a:ea typeface="Helvetica Neue" charset="0"/>
              <a:cs typeface="Helvetica Neue" charset="0"/>
            </a:endParaRPr>
          </a:p>
          <a:p>
            <a:pPr>
              <a:lnSpc>
                <a:spcPct val="150000"/>
              </a:lnSpc>
            </a:pPr>
            <a:endParaRPr lang="en-US" sz="2667" dirty="0">
              <a:latin typeface="Helvetica Neue" charset="0"/>
              <a:ea typeface="Helvetica Neue" charset="0"/>
              <a:cs typeface="Helvetica Neue" charset="0"/>
            </a:endParaRPr>
          </a:p>
        </p:txBody>
      </p:sp>
      <p:sp>
        <p:nvSpPr>
          <p:cNvPr id="15" name="Rectangle 14"/>
          <p:cNvSpPr/>
          <p:nvPr/>
        </p:nvSpPr>
        <p:spPr>
          <a:xfrm>
            <a:off x="148166" y="6136035"/>
            <a:ext cx="8175161" cy="688650"/>
          </a:xfrm>
          <a:prstGeom prst="rect">
            <a:avLst/>
          </a:prstGeom>
        </p:spPr>
        <p:txBody>
          <a:bodyPr wrap="square">
            <a:spAutoFit/>
          </a:bodyPr>
          <a:lstStyle/>
          <a:p>
            <a:pPr defTabSz="457127"/>
            <a:r>
              <a:rPr lang="en-US" sz="1000" dirty="0" err="1">
                <a:solidFill>
                  <a:prstClr val="black">
                    <a:lumMod val="65000"/>
                    <a:lumOff val="35000"/>
                  </a:prstClr>
                </a:solidFill>
                <a:latin typeface="Helvetica Neue" charset="0"/>
                <a:ea typeface="Helvetica Neue" charset="0"/>
                <a:cs typeface="Helvetica Neue" charset="0"/>
              </a:rPr>
              <a:t>Sumpter</a:t>
            </a:r>
            <a:r>
              <a:rPr lang="en-US" sz="1000" dirty="0">
                <a:solidFill>
                  <a:prstClr val="black">
                    <a:lumMod val="65000"/>
                    <a:lumOff val="35000"/>
                  </a:prstClr>
                </a:solidFill>
                <a:latin typeface="Helvetica Neue" charset="0"/>
                <a:ea typeface="Helvetica Neue" charset="0"/>
                <a:cs typeface="Helvetica Neue" charset="0"/>
              </a:rPr>
              <a:t>, B. G.; </a:t>
            </a:r>
            <a:r>
              <a:rPr lang="en-US" sz="1000" dirty="0" err="1">
                <a:solidFill>
                  <a:prstClr val="black">
                    <a:lumMod val="65000"/>
                    <a:lumOff val="35000"/>
                  </a:prstClr>
                </a:solidFill>
                <a:latin typeface="Helvetica Neue" charset="0"/>
                <a:ea typeface="Helvetica Neue" charset="0"/>
                <a:cs typeface="Helvetica Neue" charset="0"/>
              </a:rPr>
              <a:t>Vasudevan</a:t>
            </a:r>
            <a:r>
              <a:rPr lang="en-US" sz="1000" dirty="0">
                <a:solidFill>
                  <a:prstClr val="black">
                    <a:lumMod val="65000"/>
                    <a:lumOff val="35000"/>
                  </a:prstClr>
                </a:solidFill>
                <a:latin typeface="Helvetica Neue" charset="0"/>
                <a:ea typeface="Helvetica Neue" charset="0"/>
                <a:cs typeface="Helvetica Neue" charset="0"/>
              </a:rPr>
              <a:t>, R. K.; </a:t>
            </a:r>
            <a:r>
              <a:rPr lang="en-US" sz="1000" dirty="0" err="1">
                <a:solidFill>
                  <a:prstClr val="black">
                    <a:lumMod val="65000"/>
                    <a:lumOff val="35000"/>
                  </a:prstClr>
                </a:solidFill>
                <a:latin typeface="Helvetica Neue" charset="0"/>
                <a:ea typeface="Helvetica Neue" charset="0"/>
                <a:cs typeface="Helvetica Neue" charset="0"/>
              </a:rPr>
              <a:t>Potok</a:t>
            </a:r>
            <a:r>
              <a:rPr lang="en-US" sz="1000" dirty="0">
                <a:solidFill>
                  <a:prstClr val="black">
                    <a:lumMod val="65000"/>
                    <a:lumOff val="35000"/>
                  </a:prstClr>
                </a:solidFill>
                <a:latin typeface="Helvetica Neue" charset="0"/>
                <a:ea typeface="Helvetica Neue" charset="0"/>
                <a:cs typeface="Helvetica Neue" charset="0"/>
              </a:rPr>
              <a:t>, T.; Kalinin, S. V. “A Bridge for Accelerating Materials by Design,” </a:t>
            </a:r>
            <a:r>
              <a:rPr lang="en-US" sz="1000" i="1" dirty="0">
                <a:solidFill>
                  <a:prstClr val="black">
                    <a:lumMod val="65000"/>
                    <a:lumOff val="35000"/>
                  </a:prstClr>
                </a:solidFill>
                <a:latin typeface="Helvetica Neue" charset="0"/>
                <a:ea typeface="Helvetica Neue" charset="0"/>
                <a:cs typeface="Helvetica Neue" charset="0"/>
              </a:rPr>
              <a:t>Computational Materials </a:t>
            </a:r>
            <a:r>
              <a:rPr lang="en-US" sz="1000" b="1" dirty="0">
                <a:solidFill>
                  <a:prstClr val="black">
                    <a:lumMod val="65000"/>
                    <a:lumOff val="35000"/>
                  </a:prstClr>
                </a:solidFill>
                <a:latin typeface="Helvetica Neue" charset="0"/>
                <a:ea typeface="Helvetica Neue" charset="0"/>
                <a:cs typeface="Helvetica Neue" charset="0"/>
              </a:rPr>
              <a:t>2015</a:t>
            </a:r>
            <a:r>
              <a:rPr lang="en-US" sz="1000" dirty="0">
                <a:solidFill>
                  <a:prstClr val="black">
                    <a:lumMod val="65000"/>
                    <a:lumOff val="35000"/>
                  </a:prstClr>
                </a:solidFill>
                <a:latin typeface="Helvetica Neue" charset="0"/>
                <a:ea typeface="Helvetica Neue" charset="0"/>
                <a:cs typeface="Helvetica Neue" charset="0"/>
              </a:rPr>
              <a:t>.</a:t>
            </a:r>
            <a:r>
              <a:rPr lang="en-US" sz="1000" dirty="0">
                <a:solidFill>
                  <a:prstClr val="black"/>
                </a:solidFill>
              </a:rPr>
              <a:t> </a:t>
            </a:r>
          </a:p>
          <a:p>
            <a:pPr defTabSz="457127"/>
            <a:r>
              <a:rPr lang="en-US" sz="1000" dirty="0" err="1">
                <a:solidFill>
                  <a:prstClr val="black">
                    <a:lumMod val="65000"/>
                    <a:lumOff val="35000"/>
                  </a:prstClr>
                </a:solidFill>
                <a:latin typeface="Helvetica Neue"/>
                <a:cs typeface="Helvetica Neue"/>
              </a:rPr>
              <a:t>Potyrailo</a:t>
            </a:r>
            <a:r>
              <a:rPr lang="en-US" sz="1000" dirty="0">
                <a:solidFill>
                  <a:prstClr val="black">
                    <a:lumMod val="65000"/>
                    <a:lumOff val="35000"/>
                  </a:prstClr>
                </a:solidFill>
                <a:latin typeface="Helvetica Neue"/>
                <a:cs typeface="Helvetica Neue"/>
              </a:rPr>
              <a:t>, R.; Raja, K.; </a:t>
            </a:r>
            <a:r>
              <a:rPr lang="en-US" sz="1000" dirty="0" err="1">
                <a:solidFill>
                  <a:prstClr val="black">
                    <a:lumMod val="65000"/>
                    <a:lumOff val="35000"/>
                  </a:prstClr>
                </a:solidFill>
                <a:latin typeface="Helvetica Neue"/>
                <a:cs typeface="Helvetica Neue"/>
              </a:rPr>
              <a:t>Stoewe</a:t>
            </a:r>
            <a:r>
              <a:rPr lang="en-US" sz="1000" dirty="0">
                <a:solidFill>
                  <a:prstClr val="black">
                    <a:lumMod val="65000"/>
                    <a:lumOff val="35000"/>
                  </a:prstClr>
                </a:solidFill>
                <a:latin typeface="Helvetica Neue"/>
                <a:cs typeface="Helvetica Neue"/>
              </a:rPr>
              <a:t>, K.; Takeuchi, I; Chisholm, B.; Lam, H. “Combinatorial and High-Throughput Screening of Materials Libraries: Review of State of the Art,” </a:t>
            </a:r>
            <a:r>
              <a:rPr lang="en-US" sz="1000" i="1" dirty="0">
                <a:solidFill>
                  <a:prstClr val="black">
                    <a:lumMod val="65000"/>
                    <a:lumOff val="35000"/>
                  </a:prstClr>
                </a:solidFill>
                <a:latin typeface="Helvetica Neue"/>
                <a:cs typeface="Helvetica Neue"/>
              </a:rPr>
              <a:t>ACS Combinatorial Science </a:t>
            </a:r>
            <a:r>
              <a:rPr lang="en-US" sz="1000" b="1" dirty="0">
                <a:solidFill>
                  <a:prstClr val="black">
                    <a:lumMod val="65000"/>
                    <a:lumOff val="35000"/>
                  </a:prstClr>
                </a:solidFill>
                <a:latin typeface="Helvetica Neue"/>
                <a:cs typeface="Helvetica Neue"/>
              </a:rPr>
              <a:t>2011</a:t>
            </a:r>
            <a:r>
              <a:rPr lang="en-US" sz="1000" dirty="0">
                <a:solidFill>
                  <a:prstClr val="black">
                    <a:lumMod val="65000"/>
                    <a:lumOff val="35000"/>
                  </a:prstClr>
                </a:solidFill>
                <a:latin typeface="Helvetica Neue"/>
                <a:cs typeface="Helvetica Neue"/>
              </a:rPr>
              <a:t>.</a:t>
            </a:r>
          </a:p>
          <a:p>
            <a:pPr defTabSz="457127"/>
            <a:r>
              <a:rPr lang="en-US" sz="875" dirty="0">
                <a:solidFill>
                  <a:prstClr val="black">
                    <a:lumMod val="65000"/>
                    <a:lumOff val="35000"/>
                  </a:prstClr>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253521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V.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42022" y="3793067"/>
            <a:ext cx="2879429" cy="1917700"/>
          </a:xfrm>
          <a:prstGeom prst="rect">
            <a:avLst/>
          </a:prstGeom>
          <a:ln>
            <a:noFill/>
          </a:ln>
          <a:effectLst>
            <a:softEdge rad="112500"/>
          </a:effectLst>
        </p:spPr>
      </p:pic>
      <p:pic>
        <p:nvPicPr>
          <p:cNvPr id="6" name="Picture 5" descr="EInk displa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9487" y="1278466"/>
            <a:ext cx="2075897" cy="2247900"/>
          </a:xfrm>
          <a:prstGeom prst="rect">
            <a:avLst/>
          </a:prstGeom>
          <a:ln>
            <a:noFill/>
          </a:ln>
          <a:effectLst>
            <a:softEdge rad="112500"/>
          </a:effectLst>
        </p:spPr>
      </p:pic>
      <p:pic>
        <p:nvPicPr>
          <p:cNvPr id="7" name="Picture 6" descr="electronic ski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17168" y="3793068"/>
            <a:ext cx="1875085" cy="1917700"/>
          </a:xfrm>
          <a:prstGeom prst="rect">
            <a:avLst/>
          </a:prstGeom>
          <a:ln>
            <a:noFill/>
          </a:ln>
          <a:effectLst>
            <a:softEdge rad="112500"/>
          </a:effectLst>
        </p:spPr>
      </p:pic>
      <p:pic>
        <p:nvPicPr>
          <p:cNvPr id="8" name="Picture 7" descr="OLED light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8501" y="3793070"/>
            <a:ext cx="2880566" cy="1912876"/>
          </a:xfrm>
          <a:prstGeom prst="rect">
            <a:avLst/>
          </a:prstGeom>
          <a:ln>
            <a:noFill/>
          </a:ln>
          <a:effectLst>
            <a:softEdge rad="112500"/>
          </a:effectLst>
        </p:spPr>
      </p:pic>
      <p:sp>
        <p:nvSpPr>
          <p:cNvPr id="11" name="Slide Number Placeholder 10"/>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14</a:t>
            </a:fld>
            <a:endParaRPr lang="en-US" sz="1333">
              <a:solidFill>
                <a:prstClr val="black">
                  <a:tint val="75000"/>
                </a:prstClr>
              </a:solidFill>
              <a:latin typeface="Helvetica Neue" charset="0"/>
              <a:ea typeface="Helvetica Neue" charset="0"/>
              <a:cs typeface="Helvetica Neue" charset="0"/>
            </a:endParaRPr>
          </a:p>
        </p:txBody>
      </p:sp>
      <p:sp>
        <p:nvSpPr>
          <p:cNvPr id="9" name="Rectangle 8"/>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2" name="TextBox 11"/>
          <p:cNvSpPr txBox="1"/>
          <p:nvPr/>
        </p:nvSpPr>
        <p:spPr>
          <a:xfrm>
            <a:off x="110753" y="169035"/>
            <a:ext cx="6578706"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Large area, flexible electronic devices</a:t>
            </a:r>
          </a:p>
        </p:txBody>
      </p:sp>
      <p:pic>
        <p:nvPicPr>
          <p:cNvPr id="2" name="Picture 1"/>
          <p:cNvPicPr>
            <a:picLocks noChangeAspect="1"/>
          </p:cNvPicPr>
          <p:nvPr/>
        </p:nvPicPr>
        <p:blipFill>
          <a:blip r:embed="rId6"/>
          <a:stretch>
            <a:fillRect/>
          </a:stretch>
        </p:blipFill>
        <p:spPr>
          <a:xfrm>
            <a:off x="1150043" y="1284109"/>
            <a:ext cx="3935330" cy="2215445"/>
          </a:xfrm>
          <a:prstGeom prst="rect">
            <a:avLst/>
          </a:prstGeom>
          <a:ln>
            <a:noFill/>
          </a:ln>
          <a:effectLst>
            <a:softEdge rad="112500"/>
          </a:effectLst>
        </p:spPr>
      </p:pic>
      <p:sp>
        <p:nvSpPr>
          <p:cNvPr id="13" name="TextBox 12"/>
          <p:cNvSpPr txBox="1"/>
          <p:nvPr/>
        </p:nvSpPr>
        <p:spPr>
          <a:xfrm>
            <a:off x="0" y="6627167"/>
            <a:ext cx="7577715" cy="271934"/>
          </a:xfrm>
          <a:prstGeom prst="rect">
            <a:avLst/>
          </a:prstGeom>
          <a:noFill/>
        </p:spPr>
        <p:txBody>
          <a:bodyPr wrap="none" rtlCol="0">
            <a:spAutoFit/>
          </a:bodyPr>
          <a:lstStyle/>
          <a:p>
            <a:pPr defTabSz="457127"/>
            <a:r>
              <a:rPr lang="en-US" sz="1167" dirty="0">
                <a:solidFill>
                  <a:prstClr val="black">
                    <a:lumMod val="50000"/>
                    <a:lumOff val="50000"/>
                  </a:prstClr>
                </a:solidFill>
                <a:latin typeface="Helvetica Neue" charset="0"/>
                <a:ea typeface="Helvetica Neue" charset="0"/>
                <a:cs typeface="Helvetica Neue" charset="0"/>
              </a:rPr>
              <a:t>Images: CNN Money, Blah, blah! Technology, Progress Lighting, International Business Times, Business Korea</a:t>
            </a:r>
          </a:p>
        </p:txBody>
      </p:sp>
    </p:spTree>
    <p:extLst>
      <p:ext uri="{BB962C8B-B14F-4D97-AF65-F5344CB8AC3E}">
        <p14:creationId xmlns:p14="http://schemas.microsoft.com/office/powerpoint/2010/main" val="211756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ED display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29656" y="4289778"/>
            <a:ext cx="3457369" cy="1806225"/>
          </a:xfrm>
          <a:prstGeom prst="rect">
            <a:avLst/>
          </a:prstGeom>
          <a:noFill/>
          <a:ln>
            <a:noFill/>
          </a:ln>
        </p:spPr>
      </p:pic>
      <p:sp>
        <p:nvSpPr>
          <p:cNvPr id="11" name="Slide Number Placeholder 10"/>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15</a:t>
            </a:fld>
            <a:endParaRPr lang="en-US" sz="1333">
              <a:solidFill>
                <a:prstClr val="black">
                  <a:tint val="75000"/>
                </a:prstClr>
              </a:solidFill>
              <a:latin typeface="Helvetica Neue" charset="0"/>
              <a:ea typeface="Helvetica Neue" charset="0"/>
              <a:cs typeface="Helvetica Neue" charset="0"/>
            </a:endParaRPr>
          </a:p>
        </p:txBody>
      </p:sp>
      <p:sp>
        <p:nvSpPr>
          <p:cNvPr id="9" name="Rectangle 8"/>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2" name="TextBox 11"/>
          <p:cNvSpPr txBox="1"/>
          <p:nvPr/>
        </p:nvSpPr>
        <p:spPr>
          <a:xfrm>
            <a:off x="110753" y="169035"/>
            <a:ext cx="5126385"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Roll-to-roll printing processes</a:t>
            </a:r>
          </a:p>
        </p:txBody>
      </p:sp>
      <p:grpSp>
        <p:nvGrpSpPr>
          <p:cNvPr id="5" name="Group 4"/>
          <p:cNvGrpSpPr/>
          <p:nvPr/>
        </p:nvGrpSpPr>
        <p:grpSpPr>
          <a:xfrm>
            <a:off x="169333" y="1157111"/>
            <a:ext cx="6166556" cy="3628828"/>
            <a:chOff x="203200" y="1388533"/>
            <a:chExt cx="6388100" cy="3759200"/>
          </a:xfrm>
        </p:grpSpPr>
        <p:pic>
          <p:nvPicPr>
            <p:cNvPr id="2" name="Picture 1"/>
            <p:cNvPicPr>
              <a:picLocks noChangeAspect="1"/>
            </p:cNvPicPr>
            <p:nvPr/>
          </p:nvPicPr>
          <p:blipFill>
            <a:blip r:embed="rId3"/>
            <a:stretch>
              <a:fillRect/>
            </a:stretch>
          </p:blipFill>
          <p:spPr>
            <a:xfrm>
              <a:off x="203200" y="1388533"/>
              <a:ext cx="6388100" cy="3759200"/>
            </a:xfrm>
            <a:prstGeom prst="rect">
              <a:avLst/>
            </a:prstGeom>
          </p:spPr>
        </p:pic>
        <p:sp>
          <p:nvSpPr>
            <p:cNvPr id="3" name="TextBox 2"/>
            <p:cNvSpPr txBox="1"/>
            <p:nvPr/>
          </p:nvSpPr>
          <p:spPr>
            <a:xfrm>
              <a:off x="524933" y="4758266"/>
              <a:ext cx="2288630" cy="281704"/>
            </a:xfrm>
            <a:prstGeom prst="rect">
              <a:avLst/>
            </a:prstGeom>
            <a:noFill/>
          </p:spPr>
          <p:txBody>
            <a:bodyPr wrap="none" rtlCol="0">
              <a:spAutoFit/>
            </a:bodyPr>
            <a:lstStyle/>
            <a:p>
              <a:pPr defTabSz="457127"/>
              <a:r>
                <a:rPr lang="en-US" sz="1167" dirty="0">
                  <a:solidFill>
                    <a:prstClr val="white">
                      <a:lumMod val="50000"/>
                    </a:prstClr>
                  </a:solidFill>
                  <a:latin typeface="Helvetica Neue" charset="0"/>
                  <a:ea typeface="Helvetica Neue" charset="0"/>
                  <a:cs typeface="Helvetica Neue" charset="0"/>
                </a:rPr>
                <a:t>MURI, University of Minnesota</a:t>
              </a:r>
            </a:p>
          </p:txBody>
        </p:sp>
      </p:grpSp>
      <p:sp>
        <p:nvSpPr>
          <p:cNvPr id="6" name="Rectangle 5"/>
          <p:cNvSpPr/>
          <p:nvPr/>
        </p:nvSpPr>
        <p:spPr>
          <a:xfrm>
            <a:off x="4247445" y="1425223"/>
            <a:ext cx="1255889" cy="268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10" name="Rectangle 9"/>
          <p:cNvSpPr/>
          <p:nvPr/>
        </p:nvSpPr>
        <p:spPr>
          <a:xfrm>
            <a:off x="2963333" y="1862668"/>
            <a:ext cx="1255889" cy="268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13" name="Rectangle 12"/>
          <p:cNvSpPr/>
          <p:nvPr/>
        </p:nvSpPr>
        <p:spPr>
          <a:xfrm>
            <a:off x="2398888" y="1185335"/>
            <a:ext cx="1255889" cy="268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14" name="Rectangle 13"/>
          <p:cNvSpPr/>
          <p:nvPr/>
        </p:nvSpPr>
        <p:spPr>
          <a:xfrm>
            <a:off x="1495779" y="1453447"/>
            <a:ext cx="733778" cy="271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220148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65221" y="982040"/>
            <a:ext cx="8216900" cy="1253160"/>
          </a:xfrm>
          <a:prstGeom prst="rect">
            <a:avLst/>
          </a:prstGeom>
          <a:noFill/>
        </p:spPr>
        <p:txBody>
          <a:bodyPr wrap="square" lIns="91436" tIns="45718" rIns="91436" bIns="45718" rtlCol="0">
            <a:spAutoFit/>
          </a:bodyPr>
          <a:lstStyle/>
          <a:p>
            <a:pPr defTabSz="457127"/>
            <a:r>
              <a:rPr lang="en-US" sz="1667" i="1" dirty="0">
                <a:solidFill>
                  <a:srgbClr val="C20043"/>
                </a:solidFill>
                <a:latin typeface="Helvetica Neue" charset="0"/>
                <a:ea typeface="Helvetica Neue" charset="0"/>
                <a:cs typeface="Helvetica Neue" charset="0"/>
              </a:rPr>
              <a:t>Field effect transistors (FETs)</a:t>
            </a:r>
            <a:r>
              <a:rPr lang="en-US" sz="1667" dirty="0">
                <a:solidFill>
                  <a:prstClr val="black"/>
                </a:solidFill>
                <a:latin typeface="Helvetica Neue" charset="0"/>
                <a:ea typeface="Helvetica Neue" charset="0"/>
                <a:cs typeface="Helvetica Neue" charset="0"/>
              </a:rPr>
              <a:t> drive many electronics applications and provide a platform to study process-structure-property relationships.</a:t>
            </a:r>
          </a:p>
          <a:p>
            <a:pPr defTabSz="457127"/>
            <a:endParaRPr lang="en-US" sz="875" dirty="0">
              <a:solidFill>
                <a:prstClr val="black"/>
              </a:solidFill>
              <a:latin typeface="Helvetica Neue" charset="0"/>
              <a:ea typeface="Helvetica Neue" charset="0"/>
              <a:cs typeface="Helvetica Neue" charset="0"/>
            </a:endParaRPr>
          </a:p>
          <a:p>
            <a:pPr defTabSz="457127"/>
            <a:r>
              <a:rPr lang="en-US" sz="1667" i="1" dirty="0">
                <a:solidFill>
                  <a:srgbClr val="C20043"/>
                </a:solidFill>
                <a:latin typeface="Helvetica Neue" charset="0"/>
                <a:ea typeface="Helvetica Neue" charset="0"/>
                <a:cs typeface="Helvetica Neue" charset="0"/>
              </a:rPr>
              <a:t>Mobility (µ)</a:t>
            </a:r>
            <a:r>
              <a:rPr lang="en-US" sz="1667" dirty="0">
                <a:solidFill>
                  <a:prstClr val="black"/>
                </a:solidFill>
                <a:latin typeface="Helvetica Neue" charset="0"/>
                <a:ea typeface="Helvetica Neue" charset="0"/>
                <a:cs typeface="Helvetica Neue" charset="0"/>
              </a:rPr>
              <a:t> is a model parameter fitted from electrical characterization that determines attainable switching frequencies in transistors.</a:t>
            </a:r>
          </a:p>
        </p:txBody>
      </p:sp>
      <p:sp>
        <p:nvSpPr>
          <p:cNvPr id="3" name="Slide Number Placeholder 2"/>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16</a:t>
            </a:fld>
            <a:endParaRPr lang="en-US" sz="1333">
              <a:solidFill>
                <a:prstClr val="black">
                  <a:tint val="75000"/>
                </a:prstClr>
              </a:solidFill>
              <a:latin typeface="Helvetica Neue" charset="0"/>
              <a:ea typeface="Helvetica Neue" charset="0"/>
              <a:cs typeface="Helvetica Neue" charset="0"/>
            </a:endParaRPr>
          </a:p>
        </p:txBody>
      </p:sp>
      <p:sp>
        <p:nvSpPr>
          <p:cNvPr id="41" name="Rectangle 40"/>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42" name="TextBox 41"/>
          <p:cNvSpPr txBox="1"/>
          <p:nvPr/>
        </p:nvSpPr>
        <p:spPr>
          <a:xfrm>
            <a:off x="110753" y="169035"/>
            <a:ext cx="1950837"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The OFET</a:t>
            </a:r>
          </a:p>
        </p:txBody>
      </p:sp>
      <p:grpSp>
        <p:nvGrpSpPr>
          <p:cNvPr id="5" name="Group 4"/>
          <p:cNvGrpSpPr/>
          <p:nvPr/>
        </p:nvGrpSpPr>
        <p:grpSpPr>
          <a:xfrm>
            <a:off x="1569604" y="2408330"/>
            <a:ext cx="5781808" cy="4197866"/>
            <a:chOff x="1883524" y="2889996"/>
            <a:chExt cx="6938170" cy="5037439"/>
          </a:xfrm>
        </p:grpSpPr>
        <p:cxnSp>
          <p:nvCxnSpPr>
            <p:cNvPr id="30" name="Elbow Connector 29"/>
            <p:cNvCxnSpPr>
              <a:endCxn id="24" idx="5"/>
            </p:cNvCxnSpPr>
            <p:nvPr/>
          </p:nvCxnSpPr>
          <p:spPr>
            <a:xfrm>
              <a:off x="5536044" y="3355435"/>
              <a:ext cx="3267124" cy="1070237"/>
            </a:xfrm>
            <a:prstGeom prst="bentConnector3">
              <a:avLst>
                <a:gd name="adj1" fmla="val 108396"/>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107728" y="4010884"/>
              <a:ext cx="6713966" cy="2654254"/>
              <a:chOff x="1481667" y="2810933"/>
              <a:chExt cx="5594972" cy="2211877"/>
            </a:xfrm>
          </p:grpSpPr>
          <p:sp>
            <p:nvSpPr>
              <p:cNvPr id="11" name="Cube 10"/>
              <p:cNvSpPr/>
              <p:nvPr/>
            </p:nvSpPr>
            <p:spPr>
              <a:xfrm>
                <a:off x="1490703" y="3694607"/>
                <a:ext cx="5570496" cy="1320949"/>
              </a:xfrm>
              <a:prstGeom prst="cube">
                <a:avLst>
                  <a:gd name="adj" fmla="val 73787"/>
                </a:avLst>
              </a:prstGeom>
              <a:solidFill>
                <a:schemeClr val="bg1">
                  <a:lumMod val="75000"/>
                </a:schemeClr>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18" name="Cube 17"/>
              <p:cNvSpPr/>
              <p:nvPr/>
            </p:nvSpPr>
            <p:spPr>
              <a:xfrm>
                <a:off x="1490703" y="3344408"/>
                <a:ext cx="5570496" cy="1320949"/>
              </a:xfrm>
              <a:prstGeom prst="cube">
                <a:avLst>
                  <a:gd name="adj" fmla="val 73787"/>
                </a:avLst>
              </a:prstGeom>
              <a:solidFill>
                <a:srgbClr val="41419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19" name="Cube 18"/>
              <p:cNvSpPr/>
              <p:nvPr/>
            </p:nvSpPr>
            <p:spPr>
              <a:xfrm>
                <a:off x="1490703" y="2997943"/>
                <a:ext cx="1895963" cy="1320949"/>
              </a:xfrm>
              <a:prstGeom prst="cube">
                <a:avLst>
                  <a:gd name="adj" fmla="val 71865"/>
                </a:avLst>
              </a:prstGeom>
              <a:solidFill>
                <a:srgbClr val="DAC226"/>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20" name="Cube 19"/>
              <p:cNvSpPr/>
              <p:nvPr/>
            </p:nvSpPr>
            <p:spPr>
              <a:xfrm>
                <a:off x="2453840" y="2999077"/>
                <a:ext cx="3640666" cy="1314917"/>
              </a:xfrm>
              <a:prstGeom prst="cube">
                <a:avLst>
                  <a:gd name="adj" fmla="val 71618"/>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21" name="TextBox 20"/>
              <p:cNvSpPr txBox="1"/>
              <p:nvPr/>
            </p:nvSpPr>
            <p:spPr>
              <a:xfrm>
                <a:off x="1481667" y="3935795"/>
                <a:ext cx="986813" cy="707886"/>
              </a:xfrm>
              <a:prstGeom prst="rect">
                <a:avLst/>
              </a:prstGeom>
              <a:noFill/>
            </p:spPr>
            <p:txBody>
              <a:bodyPr wrap="square" rtlCol="0">
                <a:spAutoFit/>
              </a:bodyPr>
              <a:lstStyle/>
              <a:p>
                <a:pPr defTabSz="457127"/>
                <a:r>
                  <a:rPr lang="en-US" sz="2000" dirty="0">
                    <a:solidFill>
                      <a:prstClr val="black"/>
                    </a:solidFill>
                    <a:latin typeface="Helvetica Neue" charset="0"/>
                    <a:ea typeface="Helvetica Neue" charset="0"/>
                    <a:cs typeface="Helvetica Neue" charset="0"/>
                  </a:rPr>
                  <a:t>Source</a:t>
                </a:r>
              </a:p>
            </p:txBody>
          </p:sp>
          <p:sp>
            <p:nvSpPr>
              <p:cNvPr id="22" name="TextBox 21"/>
              <p:cNvSpPr txBox="1"/>
              <p:nvPr/>
            </p:nvSpPr>
            <p:spPr>
              <a:xfrm>
                <a:off x="2106530" y="4673932"/>
                <a:ext cx="3069848" cy="348878"/>
              </a:xfrm>
              <a:prstGeom prst="rect">
                <a:avLst/>
              </a:prstGeom>
              <a:noFill/>
            </p:spPr>
            <p:txBody>
              <a:bodyPr wrap="square" rtlCol="0">
                <a:spAutoFit/>
              </a:bodyPr>
              <a:lstStyle/>
              <a:p>
                <a:pPr defTabSz="457127"/>
                <a:r>
                  <a:rPr lang="en-US" sz="1667" dirty="0">
                    <a:solidFill>
                      <a:prstClr val="black"/>
                    </a:solidFill>
                    <a:latin typeface="Helvetica Neue" charset="0"/>
                    <a:ea typeface="Helvetica Neue" charset="0"/>
                    <a:cs typeface="Helvetica Neue" charset="0"/>
                  </a:rPr>
                  <a:t>Gate – highly n-doped Si</a:t>
                </a:r>
              </a:p>
            </p:txBody>
          </p:sp>
          <p:sp>
            <p:nvSpPr>
              <p:cNvPr id="23" name="TextBox 22"/>
              <p:cNvSpPr txBox="1"/>
              <p:nvPr/>
            </p:nvSpPr>
            <p:spPr>
              <a:xfrm>
                <a:off x="3657083" y="4326802"/>
                <a:ext cx="1905935" cy="348878"/>
              </a:xfrm>
              <a:prstGeom prst="rect">
                <a:avLst/>
              </a:prstGeom>
              <a:noFill/>
            </p:spPr>
            <p:txBody>
              <a:bodyPr wrap="square" rtlCol="0">
                <a:spAutoFit/>
              </a:bodyPr>
              <a:lstStyle/>
              <a:p>
                <a:pPr defTabSz="457127"/>
                <a:r>
                  <a:rPr lang="en-US" sz="1667" dirty="0">
                    <a:solidFill>
                      <a:prstClr val="white">
                        <a:lumMod val="95000"/>
                      </a:prstClr>
                    </a:solidFill>
                    <a:latin typeface="Helvetica Neue" charset="0"/>
                    <a:ea typeface="Helvetica Neue" charset="0"/>
                    <a:cs typeface="Helvetica Neue" charset="0"/>
                  </a:rPr>
                  <a:t>Insulator – SiO</a:t>
                </a:r>
                <a:r>
                  <a:rPr lang="en-US" sz="1667" baseline="-25000" dirty="0">
                    <a:solidFill>
                      <a:prstClr val="white">
                        <a:lumMod val="95000"/>
                      </a:prstClr>
                    </a:solidFill>
                    <a:latin typeface="Helvetica Neue" charset="0"/>
                    <a:ea typeface="Helvetica Neue" charset="0"/>
                    <a:cs typeface="Helvetica Neue" charset="0"/>
                  </a:rPr>
                  <a:t>2</a:t>
                </a:r>
              </a:p>
            </p:txBody>
          </p:sp>
          <p:sp>
            <p:nvSpPr>
              <p:cNvPr id="24" name="Cube 23"/>
              <p:cNvSpPr/>
              <p:nvPr/>
            </p:nvSpPr>
            <p:spPr>
              <a:xfrm>
                <a:off x="5135033" y="2971799"/>
                <a:ext cx="1926168" cy="1342858"/>
              </a:xfrm>
              <a:prstGeom prst="cube">
                <a:avLst>
                  <a:gd name="adj" fmla="val 72478"/>
                </a:avLst>
              </a:prstGeom>
              <a:solidFill>
                <a:srgbClr val="DAC226"/>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25" name="Cube 24"/>
              <p:cNvSpPr/>
              <p:nvPr/>
            </p:nvSpPr>
            <p:spPr>
              <a:xfrm>
                <a:off x="1493441" y="2810933"/>
                <a:ext cx="5583198" cy="1131118"/>
              </a:xfrm>
              <a:prstGeom prst="cube">
                <a:avLst>
                  <a:gd name="adj" fmla="val 85755"/>
                </a:avLst>
              </a:prstGeom>
              <a:solidFill>
                <a:srgbClr val="CCC1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26" name="TextBox 25"/>
              <p:cNvSpPr txBox="1"/>
              <p:nvPr/>
            </p:nvSpPr>
            <p:spPr>
              <a:xfrm>
                <a:off x="5114783" y="3934719"/>
                <a:ext cx="947350" cy="400110"/>
              </a:xfrm>
              <a:prstGeom prst="rect">
                <a:avLst/>
              </a:prstGeom>
              <a:noFill/>
            </p:spPr>
            <p:txBody>
              <a:bodyPr wrap="square" rtlCol="0">
                <a:spAutoFit/>
              </a:bodyPr>
              <a:lstStyle/>
              <a:p>
                <a:pPr algn="ctr" defTabSz="457127"/>
                <a:r>
                  <a:rPr lang="en-US" sz="2000" dirty="0">
                    <a:solidFill>
                      <a:prstClr val="black"/>
                    </a:solidFill>
                    <a:latin typeface="Helvetica Neue" charset="0"/>
                    <a:ea typeface="Helvetica Neue" charset="0"/>
                    <a:cs typeface="Helvetica Neue" charset="0"/>
                  </a:rPr>
                  <a:t>Drain</a:t>
                </a:r>
              </a:p>
            </p:txBody>
          </p:sp>
          <p:sp>
            <p:nvSpPr>
              <p:cNvPr id="27" name="TextBox 26"/>
              <p:cNvSpPr txBox="1"/>
              <p:nvPr/>
            </p:nvSpPr>
            <p:spPr>
              <a:xfrm>
                <a:off x="2566940" y="3766685"/>
                <a:ext cx="2566689" cy="605422"/>
              </a:xfrm>
              <a:prstGeom prst="rect">
                <a:avLst/>
              </a:prstGeom>
              <a:noFill/>
            </p:spPr>
            <p:txBody>
              <a:bodyPr wrap="square" rtlCol="0">
                <a:spAutoFit/>
              </a:bodyPr>
              <a:lstStyle/>
              <a:p>
                <a:pPr defTabSz="457127"/>
                <a:r>
                  <a:rPr lang="en-US" sz="1667" dirty="0">
                    <a:solidFill>
                      <a:prstClr val="black"/>
                    </a:solidFill>
                    <a:latin typeface="Helvetica Neue" charset="0"/>
                    <a:ea typeface="Helvetica Neue" charset="0"/>
                    <a:cs typeface="Helvetica Neue" charset="0"/>
                  </a:rPr>
                  <a:t>Organic Semiconductor-</a:t>
                </a:r>
              </a:p>
              <a:p>
                <a:pPr defTabSz="457127"/>
                <a:r>
                  <a:rPr lang="en-US" sz="1667" dirty="0">
                    <a:solidFill>
                      <a:prstClr val="black"/>
                    </a:solidFill>
                    <a:latin typeface="Helvetica Neue" charset="0"/>
                    <a:ea typeface="Helvetica Neue" charset="0"/>
                    <a:cs typeface="Helvetica Neue" charset="0"/>
                  </a:rPr>
                  <a:t>P3HT</a:t>
                </a:r>
              </a:p>
            </p:txBody>
          </p:sp>
        </p:grpSp>
        <p:cxnSp>
          <p:nvCxnSpPr>
            <p:cNvPr id="28" name="Straight Connector 27"/>
            <p:cNvCxnSpPr/>
            <p:nvPr/>
          </p:nvCxnSpPr>
          <p:spPr>
            <a:xfrm>
              <a:off x="5536044" y="2974435"/>
              <a:ext cx="0" cy="807720"/>
            </a:xfrm>
            <a:prstGeom prst="line">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368404" y="3111595"/>
              <a:ext cx="0" cy="548640"/>
            </a:xfrm>
            <a:prstGeom prst="line">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a:endCxn id="21" idx="1"/>
            </p:cNvCxnSpPr>
            <p:nvPr/>
          </p:nvCxnSpPr>
          <p:spPr>
            <a:xfrm rot="10800000" flipV="1">
              <a:off x="2107728" y="3355434"/>
              <a:ext cx="3260681" cy="2430017"/>
            </a:xfrm>
            <a:prstGeom prst="bentConnector3">
              <a:avLst>
                <a:gd name="adj1" fmla="val 108413"/>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118570" y="7119715"/>
              <a:ext cx="0" cy="807720"/>
            </a:xfrm>
            <a:prstGeom prst="line">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20404" y="7256875"/>
              <a:ext cx="0" cy="548640"/>
            </a:xfrm>
            <a:prstGeom prst="line">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4" name="Elbow Connector 33"/>
            <p:cNvCxnSpPr>
              <a:endCxn id="11" idx="3"/>
            </p:cNvCxnSpPr>
            <p:nvPr/>
          </p:nvCxnSpPr>
          <p:spPr>
            <a:xfrm flipV="1">
              <a:off x="2320404" y="6656433"/>
              <a:ext cx="2555650" cy="844283"/>
            </a:xfrm>
            <a:prstGeom prst="bentConnector2">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883524" y="5569618"/>
              <a:ext cx="30480" cy="1918397"/>
            </a:xfrm>
            <a:prstGeom prst="line">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917700" y="7500715"/>
              <a:ext cx="190029" cy="0"/>
            </a:xfrm>
            <a:prstGeom prst="line">
              <a:avLst/>
            </a:prstGeom>
            <a:ln>
              <a:solidFill>
                <a:srgbClr val="7F7F7F"/>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536045" y="2889996"/>
              <a:ext cx="712109" cy="480126"/>
            </a:xfrm>
            <a:prstGeom prst="rect">
              <a:avLst/>
            </a:prstGeom>
            <a:noFill/>
          </p:spPr>
          <p:txBody>
            <a:bodyPr wrap="none" lIns="91436" tIns="45718" rIns="91436" bIns="45718" rtlCol="0">
              <a:spAutoFit/>
            </a:bodyPr>
            <a:lstStyle/>
            <a:p>
              <a:pPr defTabSz="457127"/>
              <a:r>
                <a:rPr lang="en-US" sz="2000" i="1" dirty="0">
                  <a:solidFill>
                    <a:prstClr val="black">
                      <a:lumMod val="75000"/>
                      <a:lumOff val="25000"/>
                    </a:prstClr>
                  </a:solidFill>
                  <a:latin typeface="Helvetica Neue" charset="0"/>
                  <a:ea typeface="Helvetica Neue" charset="0"/>
                  <a:cs typeface="Helvetica Neue" charset="0"/>
                </a:rPr>
                <a:t>V</a:t>
              </a:r>
              <a:r>
                <a:rPr lang="en-US" sz="2000" i="1" baseline="-25000" dirty="0">
                  <a:solidFill>
                    <a:prstClr val="black">
                      <a:lumMod val="75000"/>
                      <a:lumOff val="25000"/>
                    </a:prstClr>
                  </a:solidFill>
                  <a:latin typeface="Helvetica Neue" charset="0"/>
                  <a:ea typeface="Helvetica Neue" charset="0"/>
                  <a:cs typeface="Helvetica Neue" charset="0"/>
                </a:rPr>
                <a:t>DS</a:t>
              </a:r>
              <a:endParaRPr lang="en-US" sz="2000" i="1" dirty="0">
                <a:solidFill>
                  <a:prstClr val="black">
                    <a:lumMod val="75000"/>
                    <a:lumOff val="25000"/>
                  </a:prstClr>
                </a:solidFill>
                <a:latin typeface="Helvetica Neue" charset="0"/>
                <a:ea typeface="Helvetica Neue" charset="0"/>
                <a:cs typeface="Helvetica Neue" charset="0"/>
              </a:endParaRPr>
            </a:p>
          </p:txBody>
        </p:sp>
        <p:sp>
          <p:nvSpPr>
            <p:cNvPr id="38" name="TextBox 37"/>
            <p:cNvSpPr txBox="1"/>
            <p:nvPr/>
          </p:nvSpPr>
          <p:spPr>
            <a:xfrm>
              <a:off x="2320404" y="7035276"/>
              <a:ext cx="587074" cy="480126"/>
            </a:xfrm>
            <a:prstGeom prst="rect">
              <a:avLst/>
            </a:prstGeom>
            <a:noFill/>
          </p:spPr>
          <p:txBody>
            <a:bodyPr wrap="none" lIns="91436" tIns="45718" rIns="91436" bIns="45718" rtlCol="0">
              <a:spAutoFit/>
            </a:bodyPr>
            <a:lstStyle/>
            <a:p>
              <a:pPr defTabSz="457127"/>
              <a:r>
                <a:rPr lang="en-US" sz="2000" i="1" dirty="0">
                  <a:solidFill>
                    <a:prstClr val="black">
                      <a:lumMod val="75000"/>
                      <a:lumOff val="25000"/>
                    </a:prstClr>
                  </a:solidFill>
                  <a:latin typeface="Helvetica Neue" charset="0"/>
                  <a:ea typeface="Helvetica Neue" charset="0"/>
                  <a:cs typeface="Helvetica Neue" charset="0"/>
                </a:rPr>
                <a:t>V</a:t>
              </a:r>
              <a:r>
                <a:rPr lang="en-US" sz="2000" i="1" baseline="-25000" dirty="0">
                  <a:solidFill>
                    <a:prstClr val="black">
                      <a:lumMod val="75000"/>
                      <a:lumOff val="25000"/>
                    </a:prstClr>
                  </a:solidFill>
                  <a:latin typeface="Helvetica Neue" charset="0"/>
                  <a:ea typeface="Helvetica Neue" charset="0"/>
                  <a:cs typeface="Helvetica Neue" charset="0"/>
                </a:rPr>
                <a:t>G</a:t>
              </a:r>
              <a:endParaRPr lang="en-US" sz="2000" i="1" dirty="0">
                <a:solidFill>
                  <a:prstClr val="black">
                    <a:lumMod val="75000"/>
                    <a:lumOff val="25000"/>
                  </a:prstClr>
                </a:solidFill>
                <a:latin typeface="Helvetica Neue" charset="0"/>
                <a:ea typeface="Helvetica Neue" charset="0"/>
                <a:cs typeface="Helvetica Neue" charset="0"/>
              </a:endParaRPr>
            </a:p>
          </p:txBody>
        </p:sp>
        <p:sp>
          <p:nvSpPr>
            <p:cNvPr id="40" name="Rectangle 39"/>
            <p:cNvSpPr/>
            <p:nvPr/>
          </p:nvSpPr>
          <p:spPr>
            <a:xfrm>
              <a:off x="3145080" y="4135398"/>
              <a:ext cx="2123913" cy="941791"/>
            </a:xfrm>
            <a:prstGeom prst="rect">
              <a:avLst/>
            </a:prstGeom>
          </p:spPr>
          <p:txBody>
            <a:bodyPr wrap="square" lIns="91436" tIns="45718" rIns="91436" bIns="45718">
              <a:spAutoFit/>
            </a:bodyPr>
            <a:lstStyle/>
            <a:p>
              <a:pPr defTabSz="457127"/>
              <a:r>
                <a:rPr lang="en-US" sz="1500" i="1" dirty="0">
                  <a:solidFill>
                    <a:prstClr val="black"/>
                  </a:solidFill>
                  <a:latin typeface="Helvetica Neue" charset="0"/>
                  <a:ea typeface="Helvetica Neue" charset="0"/>
                  <a:cs typeface="Helvetica Neue" charset="0"/>
                </a:rPr>
                <a:t>µ</a:t>
              </a:r>
              <a:r>
                <a:rPr lang="en-US" sz="1500" dirty="0">
                  <a:solidFill>
                    <a:prstClr val="black"/>
                  </a:solidFill>
                  <a:latin typeface="Helvetica Neue" charset="0"/>
                  <a:ea typeface="Helvetica Neue" charset="0"/>
                  <a:cs typeface="Helvetica Neue" charset="0"/>
                </a:rPr>
                <a:t>: Charge velocity/applied field</a:t>
              </a:r>
              <a:endParaRPr lang="en-US" sz="1500" i="1" dirty="0">
                <a:solidFill>
                  <a:prstClr val="black"/>
                </a:solidFill>
                <a:latin typeface="Helvetica Neue" charset="0"/>
                <a:ea typeface="Helvetica Neue" charset="0"/>
                <a:cs typeface="Helvetica Neue" charset="0"/>
              </a:endParaRPr>
            </a:p>
          </p:txBody>
        </p:sp>
        <p:sp>
          <p:nvSpPr>
            <p:cNvPr id="43" name="Oval 42"/>
            <p:cNvSpPr/>
            <p:nvPr/>
          </p:nvSpPr>
          <p:spPr>
            <a:xfrm>
              <a:off x="5120521" y="4353512"/>
              <a:ext cx="381000" cy="355600"/>
            </a:xfrm>
            <a:prstGeom prst="ellipse">
              <a:avLst/>
            </a:prstGeom>
            <a:solidFill>
              <a:srgbClr val="FFFF0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44" name="TextBox 43"/>
            <p:cNvSpPr txBox="1"/>
            <p:nvPr/>
          </p:nvSpPr>
          <p:spPr>
            <a:xfrm>
              <a:off x="5128988" y="4232506"/>
              <a:ext cx="431273" cy="541610"/>
            </a:xfrm>
            <a:prstGeom prst="rect">
              <a:avLst/>
            </a:prstGeom>
            <a:noFill/>
          </p:spPr>
          <p:txBody>
            <a:bodyPr wrap="none" rtlCol="0">
              <a:spAutoFit/>
            </a:bodyPr>
            <a:lstStyle/>
            <a:p>
              <a:pPr defTabSz="457127"/>
              <a:r>
                <a:rPr lang="en-US" sz="2333" dirty="0">
                  <a:solidFill>
                    <a:prstClr val="black"/>
                  </a:solidFill>
                  <a:latin typeface="Helvetica Neue" charset="0"/>
                  <a:ea typeface="Helvetica Neue" charset="0"/>
                  <a:cs typeface="Helvetica Neue" charset="0"/>
                </a:rPr>
                <a:t>+</a:t>
              </a:r>
            </a:p>
          </p:txBody>
        </p:sp>
        <p:pic>
          <p:nvPicPr>
            <p:cNvPr id="45" name="Picture 44" descr="yellow arrow.jpeg"/>
            <p:cNvPicPr>
              <a:picLocks noChangeAspect="1"/>
            </p:cNvPicPr>
            <p:nvPr/>
          </p:nvPicPr>
          <p:blipFill>
            <a:blip r:embed="rId3" cstate="print">
              <a:extLst>
                <a:ext uri="{BEBA8EAE-BF5A-486C-A8C5-ECC9F3942E4B}">
                  <a14:imgProps xmlns:a14="http://schemas.microsoft.com/office/drawing/2010/main">
                    <a14:imgLayer r:embed="rId4">
                      <a14:imgEffect>
                        <a14:backgroundRemoval t="3185" b="95223" l="3115" r="95950"/>
                      </a14:imgEffect>
                    </a14:imgLayer>
                  </a14:imgProps>
                </a:ext>
                <a:ext uri="{28A0092B-C50C-407E-A947-70E740481C1C}">
                  <a14:useLocalDpi xmlns:a14="http://schemas.microsoft.com/office/drawing/2010/main" val="0"/>
                </a:ext>
              </a:extLst>
            </a:blip>
            <a:stretch>
              <a:fillRect/>
            </a:stretch>
          </p:blipFill>
          <p:spPr>
            <a:xfrm rot="10800000">
              <a:off x="5518447" y="4404521"/>
              <a:ext cx="812503" cy="230977"/>
            </a:xfrm>
            <a:prstGeom prst="rect">
              <a:avLst/>
            </a:prstGeom>
          </p:spPr>
        </p:pic>
      </p:grpSp>
    </p:spTree>
    <p:extLst>
      <p:ext uri="{BB962C8B-B14F-4D97-AF65-F5344CB8AC3E}">
        <p14:creationId xmlns:p14="http://schemas.microsoft.com/office/powerpoint/2010/main" val="50178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746064" y="4754954"/>
            <a:ext cx="2359843" cy="931825"/>
            <a:chOff x="1482235" y="2810933"/>
            <a:chExt cx="5583198" cy="2204623"/>
          </a:xfrm>
        </p:grpSpPr>
        <p:sp>
          <p:nvSpPr>
            <p:cNvPr id="176" name="Cube 175"/>
            <p:cNvSpPr/>
            <p:nvPr/>
          </p:nvSpPr>
          <p:spPr>
            <a:xfrm>
              <a:off x="1490703" y="3694607"/>
              <a:ext cx="5570496" cy="1320949"/>
            </a:xfrm>
            <a:prstGeom prst="cube">
              <a:avLst>
                <a:gd name="adj" fmla="val 73787"/>
              </a:avLst>
            </a:prstGeom>
            <a:solidFill>
              <a:schemeClr val="bg1">
                <a:lumMod val="75000"/>
              </a:schemeClr>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177" name="Cube 176"/>
            <p:cNvSpPr/>
            <p:nvPr/>
          </p:nvSpPr>
          <p:spPr>
            <a:xfrm>
              <a:off x="1490703" y="3344408"/>
              <a:ext cx="5570496" cy="1320949"/>
            </a:xfrm>
            <a:prstGeom prst="cube">
              <a:avLst>
                <a:gd name="adj" fmla="val 73787"/>
              </a:avLst>
            </a:prstGeom>
            <a:solidFill>
              <a:srgbClr val="41419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178" name="Cube 177"/>
            <p:cNvSpPr/>
            <p:nvPr/>
          </p:nvSpPr>
          <p:spPr>
            <a:xfrm>
              <a:off x="1490703" y="2997943"/>
              <a:ext cx="1895963" cy="1320949"/>
            </a:xfrm>
            <a:prstGeom prst="cube">
              <a:avLst>
                <a:gd name="adj" fmla="val 71865"/>
              </a:avLst>
            </a:prstGeom>
            <a:solidFill>
              <a:srgbClr val="DAC226"/>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179" name="Cube 178"/>
            <p:cNvSpPr/>
            <p:nvPr/>
          </p:nvSpPr>
          <p:spPr>
            <a:xfrm>
              <a:off x="2442633" y="2999077"/>
              <a:ext cx="3640666" cy="1314917"/>
            </a:xfrm>
            <a:prstGeom prst="cube">
              <a:avLst>
                <a:gd name="adj" fmla="val 71618"/>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183" name="Cube 182"/>
            <p:cNvSpPr/>
            <p:nvPr/>
          </p:nvSpPr>
          <p:spPr>
            <a:xfrm>
              <a:off x="5135033" y="2971799"/>
              <a:ext cx="1926168" cy="1342858"/>
            </a:xfrm>
            <a:prstGeom prst="cube">
              <a:avLst>
                <a:gd name="adj" fmla="val 72478"/>
              </a:avLst>
            </a:prstGeom>
            <a:solidFill>
              <a:srgbClr val="DAC226"/>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184" name="Cube 183"/>
            <p:cNvSpPr/>
            <p:nvPr/>
          </p:nvSpPr>
          <p:spPr>
            <a:xfrm>
              <a:off x="1482235" y="2810933"/>
              <a:ext cx="5583198" cy="1131118"/>
            </a:xfrm>
            <a:prstGeom prst="cube">
              <a:avLst>
                <a:gd name="adj" fmla="val 85755"/>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grpSp>
      <p:cxnSp>
        <p:nvCxnSpPr>
          <p:cNvPr id="44" name="Straight Connector 43"/>
          <p:cNvCxnSpPr/>
          <p:nvPr/>
        </p:nvCxnSpPr>
        <p:spPr>
          <a:xfrm flipV="1">
            <a:off x="2829668" y="3779488"/>
            <a:ext cx="575473" cy="2"/>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445334" y="3779488"/>
            <a:ext cx="575473" cy="2"/>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217086" y="3354030"/>
            <a:ext cx="1545916" cy="1015659"/>
          </a:xfrm>
          <a:prstGeom prst="rect">
            <a:avLst/>
          </a:prstGeom>
          <a:noFill/>
        </p:spPr>
        <p:txBody>
          <a:bodyPr wrap="square" lIns="91436" tIns="45718" rIns="91436" bIns="45718" rtlCol="0">
            <a:spAutoFit/>
          </a:bodyPr>
          <a:lstStyle/>
          <a:p>
            <a:pPr defTabSz="457127"/>
            <a:r>
              <a:rPr lang="en-US" sz="2000" dirty="0">
                <a:solidFill>
                  <a:prstClr val="black">
                    <a:lumMod val="75000"/>
                    <a:lumOff val="25000"/>
                  </a:prstClr>
                </a:solidFill>
                <a:latin typeface="Helvetica Neue" charset="0"/>
                <a:ea typeface="Helvetica Neue" charset="0"/>
                <a:cs typeface="Helvetica Neue" charset="0"/>
              </a:rPr>
              <a:t>Charge Carrier Mobility </a:t>
            </a:r>
            <a:r>
              <a:rPr lang="en-US" sz="2000" b="1" dirty="0">
                <a:solidFill>
                  <a:prstClr val="black">
                    <a:lumMod val="75000"/>
                    <a:lumOff val="25000"/>
                  </a:prstClr>
                </a:solidFill>
                <a:latin typeface="Helvetica Neue" charset="0"/>
                <a:ea typeface="Helvetica Neue" charset="0"/>
                <a:cs typeface="Helvetica Neue" charset="0"/>
              </a:rPr>
              <a:t>(µ)</a:t>
            </a:r>
          </a:p>
        </p:txBody>
      </p:sp>
      <p:grpSp>
        <p:nvGrpSpPr>
          <p:cNvPr id="53" name="Group 52"/>
          <p:cNvGrpSpPr/>
          <p:nvPr/>
        </p:nvGrpSpPr>
        <p:grpSpPr>
          <a:xfrm>
            <a:off x="208500" y="2211177"/>
            <a:ext cx="2529056" cy="1598823"/>
            <a:chOff x="1308100" y="1574800"/>
            <a:chExt cx="2475673" cy="1576966"/>
          </a:xfrm>
        </p:grpSpPr>
        <p:pic>
          <p:nvPicPr>
            <p:cNvPr id="70" name="Picture 69" descr="P3HT coil vs stack.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8100" y="1646996"/>
              <a:ext cx="2142344" cy="1504770"/>
            </a:xfrm>
            <a:prstGeom prst="rect">
              <a:avLst/>
            </a:prstGeom>
          </p:spPr>
        </p:pic>
        <p:sp>
          <p:nvSpPr>
            <p:cNvPr id="71" name="Rectangle 70"/>
            <p:cNvSpPr/>
            <p:nvPr/>
          </p:nvSpPr>
          <p:spPr>
            <a:xfrm>
              <a:off x="2019300" y="1574800"/>
              <a:ext cx="901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72" name="Rectangle 71"/>
            <p:cNvSpPr/>
            <p:nvPr/>
          </p:nvSpPr>
          <p:spPr>
            <a:xfrm>
              <a:off x="3162300" y="2362068"/>
              <a:ext cx="621473" cy="2910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grpSp>
      <p:cxnSp>
        <p:nvCxnSpPr>
          <p:cNvPr id="54" name="Straight Connector 53"/>
          <p:cNvCxnSpPr/>
          <p:nvPr/>
        </p:nvCxnSpPr>
        <p:spPr>
          <a:xfrm>
            <a:off x="733778" y="3809999"/>
            <a:ext cx="0" cy="479778"/>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176112" y="1930051"/>
            <a:ext cx="2104723" cy="784826"/>
          </a:xfrm>
          <a:prstGeom prst="rect">
            <a:avLst/>
          </a:prstGeom>
          <a:noFill/>
        </p:spPr>
        <p:txBody>
          <a:bodyPr wrap="square" lIns="91436" tIns="45718" rIns="91436" bIns="45718" rtlCol="0">
            <a:spAutoFit/>
          </a:bodyPr>
          <a:lstStyle/>
          <a:p>
            <a:pPr defTabSz="457127"/>
            <a:r>
              <a:rPr lang="en-US" sz="1500" dirty="0">
                <a:solidFill>
                  <a:prstClr val="black">
                    <a:lumMod val="75000"/>
                    <a:lumOff val="25000"/>
                  </a:prstClr>
                </a:solidFill>
                <a:latin typeface="Helvetica Neue" charset="0"/>
                <a:ea typeface="Helvetica Neue" charset="0"/>
                <a:cs typeface="Helvetica Neue" charset="0"/>
              </a:rPr>
              <a:t>P3HT – model semiconducting polymer</a:t>
            </a:r>
          </a:p>
        </p:txBody>
      </p:sp>
      <p:sp>
        <p:nvSpPr>
          <p:cNvPr id="58" name="TextBox 57"/>
          <p:cNvSpPr txBox="1"/>
          <p:nvPr/>
        </p:nvSpPr>
        <p:spPr>
          <a:xfrm>
            <a:off x="829812" y="1114374"/>
            <a:ext cx="1545916" cy="400105"/>
          </a:xfrm>
          <a:prstGeom prst="rect">
            <a:avLst/>
          </a:prstGeom>
          <a:noFill/>
        </p:spPr>
        <p:txBody>
          <a:bodyPr wrap="square" lIns="91436" tIns="45718" rIns="91436" bIns="45718" rtlCol="0">
            <a:spAutoFit/>
          </a:bodyPr>
          <a:lstStyle/>
          <a:p>
            <a:pPr algn="ctr" defTabSz="457127"/>
            <a:r>
              <a:rPr lang="en-US" sz="2000" dirty="0">
                <a:solidFill>
                  <a:prstClr val="black"/>
                </a:solidFill>
                <a:latin typeface="Helvetica Neue" charset="0"/>
                <a:ea typeface="Helvetica Neue" charset="0"/>
                <a:cs typeface="Helvetica Neue" charset="0"/>
              </a:rPr>
              <a:t>Process</a:t>
            </a:r>
          </a:p>
        </p:txBody>
      </p:sp>
      <p:sp>
        <p:nvSpPr>
          <p:cNvPr id="59" name="TextBox 58"/>
          <p:cNvSpPr txBox="1"/>
          <p:nvPr/>
        </p:nvSpPr>
        <p:spPr>
          <a:xfrm>
            <a:off x="4147037" y="1114374"/>
            <a:ext cx="1545916" cy="400105"/>
          </a:xfrm>
          <a:prstGeom prst="rect">
            <a:avLst/>
          </a:prstGeom>
          <a:noFill/>
        </p:spPr>
        <p:txBody>
          <a:bodyPr wrap="square" lIns="91436" tIns="45718" rIns="91436" bIns="45718" rtlCol="0">
            <a:spAutoFit/>
          </a:bodyPr>
          <a:lstStyle/>
          <a:p>
            <a:pPr algn="ctr" defTabSz="457127"/>
            <a:r>
              <a:rPr lang="en-US" sz="2000" dirty="0">
                <a:solidFill>
                  <a:prstClr val="black"/>
                </a:solidFill>
                <a:latin typeface="Helvetica Neue" charset="0"/>
                <a:ea typeface="Helvetica Neue" charset="0"/>
                <a:cs typeface="Helvetica Neue" charset="0"/>
              </a:rPr>
              <a:t>Structure</a:t>
            </a:r>
          </a:p>
        </p:txBody>
      </p:sp>
      <p:sp>
        <p:nvSpPr>
          <p:cNvPr id="60" name="TextBox 59"/>
          <p:cNvSpPr txBox="1"/>
          <p:nvPr/>
        </p:nvSpPr>
        <p:spPr>
          <a:xfrm>
            <a:off x="7206321" y="1114374"/>
            <a:ext cx="1545916" cy="400105"/>
          </a:xfrm>
          <a:prstGeom prst="rect">
            <a:avLst/>
          </a:prstGeom>
          <a:noFill/>
        </p:spPr>
        <p:txBody>
          <a:bodyPr wrap="square" lIns="91436" tIns="45718" rIns="91436" bIns="45718" rtlCol="0">
            <a:spAutoFit/>
          </a:bodyPr>
          <a:lstStyle/>
          <a:p>
            <a:pPr defTabSz="457127"/>
            <a:r>
              <a:rPr lang="en-US" sz="2000" dirty="0">
                <a:solidFill>
                  <a:prstClr val="black"/>
                </a:solidFill>
                <a:latin typeface="Helvetica Neue" charset="0"/>
                <a:ea typeface="Helvetica Neue" charset="0"/>
                <a:cs typeface="Helvetica Neue" charset="0"/>
              </a:rPr>
              <a:t>Property</a:t>
            </a:r>
          </a:p>
        </p:txBody>
      </p:sp>
      <p:cxnSp>
        <p:nvCxnSpPr>
          <p:cNvPr id="61" name="Straight Connector 60"/>
          <p:cNvCxnSpPr/>
          <p:nvPr/>
        </p:nvCxnSpPr>
        <p:spPr>
          <a:xfrm>
            <a:off x="338667" y="1533050"/>
            <a:ext cx="8438444"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D9A2388F-C78E-FC4F-AF7F-0E2685BC9DE5}" type="slidenum">
              <a:rPr lang="en-US" sz="1333">
                <a:solidFill>
                  <a:prstClr val="black">
                    <a:tint val="75000"/>
                  </a:prstClr>
                </a:solidFill>
                <a:latin typeface="Helvetica Neue" charset="0"/>
                <a:ea typeface="Helvetica Neue" charset="0"/>
                <a:cs typeface="Helvetica Neue" charset="0"/>
              </a:rPr>
              <a:pPr/>
              <a:t>17</a:t>
            </a:fld>
            <a:endParaRPr lang="en-US" sz="1333" dirty="0">
              <a:solidFill>
                <a:prstClr val="black">
                  <a:tint val="75000"/>
                </a:prstClr>
              </a:solidFill>
              <a:latin typeface="Helvetica Neue" charset="0"/>
              <a:ea typeface="Helvetica Neue" charset="0"/>
              <a:cs typeface="Helvetica Neue" charset="0"/>
            </a:endParaRPr>
          </a:p>
        </p:txBody>
      </p:sp>
      <p:sp>
        <p:nvSpPr>
          <p:cNvPr id="187" name="Rectangle 186"/>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188" name="TextBox 187"/>
          <p:cNvSpPr txBox="1"/>
          <p:nvPr/>
        </p:nvSpPr>
        <p:spPr>
          <a:xfrm>
            <a:off x="110753" y="169035"/>
            <a:ext cx="3547428"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Solution Processing</a:t>
            </a:r>
          </a:p>
        </p:txBody>
      </p:sp>
      <p:pic>
        <p:nvPicPr>
          <p:cNvPr id="189" name="Picture 188" descr="Blade schem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11" y="4111249"/>
            <a:ext cx="2695221" cy="1669278"/>
          </a:xfrm>
          <a:prstGeom prst="rect">
            <a:avLst/>
          </a:prstGeom>
        </p:spPr>
      </p:pic>
      <p:pic>
        <p:nvPicPr>
          <p:cNvPr id="15" name="Picture 14" descr="GIWAXS Raw.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7002" y="3612209"/>
            <a:ext cx="804334" cy="809930"/>
          </a:xfrm>
          <a:prstGeom prst="rect">
            <a:avLst/>
          </a:prstGeom>
        </p:spPr>
      </p:pic>
      <p:pic>
        <p:nvPicPr>
          <p:cNvPr id="16" name="Picture 15" descr="SonAge Sol3 blade 2 V3.002 rot.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9226" y="1989668"/>
            <a:ext cx="1396999" cy="1396999"/>
          </a:xfrm>
          <a:prstGeom prst="rect">
            <a:avLst/>
          </a:prstGeom>
        </p:spPr>
      </p:pic>
      <p:cxnSp>
        <p:nvCxnSpPr>
          <p:cNvPr id="18" name="Straight Connector 17"/>
          <p:cNvCxnSpPr>
            <a:stCxn id="16" idx="2"/>
          </p:cNvCxnSpPr>
          <p:nvPr/>
        </p:nvCxnSpPr>
        <p:spPr>
          <a:xfrm flipH="1">
            <a:off x="4910670" y="3386667"/>
            <a:ext cx="7055" cy="1552223"/>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stCxn id="15" idx="2"/>
          </p:cNvCxnSpPr>
          <p:nvPr/>
        </p:nvCxnSpPr>
        <p:spPr>
          <a:xfrm flipH="1">
            <a:off x="4914197" y="4422139"/>
            <a:ext cx="694972" cy="502638"/>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4" idx="2"/>
          </p:cNvCxnSpPr>
          <p:nvPr/>
        </p:nvCxnSpPr>
        <p:spPr>
          <a:xfrm>
            <a:off x="4287647" y="4422139"/>
            <a:ext cx="623022" cy="502638"/>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387004" y="5141641"/>
            <a:ext cx="696024" cy="323165"/>
          </a:xfrm>
          <a:prstGeom prst="rect">
            <a:avLst/>
          </a:prstGeom>
        </p:spPr>
        <p:txBody>
          <a:bodyPr wrap="none">
            <a:spAutoFit/>
          </a:bodyPr>
          <a:lstStyle/>
          <a:p>
            <a:pPr defTabSz="457127"/>
            <a:r>
              <a:rPr lang="en-US" sz="1500" dirty="0">
                <a:solidFill>
                  <a:prstClr val="black"/>
                </a:solidFill>
                <a:latin typeface="Helvetica Neue" charset="0"/>
                <a:ea typeface="Helvetica Neue" charset="0"/>
                <a:cs typeface="Helvetica Neue" charset="0"/>
              </a:rPr>
              <a:t>OFET</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848" y="3622096"/>
            <a:ext cx="1179599" cy="800043"/>
          </a:xfrm>
          <a:prstGeom prst="rect">
            <a:avLst/>
          </a:prstGeom>
        </p:spPr>
      </p:pic>
      <p:sp>
        <p:nvSpPr>
          <p:cNvPr id="33" name="Rectangle 32"/>
          <p:cNvSpPr/>
          <p:nvPr/>
        </p:nvSpPr>
        <p:spPr>
          <a:xfrm>
            <a:off x="148166" y="6368868"/>
            <a:ext cx="8175161" cy="534762"/>
          </a:xfrm>
          <a:prstGeom prst="rect">
            <a:avLst/>
          </a:prstGeom>
        </p:spPr>
        <p:txBody>
          <a:bodyPr wrap="square">
            <a:spAutoFit/>
          </a:bodyPr>
          <a:lstStyle/>
          <a:p>
            <a:pPr defTabSz="457127"/>
            <a:r>
              <a:rPr lang="en-US" sz="1000" dirty="0">
                <a:solidFill>
                  <a:prstClr val="black">
                    <a:lumMod val="65000"/>
                    <a:lumOff val="35000"/>
                  </a:prstClr>
                </a:solidFill>
                <a:latin typeface="Helvetica Neue"/>
                <a:cs typeface="Helvetica Neue"/>
              </a:rPr>
              <a:t>Johnson, C. E.; Gordon, M. P.; Boucher, D. S. “Rationalizing the Self-Assembly of Poly-(3-hexylthiophene) Using Solubility and </a:t>
            </a:r>
            <a:r>
              <a:rPr lang="en-US" sz="1000" dirty="0" err="1">
                <a:solidFill>
                  <a:prstClr val="black">
                    <a:lumMod val="65000"/>
                    <a:lumOff val="35000"/>
                  </a:prstClr>
                </a:solidFill>
                <a:latin typeface="Helvetica Neue"/>
                <a:cs typeface="Helvetica Neue"/>
              </a:rPr>
              <a:t>Solvachromic</a:t>
            </a:r>
            <a:r>
              <a:rPr lang="en-US" sz="1000" dirty="0">
                <a:solidFill>
                  <a:prstClr val="black">
                    <a:lumMod val="65000"/>
                    <a:lumOff val="35000"/>
                  </a:prstClr>
                </a:solidFill>
                <a:latin typeface="Helvetica Neue"/>
                <a:cs typeface="Helvetica Neue"/>
              </a:rPr>
              <a:t> Parameters,” </a:t>
            </a:r>
            <a:r>
              <a:rPr lang="en-US" sz="1000" i="1" dirty="0">
                <a:solidFill>
                  <a:prstClr val="black">
                    <a:lumMod val="65000"/>
                    <a:lumOff val="35000"/>
                  </a:prstClr>
                </a:solidFill>
                <a:latin typeface="Helvetica Neue"/>
                <a:cs typeface="Helvetica Neue"/>
              </a:rPr>
              <a:t>Journal of Polymer Science: Polymer Physics </a:t>
            </a:r>
            <a:r>
              <a:rPr lang="en-US" sz="1000" b="1" dirty="0">
                <a:solidFill>
                  <a:prstClr val="black">
                    <a:lumMod val="65000"/>
                    <a:lumOff val="35000"/>
                  </a:prstClr>
                </a:solidFill>
                <a:latin typeface="Helvetica Neue"/>
                <a:cs typeface="Helvetica Neue"/>
              </a:rPr>
              <a:t>2015</a:t>
            </a:r>
            <a:r>
              <a:rPr lang="en-US" sz="1000" dirty="0">
                <a:solidFill>
                  <a:prstClr val="black">
                    <a:lumMod val="65000"/>
                    <a:lumOff val="35000"/>
                  </a:prstClr>
                </a:solidFill>
                <a:latin typeface="Helvetica Neue"/>
                <a:cs typeface="Helvetica Neue"/>
              </a:rPr>
              <a:t>.</a:t>
            </a:r>
          </a:p>
          <a:p>
            <a:pPr defTabSz="457127"/>
            <a:r>
              <a:rPr lang="en-US" sz="875" dirty="0">
                <a:solidFill>
                  <a:prstClr val="black">
                    <a:lumMod val="65000"/>
                    <a:lumOff val="35000"/>
                  </a:prstClr>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244936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18</a:t>
            </a:fld>
            <a:endParaRPr lang="en-US" sz="1333">
              <a:solidFill>
                <a:prstClr val="black">
                  <a:tint val="75000"/>
                </a:prstClr>
              </a:solidFill>
              <a:latin typeface="Helvetica Neue" charset="0"/>
              <a:ea typeface="Helvetica Neue" charset="0"/>
              <a:cs typeface="Helvetica Neue" charset="0"/>
            </a:endParaRPr>
          </a:p>
        </p:txBody>
      </p:sp>
      <p:grpSp>
        <p:nvGrpSpPr>
          <p:cNvPr id="69" name="Group 68"/>
          <p:cNvGrpSpPr/>
          <p:nvPr/>
        </p:nvGrpSpPr>
        <p:grpSpPr>
          <a:xfrm>
            <a:off x="297809" y="2487184"/>
            <a:ext cx="8578080" cy="2455831"/>
            <a:chOff x="864719" y="3661944"/>
            <a:chExt cx="8804866" cy="2946998"/>
          </a:xfrm>
        </p:grpSpPr>
        <p:sp>
          <p:nvSpPr>
            <p:cNvPr id="40" name="TextBox 39"/>
            <p:cNvSpPr txBox="1"/>
            <p:nvPr/>
          </p:nvSpPr>
          <p:spPr>
            <a:xfrm>
              <a:off x="864719" y="3831221"/>
              <a:ext cx="1318378" cy="326321"/>
            </a:xfrm>
            <a:prstGeom prst="rect">
              <a:avLst/>
            </a:prstGeom>
            <a:noFill/>
          </p:spPr>
          <p:txBody>
            <a:bodyPr wrap="square" rtlCol="0">
              <a:spAutoFit/>
            </a:bodyPr>
            <a:lstStyle/>
            <a:p>
              <a:pPr algn="ctr" defTabSz="457127"/>
              <a:r>
                <a:rPr lang="en-US" sz="1167" dirty="0">
                  <a:solidFill>
                    <a:prstClr val="black"/>
                  </a:solidFill>
                  <a:latin typeface="Helvetica Neue" charset="0"/>
                  <a:ea typeface="Helvetica Neue" charset="0"/>
                  <a:cs typeface="Helvetica Neue" charset="0"/>
                </a:rPr>
                <a:t>Material</a:t>
              </a:r>
            </a:p>
          </p:txBody>
        </p:sp>
        <p:cxnSp>
          <p:nvCxnSpPr>
            <p:cNvPr id="41" name="Straight Connector 40"/>
            <p:cNvCxnSpPr/>
            <p:nvPr/>
          </p:nvCxnSpPr>
          <p:spPr>
            <a:xfrm>
              <a:off x="887046" y="4164221"/>
              <a:ext cx="8782539"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331990" y="3661944"/>
              <a:ext cx="1319634" cy="541841"/>
            </a:xfrm>
            <a:prstGeom prst="rect">
              <a:avLst/>
            </a:prstGeom>
            <a:noFill/>
          </p:spPr>
          <p:txBody>
            <a:bodyPr wrap="square" rtlCol="0">
              <a:spAutoFit/>
            </a:bodyPr>
            <a:lstStyle/>
            <a:p>
              <a:pPr algn="ctr" defTabSz="457127"/>
              <a:r>
                <a:rPr lang="en-US" sz="1167" dirty="0">
                  <a:solidFill>
                    <a:prstClr val="black"/>
                  </a:solidFill>
                  <a:latin typeface="Helvetica Neue" charset="0"/>
                  <a:ea typeface="Helvetica Neue" charset="0"/>
                  <a:cs typeface="Helvetica Neue" charset="0"/>
                </a:rPr>
                <a:t>Solution Treatment</a:t>
              </a:r>
            </a:p>
          </p:txBody>
        </p:sp>
        <p:sp>
          <p:nvSpPr>
            <p:cNvPr id="43" name="TextBox 42"/>
            <p:cNvSpPr txBox="1"/>
            <p:nvPr/>
          </p:nvSpPr>
          <p:spPr>
            <a:xfrm>
              <a:off x="3800517" y="3831221"/>
              <a:ext cx="1326210" cy="326321"/>
            </a:xfrm>
            <a:prstGeom prst="rect">
              <a:avLst/>
            </a:prstGeom>
            <a:noFill/>
          </p:spPr>
          <p:txBody>
            <a:bodyPr wrap="square" rtlCol="0">
              <a:spAutoFit/>
            </a:bodyPr>
            <a:lstStyle/>
            <a:p>
              <a:pPr algn="ctr" defTabSz="457127"/>
              <a:r>
                <a:rPr lang="en-US" sz="1167" dirty="0">
                  <a:solidFill>
                    <a:prstClr val="black"/>
                  </a:solidFill>
                  <a:latin typeface="Helvetica Neue" charset="0"/>
                  <a:ea typeface="Helvetica Neue" charset="0"/>
                  <a:cs typeface="Helvetica Neue" charset="0"/>
                </a:rPr>
                <a:t>Deposition</a:t>
              </a:r>
            </a:p>
          </p:txBody>
        </p:sp>
        <p:sp>
          <p:nvSpPr>
            <p:cNvPr id="44" name="TextBox 43"/>
            <p:cNvSpPr txBox="1"/>
            <p:nvPr/>
          </p:nvSpPr>
          <p:spPr>
            <a:xfrm>
              <a:off x="5275620" y="3826987"/>
              <a:ext cx="1324316" cy="326321"/>
            </a:xfrm>
            <a:prstGeom prst="rect">
              <a:avLst/>
            </a:prstGeom>
            <a:noFill/>
          </p:spPr>
          <p:txBody>
            <a:bodyPr wrap="square" rtlCol="0">
              <a:spAutoFit/>
            </a:bodyPr>
            <a:lstStyle/>
            <a:p>
              <a:pPr algn="ctr" defTabSz="457127"/>
              <a:r>
                <a:rPr lang="en-US" sz="1167" dirty="0">
                  <a:solidFill>
                    <a:prstClr val="black"/>
                  </a:solidFill>
                  <a:latin typeface="Helvetica Neue" charset="0"/>
                  <a:ea typeface="Helvetica Neue" charset="0"/>
                  <a:cs typeface="Helvetica Neue" charset="0"/>
                </a:rPr>
                <a:t>Post-Processing</a:t>
              </a:r>
            </a:p>
          </p:txBody>
        </p:sp>
        <p:sp>
          <p:nvSpPr>
            <p:cNvPr id="45" name="TextBox 44"/>
            <p:cNvSpPr txBox="1"/>
            <p:nvPr/>
          </p:nvSpPr>
          <p:spPr>
            <a:xfrm>
              <a:off x="6748829" y="3661944"/>
              <a:ext cx="1319178" cy="541841"/>
            </a:xfrm>
            <a:prstGeom prst="rect">
              <a:avLst/>
            </a:prstGeom>
            <a:noFill/>
          </p:spPr>
          <p:txBody>
            <a:bodyPr wrap="square" rtlCol="0">
              <a:spAutoFit/>
            </a:bodyPr>
            <a:lstStyle/>
            <a:p>
              <a:pPr algn="ctr" defTabSz="457127"/>
              <a:r>
                <a:rPr lang="en-US" sz="1167" dirty="0">
                  <a:solidFill>
                    <a:prstClr val="black"/>
                  </a:solidFill>
                  <a:latin typeface="Helvetica Neue" charset="0"/>
                  <a:ea typeface="Helvetica Neue" charset="0"/>
                  <a:cs typeface="Helvetica Neue" charset="0"/>
                </a:rPr>
                <a:t>Device Architecture</a:t>
              </a:r>
            </a:p>
          </p:txBody>
        </p:sp>
        <p:sp>
          <p:nvSpPr>
            <p:cNvPr id="46" name="TextBox 45"/>
            <p:cNvSpPr txBox="1"/>
            <p:nvPr/>
          </p:nvSpPr>
          <p:spPr>
            <a:xfrm>
              <a:off x="8216900" y="3831221"/>
              <a:ext cx="1321074" cy="326321"/>
            </a:xfrm>
            <a:prstGeom prst="rect">
              <a:avLst/>
            </a:prstGeom>
            <a:noFill/>
          </p:spPr>
          <p:txBody>
            <a:bodyPr wrap="square" rtlCol="0">
              <a:spAutoFit/>
            </a:bodyPr>
            <a:lstStyle/>
            <a:p>
              <a:pPr algn="ctr" defTabSz="457127"/>
              <a:r>
                <a:rPr lang="en-US" sz="1167" dirty="0">
                  <a:solidFill>
                    <a:prstClr val="black"/>
                  </a:solidFill>
                  <a:latin typeface="Helvetica Neue" charset="0"/>
                  <a:ea typeface="Helvetica Neue" charset="0"/>
                  <a:cs typeface="Helvetica Neue" charset="0"/>
                </a:rPr>
                <a:t>Characterization</a:t>
              </a:r>
            </a:p>
          </p:txBody>
        </p:sp>
        <p:sp>
          <p:nvSpPr>
            <p:cNvPr id="47" name="TextBox 46"/>
            <p:cNvSpPr txBox="1"/>
            <p:nvPr/>
          </p:nvSpPr>
          <p:spPr>
            <a:xfrm>
              <a:off x="1018612" y="4212902"/>
              <a:ext cx="1316885" cy="1011046"/>
            </a:xfrm>
            <a:prstGeom prst="rect">
              <a:avLst/>
            </a:prstGeom>
            <a:noFill/>
          </p:spPr>
          <p:txBody>
            <a:bodyPr wrap="square" rtlCol="0">
              <a:spAutoFit/>
            </a:bodyPr>
            <a:lstStyle/>
            <a:p>
              <a:pPr defTabSz="457127">
                <a:spcAft>
                  <a:spcPts val="167"/>
                </a:spcAft>
              </a:pPr>
              <a:r>
                <a:rPr lang="en-US" sz="875" dirty="0">
                  <a:solidFill>
                    <a:prstClr val="black"/>
                  </a:solidFill>
                  <a:latin typeface="Helvetica Neue" charset="0"/>
                  <a:ea typeface="Helvetica Neue" charset="0"/>
                  <a:cs typeface="Helvetica Neue" charset="0"/>
                </a:rPr>
                <a:t>Number Average Molecular Weight (</a:t>
              </a:r>
              <a:r>
                <a:rPr lang="en-US" sz="875" dirty="0" err="1">
                  <a:solidFill>
                    <a:prstClr val="black"/>
                  </a:solidFill>
                  <a:latin typeface="Helvetica Neue" charset="0"/>
                  <a:ea typeface="Helvetica Neue" charset="0"/>
                  <a:cs typeface="Helvetica Neue" charset="0"/>
                </a:rPr>
                <a:t>M</a:t>
              </a:r>
              <a:r>
                <a:rPr lang="en-US" sz="875" baseline="-25000" dirty="0" err="1">
                  <a:solidFill>
                    <a:prstClr val="black"/>
                  </a:solidFill>
                  <a:latin typeface="Helvetica Neue" charset="0"/>
                  <a:ea typeface="Helvetica Neue" charset="0"/>
                  <a:cs typeface="Helvetica Neue" charset="0"/>
                </a:rPr>
                <a:t>n</a:t>
              </a:r>
              <a:r>
                <a:rPr lang="en-US" sz="875" dirty="0">
                  <a:solidFill>
                    <a:prstClr val="black"/>
                  </a:solidFill>
                  <a:latin typeface="Helvetica Neue" charset="0"/>
                  <a:ea typeface="Helvetica Neue" charset="0"/>
                  <a:cs typeface="Helvetica Neue" charset="0"/>
                </a:rPr>
                <a:t>)</a:t>
              </a:r>
            </a:p>
            <a:p>
              <a:pPr defTabSz="457127">
                <a:spcAft>
                  <a:spcPts val="167"/>
                </a:spcAft>
              </a:pPr>
              <a:r>
                <a:rPr lang="en-US" sz="875" dirty="0">
                  <a:solidFill>
                    <a:prstClr val="black"/>
                  </a:solidFill>
                  <a:latin typeface="Helvetica Neue" charset="0"/>
                  <a:ea typeface="Helvetica Neue" charset="0"/>
                  <a:cs typeface="Helvetica Neue" charset="0"/>
                </a:rPr>
                <a:t>Polydispersity (PDI)</a:t>
              </a:r>
            </a:p>
            <a:p>
              <a:pPr defTabSz="457127">
                <a:spcAft>
                  <a:spcPts val="167"/>
                </a:spcAft>
              </a:pPr>
              <a:r>
                <a:rPr lang="en-US" sz="875" dirty="0">
                  <a:solidFill>
                    <a:prstClr val="black"/>
                  </a:solidFill>
                  <a:latin typeface="Helvetica Neue" charset="0"/>
                  <a:ea typeface="Helvetica Neue" charset="0"/>
                  <a:cs typeface="Helvetica Neue" charset="0"/>
                </a:rPr>
                <a:t>Regioregularity (RR)</a:t>
              </a:r>
            </a:p>
            <a:p>
              <a:pPr defTabSz="457127"/>
              <a:endParaRPr lang="en-US" sz="875" dirty="0">
                <a:solidFill>
                  <a:prstClr val="black"/>
                </a:solidFill>
                <a:latin typeface="Helvetica Neue" charset="0"/>
                <a:ea typeface="Helvetica Neue" charset="0"/>
                <a:cs typeface="Helvetica Neue" charset="0"/>
              </a:endParaRPr>
            </a:p>
          </p:txBody>
        </p:sp>
        <p:sp>
          <p:nvSpPr>
            <p:cNvPr id="48" name="TextBox 47"/>
            <p:cNvSpPr txBox="1"/>
            <p:nvPr/>
          </p:nvSpPr>
          <p:spPr>
            <a:xfrm>
              <a:off x="2477987" y="4212902"/>
              <a:ext cx="1316885" cy="1942071"/>
            </a:xfrm>
            <a:prstGeom prst="rect">
              <a:avLst/>
            </a:prstGeom>
            <a:noFill/>
          </p:spPr>
          <p:txBody>
            <a:bodyPr wrap="square" rtlCol="0">
              <a:spAutoFit/>
            </a:bodyPr>
            <a:lstStyle/>
            <a:p>
              <a:pPr defTabSz="457127">
                <a:spcAft>
                  <a:spcPts val="167"/>
                </a:spcAft>
              </a:pPr>
              <a:r>
                <a:rPr lang="en-US" sz="875" dirty="0">
                  <a:solidFill>
                    <a:prstClr val="black"/>
                  </a:solidFill>
                  <a:latin typeface="Helvetica Neue" charset="0"/>
                  <a:ea typeface="Helvetica Neue" charset="0"/>
                  <a:cs typeface="Helvetica Neue" charset="0"/>
                </a:rPr>
                <a:t>Initial Concentration</a:t>
              </a:r>
            </a:p>
            <a:p>
              <a:pPr defTabSz="457127">
                <a:spcAft>
                  <a:spcPts val="167"/>
                </a:spcAft>
              </a:pPr>
              <a:r>
                <a:rPr lang="en-US" sz="875" u="sng" dirty="0">
                  <a:solidFill>
                    <a:prstClr val="black"/>
                  </a:solidFill>
                  <a:latin typeface="Helvetica Neue" charset="0"/>
                  <a:ea typeface="Helvetica Neue" charset="0"/>
                  <a:cs typeface="Helvetica Neue" charset="0"/>
                </a:rPr>
                <a:t>Solvents:</a:t>
              </a:r>
            </a:p>
            <a:p>
              <a:pPr defTabSz="457127"/>
              <a:r>
                <a:rPr lang="en-US" sz="875" dirty="0">
                  <a:solidFill>
                    <a:prstClr val="black"/>
                  </a:solidFill>
                  <a:latin typeface="Helvetica Neue" charset="0"/>
                  <a:ea typeface="Helvetica Neue" charset="0"/>
                  <a:cs typeface="Helvetica Neue" charset="0"/>
                </a:rPr>
                <a:t>- Volume Fractions</a:t>
              </a:r>
            </a:p>
            <a:p>
              <a:pPr defTabSz="457127"/>
              <a:r>
                <a:rPr lang="en-US" sz="875" dirty="0">
                  <a:solidFill>
                    <a:prstClr val="black"/>
                  </a:solidFill>
                  <a:latin typeface="Helvetica Neue" charset="0"/>
                  <a:ea typeface="Helvetica Neue" charset="0"/>
                  <a:cs typeface="Helvetica Neue" charset="0"/>
                </a:rPr>
                <a:t>- Boiling Point</a:t>
              </a:r>
            </a:p>
            <a:p>
              <a:pPr defTabSz="457127">
                <a:spcAft>
                  <a:spcPts val="167"/>
                </a:spcAft>
              </a:pPr>
              <a:r>
                <a:rPr lang="en-US" sz="875" dirty="0">
                  <a:solidFill>
                    <a:prstClr val="black"/>
                  </a:solidFill>
                  <a:latin typeface="Helvetica Neue" charset="0"/>
                  <a:ea typeface="Helvetica Neue" charset="0"/>
                  <a:cs typeface="Helvetica Neue" charset="0"/>
                </a:rPr>
                <a:t>- Hansen Radius</a:t>
              </a:r>
            </a:p>
            <a:p>
              <a:pPr defTabSz="457127">
                <a:spcAft>
                  <a:spcPts val="167"/>
                </a:spcAft>
              </a:pPr>
              <a:r>
                <a:rPr lang="en-US" sz="875" dirty="0">
                  <a:solidFill>
                    <a:prstClr val="black"/>
                  </a:solidFill>
                  <a:latin typeface="Helvetica Neue" charset="0"/>
                  <a:ea typeface="Helvetica Neue" charset="0"/>
                  <a:cs typeface="Helvetica Neue" charset="0"/>
                </a:rPr>
                <a:t>Aging Time/Temp.</a:t>
              </a:r>
            </a:p>
            <a:p>
              <a:pPr defTabSz="457127">
                <a:spcAft>
                  <a:spcPts val="167"/>
                </a:spcAft>
              </a:pPr>
              <a:r>
                <a:rPr lang="en-US" sz="875" dirty="0">
                  <a:solidFill>
                    <a:prstClr val="black"/>
                  </a:solidFill>
                  <a:latin typeface="Helvetica Neue" charset="0"/>
                  <a:ea typeface="Helvetica Neue" charset="0"/>
                  <a:cs typeface="Helvetica Neue" charset="0"/>
                </a:rPr>
                <a:t>Sonication Time</a:t>
              </a:r>
            </a:p>
            <a:p>
              <a:pPr defTabSz="457127">
                <a:spcAft>
                  <a:spcPts val="167"/>
                </a:spcAft>
              </a:pPr>
              <a:r>
                <a:rPr lang="en-US" sz="875" dirty="0">
                  <a:solidFill>
                    <a:prstClr val="black"/>
                  </a:solidFill>
                  <a:latin typeface="Helvetica Neue" charset="0"/>
                  <a:ea typeface="Helvetica Neue" charset="0"/>
                  <a:cs typeface="Helvetica Neue" charset="0"/>
                </a:rPr>
                <a:t>UV Irradiation Time</a:t>
              </a:r>
            </a:p>
            <a:p>
              <a:pPr defTabSz="457127">
                <a:spcAft>
                  <a:spcPts val="167"/>
                </a:spcAft>
              </a:pPr>
              <a:r>
                <a:rPr lang="en-US" sz="875" dirty="0">
                  <a:solidFill>
                    <a:prstClr val="black"/>
                  </a:solidFill>
                  <a:latin typeface="Helvetica Neue" charset="0"/>
                  <a:ea typeface="Helvetica Neue" charset="0"/>
                  <a:cs typeface="Helvetica Neue" charset="0"/>
                </a:rPr>
                <a:t>Cooling Regimen</a:t>
              </a:r>
            </a:p>
            <a:p>
              <a:pPr defTabSz="457127"/>
              <a:endParaRPr lang="en-US" sz="875" dirty="0">
                <a:solidFill>
                  <a:prstClr val="black"/>
                </a:solidFill>
                <a:latin typeface="Helvetica Neue" charset="0"/>
                <a:ea typeface="Helvetica Neue" charset="0"/>
                <a:cs typeface="Helvetica Neue" charset="0"/>
              </a:endParaRPr>
            </a:p>
          </p:txBody>
        </p:sp>
        <p:sp>
          <p:nvSpPr>
            <p:cNvPr id="49" name="TextBox 48"/>
            <p:cNvSpPr txBox="1"/>
            <p:nvPr/>
          </p:nvSpPr>
          <p:spPr>
            <a:xfrm>
              <a:off x="3937362" y="4212902"/>
              <a:ext cx="1316885" cy="2396040"/>
            </a:xfrm>
            <a:prstGeom prst="rect">
              <a:avLst/>
            </a:prstGeom>
            <a:noFill/>
          </p:spPr>
          <p:txBody>
            <a:bodyPr wrap="square" rtlCol="0">
              <a:spAutoFit/>
            </a:bodyPr>
            <a:lstStyle/>
            <a:p>
              <a:pPr defTabSz="457127">
                <a:spcAft>
                  <a:spcPts val="167"/>
                </a:spcAft>
              </a:pPr>
              <a:r>
                <a:rPr lang="en-US" sz="875" dirty="0">
                  <a:solidFill>
                    <a:prstClr val="black"/>
                  </a:solidFill>
                  <a:latin typeface="Helvetica Neue" charset="0"/>
                  <a:ea typeface="Helvetica Neue" charset="0"/>
                  <a:cs typeface="Helvetica Neue" charset="0"/>
                </a:rPr>
                <a:t>Substrate Treatment</a:t>
              </a:r>
            </a:p>
            <a:p>
              <a:pPr defTabSz="457127">
                <a:spcAft>
                  <a:spcPts val="167"/>
                </a:spcAft>
              </a:pPr>
              <a:r>
                <a:rPr lang="en-US" sz="875" dirty="0">
                  <a:solidFill>
                    <a:prstClr val="black"/>
                  </a:solidFill>
                  <a:latin typeface="Helvetica Neue" charset="0"/>
                  <a:ea typeface="Helvetica Neue" charset="0"/>
                  <a:cs typeface="Helvetica Neue" charset="0"/>
                </a:rPr>
                <a:t>Deposition Method</a:t>
              </a:r>
            </a:p>
            <a:p>
              <a:pPr defTabSz="457127">
                <a:spcAft>
                  <a:spcPts val="167"/>
                </a:spcAft>
              </a:pPr>
              <a:r>
                <a:rPr lang="en-US" sz="875" u="sng" dirty="0">
                  <a:solidFill>
                    <a:prstClr val="black"/>
                  </a:solidFill>
                  <a:latin typeface="Helvetica Neue" charset="0"/>
                  <a:ea typeface="Helvetica Neue" charset="0"/>
                  <a:cs typeface="Helvetica Neue" charset="0"/>
                </a:rPr>
                <a:t>Spin Coated:</a:t>
              </a:r>
            </a:p>
            <a:p>
              <a:pPr defTabSz="457127"/>
              <a:r>
                <a:rPr lang="en-US" sz="875" dirty="0">
                  <a:solidFill>
                    <a:prstClr val="black"/>
                  </a:solidFill>
                  <a:latin typeface="Helvetica Neue" charset="0"/>
                  <a:ea typeface="Helvetica Neue" charset="0"/>
                  <a:cs typeface="Helvetica Neue" charset="0"/>
                </a:rPr>
                <a:t>- RPM</a:t>
              </a:r>
            </a:p>
            <a:p>
              <a:pPr defTabSz="457127"/>
              <a:r>
                <a:rPr lang="en-US" sz="875" dirty="0">
                  <a:solidFill>
                    <a:prstClr val="black"/>
                  </a:solidFill>
                  <a:latin typeface="Helvetica Neue" charset="0"/>
                  <a:ea typeface="Helvetica Neue" charset="0"/>
                  <a:cs typeface="Helvetica Neue" charset="0"/>
                </a:rPr>
                <a:t>- Time</a:t>
              </a:r>
            </a:p>
            <a:p>
              <a:pPr defTabSz="457127">
                <a:spcAft>
                  <a:spcPts val="167"/>
                </a:spcAft>
              </a:pPr>
              <a:r>
                <a:rPr lang="en-US" sz="875" u="sng" dirty="0">
                  <a:solidFill>
                    <a:prstClr val="black"/>
                  </a:solidFill>
                  <a:latin typeface="Helvetica Neue" charset="0"/>
                  <a:ea typeface="Helvetica Neue" charset="0"/>
                  <a:cs typeface="Helvetica Neue" charset="0"/>
                </a:rPr>
                <a:t>Dip Coated:</a:t>
              </a:r>
            </a:p>
            <a:p>
              <a:pPr defTabSz="457127"/>
              <a:r>
                <a:rPr lang="en-US" sz="875" dirty="0">
                  <a:solidFill>
                    <a:prstClr val="black"/>
                  </a:solidFill>
                  <a:latin typeface="Helvetica Neue" charset="0"/>
                  <a:ea typeface="Helvetica Neue" charset="0"/>
                  <a:cs typeface="Helvetica Neue" charset="0"/>
                </a:rPr>
                <a:t>- Dip Rate</a:t>
              </a:r>
            </a:p>
            <a:p>
              <a:pPr defTabSz="457127"/>
              <a:r>
                <a:rPr lang="en-US" sz="875" dirty="0">
                  <a:solidFill>
                    <a:prstClr val="black"/>
                  </a:solidFill>
                  <a:latin typeface="Helvetica Neue" charset="0"/>
                  <a:ea typeface="Helvetica Neue" charset="0"/>
                  <a:cs typeface="Helvetica Neue" charset="0"/>
                </a:rPr>
                <a:t>- Time</a:t>
              </a:r>
            </a:p>
            <a:p>
              <a:pPr defTabSz="457127">
                <a:spcAft>
                  <a:spcPts val="167"/>
                </a:spcAft>
              </a:pPr>
              <a:r>
                <a:rPr lang="en-US" sz="875" u="sng" dirty="0">
                  <a:solidFill>
                    <a:prstClr val="black"/>
                  </a:solidFill>
                  <a:latin typeface="Helvetica Neue" charset="0"/>
                  <a:ea typeface="Helvetica Neue" charset="0"/>
                  <a:cs typeface="Helvetica Neue" charset="0"/>
                </a:rPr>
                <a:t>Blade Coated:</a:t>
              </a:r>
            </a:p>
            <a:p>
              <a:pPr defTabSz="457127"/>
              <a:r>
                <a:rPr lang="en-US" sz="875" dirty="0">
                  <a:solidFill>
                    <a:prstClr val="black"/>
                  </a:solidFill>
                  <a:latin typeface="Helvetica Neue" charset="0"/>
                  <a:ea typeface="Helvetica Neue" charset="0"/>
                  <a:cs typeface="Helvetica Neue" charset="0"/>
                </a:rPr>
                <a:t>- Velocity</a:t>
              </a:r>
            </a:p>
            <a:p>
              <a:pPr defTabSz="457127"/>
              <a:r>
                <a:rPr lang="en-US" sz="875" dirty="0">
                  <a:solidFill>
                    <a:prstClr val="black"/>
                  </a:solidFill>
                  <a:latin typeface="Helvetica Neue" charset="0"/>
                  <a:ea typeface="Helvetica Neue" charset="0"/>
                  <a:cs typeface="Helvetica Neue" charset="0"/>
                </a:rPr>
                <a:t>- Temperature</a:t>
              </a:r>
            </a:p>
            <a:p>
              <a:pPr defTabSz="457127">
                <a:spcAft>
                  <a:spcPts val="167"/>
                </a:spcAft>
              </a:pPr>
              <a:r>
                <a:rPr lang="en-US" sz="875" dirty="0">
                  <a:solidFill>
                    <a:prstClr val="black"/>
                  </a:solidFill>
                  <a:latin typeface="Helvetica Neue" charset="0"/>
                  <a:ea typeface="Helvetica Neue" charset="0"/>
                  <a:cs typeface="Helvetica Neue" charset="0"/>
                </a:rPr>
                <a:t>Film Thickness</a:t>
              </a:r>
            </a:p>
            <a:p>
              <a:pPr defTabSz="457127">
                <a:spcAft>
                  <a:spcPts val="167"/>
                </a:spcAft>
              </a:pPr>
              <a:r>
                <a:rPr lang="en-US" sz="875" dirty="0">
                  <a:solidFill>
                    <a:prstClr val="black"/>
                  </a:solidFill>
                  <a:latin typeface="Helvetica Neue" charset="0"/>
                  <a:ea typeface="Helvetica Neue" charset="0"/>
                  <a:cs typeface="Helvetica Neue" charset="0"/>
                </a:rPr>
                <a:t>Environment (N</a:t>
              </a:r>
              <a:r>
                <a:rPr lang="en-US" sz="875" baseline="-25000" dirty="0">
                  <a:solidFill>
                    <a:prstClr val="black"/>
                  </a:solidFill>
                  <a:latin typeface="Helvetica Neue" charset="0"/>
                  <a:ea typeface="Helvetica Neue" charset="0"/>
                  <a:cs typeface="Helvetica Neue" charset="0"/>
                </a:rPr>
                <a:t>2</a:t>
              </a:r>
              <a:r>
                <a:rPr lang="en-US" sz="875" dirty="0">
                  <a:solidFill>
                    <a:prstClr val="black"/>
                  </a:solidFill>
                  <a:latin typeface="Helvetica Neue" charset="0"/>
                  <a:ea typeface="Helvetica Neue" charset="0"/>
                  <a:cs typeface="Helvetica Neue" charset="0"/>
                </a:rPr>
                <a:t>/Air)</a:t>
              </a:r>
            </a:p>
          </p:txBody>
        </p:sp>
        <p:sp>
          <p:nvSpPr>
            <p:cNvPr id="50" name="TextBox 49"/>
            <p:cNvSpPr txBox="1"/>
            <p:nvPr/>
          </p:nvSpPr>
          <p:spPr>
            <a:xfrm>
              <a:off x="5396737" y="4212903"/>
              <a:ext cx="1316885" cy="657103"/>
            </a:xfrm>
            <a:prstGeom prst="rect">
              <a:avLst/>
            </a:prstGeom>
            <a:noFill/>
          </p:spPr>
          <p:txBody>
            <a:bodyPr wrap="square" rtlCol="0">
              <a:spAutoFit/>
            </a:bodyPr>
            <a:lstStyle/>
            <a:p>
              <a:pPr defTabSz="457127">
                <a:spcAft>
                  <a:spcPts val="167"/>
                </a:spcAft>
              </a:pPr>
              <a:r>
                <a:rPr lang="en-US" sz="875" dirty="0">
                  <a:solidFill>
                    <a:prstClr val="black"/>
                  </a:solidFill>
                  <a:latin typeface="Helvetica Neue" charset="0"/>
                  <a:ea typeface="Helvetica Neue" charset="0"/>
                  <a:cs typeface="Helvetica Neue" charset="0"/>
                </a:rPr>
                <a:t>Annealing Time</a:t>
              </a:r>
            </a:p>
            <a:p>
              <a:pPr defTabSz="457127">
                <a:spcAft>
                  <a:spcPts val="167"/>
                </a:spcAft>
              </a:pPr>
              <a:r>
                <a:rPr lang="en-US" sz="875" dirty="0">
                  <a:solidFill>
                    <a:prstClr val="black"/>
                  </a:solidFill>
                  <a:latin typeface="Helvetica Neue" charset="0"/>
                  <a:ea typeface="Helvetica Neue" charset="0"/>
                  <a:cs typeface="Helvetica Neue" charset="0"/>
                </a:rPr>
                <a:t>Annealing Temp.</a:t>
              </a:r>
            </a:p>
            <a:p>
              <a:pPr defTabSz="457127">
                <a:spcAft>
                  <a:spcPts val="167"/>
                </a:spcAft>
              </a:pPr>
              <a:r>
                <a:rPr lang="en-US" sz="875" dirty="0">
                  <a:solidFill>
                    <a:prstClr val="black"/>
                  </a:solidFill>
                  <a:latin typeface="Helvetica Neue" charset="0"/>
                  <a:ea typeface="Helvetica Neue" charset="0"/>
                  <a:cs typeface="Helvetica Neue" charset="0"/>
                </a:rPr>
                <a:t>Film Thickness</a:t>
              </a:r>
            </a:p>
          </p:txBody>
        </p:sp>
        <p:sp>
          <p:nvSpPr>
            <p:cNvPr id="51" name="TextBox 50"/>
            <p:cNvSpPr txBox="1"/>
            <p:nvPr/>
          </p:nvSpPr>
          <p:spPr>
            <a:xfrm>
              <a:off x="6856112" y="4212903"/>
              <a:ext cx="1316885" cy="1395767"/>
            </a:xfrm>
            <a:prstGeom prst="rect">
              <a:avLst/>
            </a:prstGeom>
            <a:noFill/>
          </p:spPr>
          <p:txBody>
            <a:bodyPr wrap="square" rtlCol="0">
              <a:spAutoFit/>
            </a:bodyPr>
            <a:lstStyle/>
            <a:p>
              <a:pPr defTabSz="457127">
                <a:spcAft>
                  <a:spcPts val="167"/>
                </a:spcAft>
              </a:pPr>
              <a:r>
                <a:rPr lang="en-US" sz="875" dirty="0">
                  <a:solidFill>
                    <a:prstClr val="black"/>
                  </a:solidFill>
                  <a:latin typeface="Helvetica Neue" charset="0"/>
                  <a:ea typeface="Helvetica Neue" charset="0"/>
                  <a:cs typeface="Helvetica Neue" charset="0"/>
                </a:rPr>
                <a:t>Electrode Configuration</a:t>
              </a:r>
            </a:p>
            <a:p>
              <a:pPr defTabSz="457127">
                <a:spcAft>
                  <a:spcPts val="167"/>
                </a:spcAft>
              </a:pPr>
              <a:r>
                <a:rPr lang="en-US" sz="875" dirty="0">
                  <a:solidFill>
                    <a:prstClr val="black"/>
                  </a:solidFill>
                  <a:latin typeface="Helvetica Neue" charset="0"/>
                  <a:ea typeface="Helvetica Neue" charset="0"/>
                  <a:cs typeface="Helvetica Neue" charset="0"/>
                </a:rPr>
                <a:t>Electrode Material</a:t>
              </a:r>
            </a:p>
            <a:p>
              <a:pPr defTabSz="457127">
                <a:spcAft>
                  <a:spcPts val="167"/>
                </a:spcAft>
              </a:pPr>
              <a:r>
                <a:rPr lang="en-US" sz="875" dirty="0">
                  <a:solidFill>
                    <a:prstClr val="black"/>
                  </a:solidFill>
                  <a:latin typeface="Helvetica Neue" charset="0"/>
                  <a:ea typeface="Helvetica Neue" charset="0"/>
                  <a:cs typeface="Helvetica Neue" charset="0"/>
                </a:rPr>
                <a:t>Channel Length</a:t>
              </a:r>
            </a:p>
            <a:p>
              <a:pPr defTabSz="457127">
                <a:spcAft>
                  <a:spcPts val="167"/>
                </a:spcAft>
              </a:pPr>
              <a:r>
                <a:rPr lang="en-US" sz="875" dirty="0">
                  <a:solidFill>
                    <a:prstClr val="black"/>
                  </a:solidFill>
                  <a:latin typeface="Helvetica Neue" charset="0"/>
                  <a:ea typeface="Helvetica Neue" charset="0"/>
                  <a:cs typeface="Helvetica Neue" charset="0"/>
                </a:rPr>
                <a:t>Channel Width</a:t>
              </a:r>
            </a:p>
            <a:p>
              <a:pPr defTabSz="457127">
                <a:spcAft>
                  <a:spcPts val="167"/>
                </a:spcAft>
              </a:pPr>
              <a:endParaRPr lang="en-US" sz="875" dirty="0">
                <a:solidFill>
                  <a:prstClr val="black"/>
                </a:solidFill>
                <a:latin typeface="Helvetica Neue" charset="0"/>
                <a:ea typeface="Helvetica Neue" charset="0"/>
                <a:cs typeface="Helvetica Neue" charset="0"/>
              </a:endParaRPr>
            </a:p>
            <a:p>
              <a:pPr defTabSz="457127"/>
              <a:endParaRPr lang="en-US" sz="875" dirty="0">
                <a:solidFill>
                  <a:prstClr val="black"/>
                </a:solidFill>
                <a:latin typeface="Helvetica Neue" charset="0"/>
                <a:ea typeface="Helvetica Neue" charset="0"/>
                <a:cs typeface="Helvetica Neue" charset="0"/>
              </a:endParaRPr>
            </a:p>
          </p:txBody>
        </p:sp>
        <p:sp>
          <p:nvSpPr>
            <p:cNvPr id="52" name="TextBox 51"/>
            <p:cNvSpPr txBox="1"/>
            <p:nvPr/>
          </p:nvSpPr>
          <p:spPr>
            <a:xfrm>
              <a:off x="8315488" y="4212903"/>
              <a:ext cx="1316885" cy="1041823"/>
            </a:xfrm>
            <a:prstGeom prst="rect">
              <a:avLst/>
            </a:prstGeom>
            <a:noFill/>
          </p:spPr>
          <p:txBody>
            <a:bodyPr wrap="square" rtlCol="0">
              <a:spAutoFit/>
            </a:bodyPr>
            <a:lstStyle/>
            <a:p>
              <a:pPr defTabSz="457127">
                <a:spcAft>
                  <a:spcPts val="167"/>
                </a:spcAft>
              </a:pPr>
              <a:r>
                <a:rPr lang="en-US" sz="875" b="1" dirty="0">
                  <a:solidFill>
                    <a:prstClr val="black"/>
                  </a:solidFill>
                  <a:latin typeface="Helvetica Neue" charset="0"/>
                  <a:ea typeface="Helvetica Neue" charset="0"/>
                  <a:cs typeface="Helvetica Neue" charset="0"/>
                </a:rPr>
                <a:t>Mobility</a:t>
              </a:r>
            </a:p>
            <a:p>
              <a:pPr defTabSz="457127">
                <a:spcAft>
                  <a:spcPts val="167"/>
                </a:spcAft>
              </a:pPr>
              <a:r>
                <a:rPr lang="en-US" sz="875" dirty="0">
                  <a:solidFill>
                    <a:prstClr val="black"/>
                  </a:solidFill>
                  <a:latin typeface="Helvetica Neue" charset="0"/>
                  <a:ea typeface="Helvetica Neue" charset="0"/>
                  <a:cs typeface="Helvetica Neue" charset="0"/>
                </a:rPr>
                <a:t>Mobility Regime</a:t>
              </a:r>
            </a:p>
            <a:p>
              <a:pPr defTabSz="457127">
                <a:spcAft>
                  <a:spcPts val="167"/>
                </a:spcAft>
              </a:pPr>
              <a:r>
                <a:rPr lang="en-US" sz="875" dirty="0">
                  <a:solidFill>
                    <a:prstClr val="black"/>
                  </a:solidFill>
                  <a:latin typeface="Helvetica Neue" charset="0"/>
                  <a:ea typeface="Helvetica Neue" charset="0"/>
                  <a:cs typeface="Helvetica Neue" charset="0"/>
                </a:rPr>
                <a:t>Environment</a:t>
              </a:r>
            </a:p>
            <a:p>
              <a:pPr defTabSz="457127">
                <a:spcAft>
                  <a:spcPts val="167"/>
                </a:spcAft>
              </a:pPr>
              <a:endParaRPr lang="en-US" sz="875" dirty="0">
                <a:solidFill>
                  <a:prstClr val="black"/>
                </a:solidFill>
                <a:latin typeface="Helvetica Neue" charset="0"/>
                <a:ea typeface="Helvetica Neue" charset="0"/>
                <a:cs typeface="Helvetica Neue" charset="0"/>
              </a:endParaRPr>
            </a:p>
            <a:p>
              <a:pPr defTabSz="457127"/>
              <a:endParaRPr lang="en-US" sz="875" dirty="0">
                <a:solidFill>
                  <a:prstClr val="black"/>
                </a:solidFill>
                <a:latin typeface="Helvetica Neue" charset="0"/>
                <a:ea typeface="Helvetica Neue" charset="0"/>
                <a:cs typeface="Helvetica Neue" charset="0"/>
              </a:endParaRPr>
            </a:p>
          </p:txBody>
        </p:sp>
      </p:grpSp>
      <p:grpSp>
        <p:nvGrpSpPr>
          <p:cNvPr id="53" name="Group 52"/>
          <p:cNvGrpSpPr/>
          <p:nvPr/>
        </p:nvGrpSpPr>
        <p:grpSpPr>
          <a:xfrm>
            <a:off x="5001954" y="1428721"/>
            <a:ext cx="1813715" cy="716177"/>
            <a:chOff x="1482235" y="2810933"/>
            <a:chExt cx="5583198" cy="2204623"/>
          </a:xfrm>
        </p:grpSpPr>
        <p:sp>
          <p:nvSpPr>
            <p:cNvPr id="54" name="Cube 53"/>
            <p:cNvSpPr/>
            <p:nvPr/>
          </p:nvSpPr>
          <p:spPr>
            <a:xfrm>
              <a:off x="1490703" y="3694607"/>
              <a:ext cx="5570496" cy="1320949"/>
            </a:xfrm>
            <a:prstGeom prst="cube">
              <a:avLst>
                <a:gd name="adj" fmla="val 73787"/>
              </a:avLst>
            </a:prstGeom>
            <a:solidFill>
              <a:schemeClr val="bg1">
                <a:lumMod val="75000"/>
              </a:schemeClr>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55" name="Cube 54"/>
            <p:cNvSpPr/>
            <p:nvPr/>
          </p:nvSpPr>
          <p:spPr>
            <a:xfrm>
              <a:off x="1490703" y="3344408"/>
              <a:ext cx="5570496" cy="1320949"/>
            </a:xfrm>
            <a:prstGeom prst="cube">
              <a:avLst>
                <a:gd name="adj" fmla="val 73787"/>
              </a:avLst>
            </a:prstGeom>
            <a:solidFill>
              <a:srgbClr val="414192"/>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56" name="Cube 55"/>
            <p:cNvSpPr/>
            <p:nvPr/>
          </p:nvSpPr>
          <p:spPr>
            <a:xfrm>
              <a:off x="1490703" y="2997943"/>
              <a:ext cx="1895963" cy="1320949"/>
            </a:xfrm>
            <a:prstGeom prst="cube">
              <a:avLst>
                <a:gd name="adj" fmla="val 71865"/>
              </a:avLst>
            </a:prstGeom>
            <a:solidFill>
              <a:srgbClr val="DAC226"/>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57" name="Cube 56"/>
            <p:cNvSpPr/>
            <p:nvPr/>
          </p:nvSpPr>
          <p:spPr>
            <a:xfrm>
              <a:off x="2442633" y="2999077"/>
              <a:ext cx="3640666" cy="1314917"/>
            </a:xfrm>
            <a:prstGeom prst="cube">
              <a:avLst>
                <a:gd name="adj" fmla="val 71618"/>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58" name="Cube 57"/>
            <p:cNvSpPr/>
            <p:nvPr/>
          </p:nvSpPr>
          <p:spPr>
            <a:xfrm>
              <a:off x="5135033" y="2971799"/>
              <a:ext cx="1926168" cy="1342858"/>
            </a:xfrm>
            <a:prstGeom prst="cube">
              <a:avLst>
                <a:gd name="adj" fmla="val 72478"/>
              </a:avLst>
            </a:prstGeom>
            <a:solidFill>
              <a:srgbClr val="DAC226"/>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sp>
          <p:nvSpPr>
            <p:cNvPr id="59" name="Cube 58"/>
            <p:cNvSpPr/>
            <p:nvPr/>
          </p:nvSpPr>
          <p:spPr>
            <a:xfrm>
              <a:off x="1482235" y="2810933"/>
              <a:ext cx="5583198" cy="1131118"/>
            </a:xfrm>
            <a:prstGeom prst="cube">
              <a:avLst>
                <a:gd name="adj" fmla="val 85755"/>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solidFill>
                <a:latin typeface="Helvetica Neue" charset="0"/>
                <a:ea typeface="Helvetica Neue" charset="0"/>
                <a:cs typeface="Helvetica Neue" charset="0"/>
              </a:endParaRPr>
            </a:p>
          </p:txBody>
        </p:sp>
      </p:grpSp>
      <p:cxnSp>
        <p:nvCxnSpPr>
          <p:cNvPr id="61" name="Straight Connector 60"/>
          <p:cNvCxnSpPr/>
          <p:nvPr/>
        </p:nvCxnSpPr>
        <p:spPr>
          <a:xfrm>
            <a:off x="7041446" y="1721563"/>
            <a:ext cx="366888" cy="0"/>
          </a:xfrm>
          <a:prstGeom prst="line">
            <a:avLst/>
          </a:prstGeom>
          <a:ln w="3175" cmpd="sng">
            <a:solidFill>
              <a:schemeClr val="bg1">
                <a:lumMod val="65000"/>
              </a:schemeClr>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513419" y="1477260"/>
            <a:ext cx="1545916" cy="553994"/>
          </a:xfrm>
          <a:prstGeom prst="rect">
            <a:avLst/>
          </a:prstGeom>
          <a:noFill/>
        </p:spPr>
        <p:txBody>
          <a:bodyPr wrap="square" lIns="91436" tIns="45718" rIns="91436" bIns="45718" rtlCol="0">
            <a:spAutoFit/>
          </a:bodyPr>
          <a:lstStyle/>
          <a:p>
            <a:pPr defTabSz="457127"/>
            <a:r>
              <a:rPr lang="en-US" sz="1500" dirty="0">
                <a:solidFill>
                  <a:prstClr val="black">
                    <a:lumMod val="75000"/>
                    <a:lumOff val="25000"/>
                  </a:prstClr>
                </a:solidFill>
                <a:latin typeface="Helvetica Neue" charset="0"/>
                <a:ea typeface="Helvetica Neue" charset="0"/>
                <a:cs typeface="Helvetica Neue" charset="0"/>
              </a:rPr>
              <a:t>Electrical Properties</a:t>
            </a:r>
          </a:p>
        </p:txBody>
      </p:sp>
      <p:grpSp>
        <p:nvGrpSpPr>
          <p:cNvPr id="63" name="Group 62"/>
          <p:cNvGrpSpPr/>
          <p:nvPr/>
        </p:nvGrpSpPr>
        <p:grpSpPr>
          <a:xfrm>
            <a:off x="434278" y="1284119"/>
            <a:ext cx="1584810" cy="1001888"/>
            <a:chOff x="1308100" y="1574800"/>
            <a:chExt cx="2475673" cy="1576966"/>
          </a:xfrm>
        </p:grpSpPr>
        <p:pic>
          <p:nvPicPr>
            <p:cNvPr id="64" name="Picture 63" descr="P3HT coil vs stack.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08100" y="1646996"/>
              <a:ext cx="2142344" cy="1504770"/>
            </a:xfrm>
            <a:prstGeom prst="rect">
              <a:avLst/>
            </a:prstGeom>
          </p:spPr>
        </p:pic>
        <p:sp>
          <p:nvSpPr>
            <p:cNvPr id="65" name="Rectangle 64"/>
            <p:cNvSpPr/>
            <p:nvPr/>
          </p:nvSpPr>
          <p:spPr>
            <a:xfrm>
              <a:off x="2019300" y="1574800"/>
              <a:ext cx="9017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sp>
          <p:nvSpPr>
            <p:cNvPr id="66" name="Rectangle 65"/>
            <p:cNvSpPr/>
            <p:nvPr/>
          </p:nvSpPr>
          <p:spPr>
            <a:xfrm>
              <a:off x="3162300" y="2362068"/>
              <a:ext cx="621473" cy="2910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2000">
                <a:solidFill>
                  <a:prstClr val="white"/>
                </a:solidFill>
                <a:latin typeface="Helvetica Neue" charset="0"/>
                <a:ea typeface="Helvetica Neue" charset="0"/>
                <a:cs typeface="Helvetica Neue" charset="0"/>
              </a:endParaRPr>
            </a:p>
          </p:txBody>
        </p:sp>
      </p:grpSp>
      <p:pic>
        <p:nvPicPr>
          <p:cNvPr id="68" name="Picture 67" descr="Blade schem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777" y="1231489"/>
            <a:ext cx="1876779" cy="1162378"/>
          </a:xfrm>
          <a:prstGeom prst="rect">
            <a:avLst/>
          </a:prstGeom>
        </p:spPr>
      </p:pic>
      <p:cxnSp>
        <p:nvCxnSpPr>
          <p:cNvPr id="75" name="Straight Connector 74"/>
          <p:cNvCxnSpPr/>
          <p:nvPr/>
        </p:nvCxnSpPr>
        <p:spPr>
          <a:xfrm>
            <a:off x="4388557" y="1721563"/>
            <a:ext cx="366888" cy="0"/>
          </a:xfrm>
          <a:prstGeom prst="line">
            <a:avLst/>
          </a:prstGeom>
          <a:ln w="3175" cmpd="sng">
            <a:solidFill>
              <a:schemeClr val="bg1">
                <a:lumMod val="65000"/>
              </a:schemeClr>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735668" y="1721563"/>
            <a:ext cx="366888" cy="0"/>
          </a:xfrm>
          <a:prstGeom prst="line">
            <a:avLst/>
          </a:prstGeom>
          <a:ln w="3175" cmpd="sng">
            <a:solidFill>
              <a:schemeClr val="bg1">
                <a:lumMod val="65000"/>
              </a:schemeClr>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78" name="TextBox 77"/>
          <p:cNvSpPr txBox="1"/>
          <p:nvPr/>
        </p:nvSpPr>
        <p:spPr>
          <a:xfrm>
            <a:off x="110753" y="169035"/>
            <a:ext cx="3694391"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The OFET Database</a:t>
            </a:r>
          </a:p>
        </p:txBody>
      </p:sp>
      <p:sp>
        <p:nvSpPr>
          <p:cNvPr id="79" name="Rectangle 78"/>
          <p:cNvSpPr/>
          <p:nvPr/>
        </p:nvSpPr>
        <p:spPr>
          <a:xfrm>
            <a:off x="105834" y="6442952"/>
            <a:ext cx="6900333" cy="226985"/>
          </a:xfrm>
          <a:prstGeom prst="rect">
            <a:avLst/>
          </a:prstGeom>
        </p:spPr>
        <p:txBody>
          <a:bodyPr wrap="square">
            <a:spAutoFit/>
          </a:bodyPr>
          <a:lstStyle/>
          <a:p>
            <a:pPr defTabSz="457127"/>
            <a:r>
              <a:rPr lang="en-US" sz="875" dirty="0">
                <a:solidFill>
                  <a:prstClr val="black">
                    <a:lumMod val="65000"/>
                    <a:lumOff val="35000"/>
                  </a:prstClr>
                </a:solidFill>
                <a:latin typeface="Helvetica Neue" charset="0"/>
                <a:ea typeface="Helvetica Neue" charset="0"/>
                <a:cs typeface="Helvetica Neue" charset="0"/>
              </a:rPr>
              <a:t>Persson, N.; McBride, M.; Grover, M. A.; Reichmanis, E. </a:t>
            </a:r>
            <a:r>
              <a:rPr lang="en-US" sz="875" i="1" dirty="0">
                <a:solidFill>
                  <a:prstClr val="black">
                    <a:lumMod val="65000"/>
                    <a:lumOff val="35000"/>
                  </a:prstClr>
                </a:solidFill>
                <a:latin typeface="Helvetica Neue" charset="0"/>
                <a:ea typeface="Helvetica Neue" charset="0"/>
                <a:cs typeface="Helvetica Neue" charset="0"/>
              </a:rPr>
              <a:t>Current Opinion in Solid State and Materials Science</a:t>
            </a:r>
            <a:r>
              <a:rPr lang="en-US" sz="875" dirty="0">
                <a:solidFill>
                  <a:prstClr val="black">
                    <a:lumMod val="65000"/>
                    <a:lumOff val="35000"/>
                  </a:prstClr>
                </a:solidFill>
                <a:latin typeface="Helvetica Neue" charset="0"/>
                <a:ea typeface="Helvetica Neue" charset="0"/>
                <a:cs typeface="Helvetica Neue" charset="0"/>
              </a:rPr>
              <a:t> </a:t>
            </a:r>
            <a:r>
              <a:rPr lang="en-US" sz="875" b="1" dirty="0">
                <a:solidFill>
                  <a:prstClr val="black">
                    <a:lumMod val="65000"/>
                    <a:lumOff val="35000"/>
                  </a:prstClr>
                </a:solidFill>
                <a:latin typeface="Helvetica Neue" charset="0"/>
                <a:ea typeface="Helvetica Neue" charset="0"/>
                <a:cs typeface="Helvetica Neue" charset="0"/>
              </a:rPr>
              <a:t>2016</a:t>
            </a:r>
            <a:r>
              <a:rPr lang="en-US" sz="875" dirty="0">
                <a:solidFill>
                  <a:prstClr val="black">
                    <a:lumMod val="65000"/>
                    <a:lumOff val="35000"/>
                  </a:prstClr>
                </a:solidFill>
                <a:latin typeface="Helvetica Neue" charset="0"/>
                <a:ea typeface="Helvetica Neue" charset="0"/>
                <a:cs typeface="Helvetica Neue" charset="0"/>
              </a:rPr>
              <a:t>, </a:t>
            </a:r>
            <a:r>
              <a:rPr lang="en-US" sz="875" i="1" dirty="0">
                <a:solidFill>
                  <a:prstClr val="black">
                    <a:lumMod val="65000"/>
                    <a:lumOff val="35000"/>
                  </a:prstClr>
                </a:solidFill>
                <a:latin typeface="Helvetica Neue" charset="0"/>
                <a:ea typeface="Helvetica Neue" charset="0"/>
                <a:cs typeface="Helvetica Neue" charset="0"/>
              </a:rPr>
              <a:t>20</a:t>
            </a:r>
            <a:r>
              <a:rPr lang="en-US" sz="875" dirty="0">
                <a:solidFill>
                  <a:prstClr val="black">
                    <a:lumMod val="65000"/>
                    <a:lumOff val="35000"/>
                  </a:prstClr>
                </a:solidFill>
                <a:latin typeface="Helvetica Neue" charset="0"/>
                <a:ea typeface="Helvetica Neue" charset="0"/>
                <a:cs typeface="Helvetica Neue" charset="0"/>
              </a:rPr>
              <a:t>, 338–343.</a:t>
            </a:r>
          </a:p>
        </p:txBody>
      </p:sp>
      <p:sp>
        <p:nvSpPr>
          <p:cNvPr id="80" name="TextBox 79"/>
          <p:cNvSpPr txBox="1"/>
          <p:nvPr/>
        </p:nvSpPr>
        <p:spPr>
          <a:xfrm>
            <a:off x="463998" y="5053509"/>
            <a:ext cx="8216900" cy="1169355"/>
          </a:xfrm>
          <a:prstGeom prst="rect">
            <a:avLst/>
          </a:prstGeom>
          <a:noFill/>
        </p:spPr>
        <p:txBody>
          <a:bodyPr wrap="square" lIns="91436" tIns="45718" rIns="91436" bIns="45718" rtlCol="0">
            <a:spAutoFit/>
          </a:bodyPr>
          <a:lstStyle/>
          <a:p>
            <a:pPr algn="ctr" defTabSz="457127"/>
            <a:r>
              <a:rPr lang="en-US" sz="2333" dirty="0">
                <a:solidFill>
                  <a:prstClr val="black"/>
                </a:solidFill>
                <a:latin typeface="Helvetica Neue" charset="0"/>
                <a:ea typeface="Helvetica Neue" charset="0"/>
                <a:cs typeface="Helvetica Neue" charset="0"/>
              </a:rPr>
              <a:t>Many process parameters influence mobility</a:t>
            </a:r>
          </a:p>
          <a:p>
            <a:pPr algn="ctr" defTabSz="457127"/>
            <a:r>
              <a:rPr lang="en-US" sz="2333" dirty="0">
                <a:solidFill>
                  <a:prstClr val="black"/>
                </a:solidFill>
                <a:latin typeface="Helvetica Neue" charset="0"/>
                <a:ea typeface="Helvetica Neue" charset="0"/>
                <a:cs typeface="Helvetica Neue" charset="0"/>
              </a:rPr>
              <a:t>Reporting is generally incomplete</a:t>
            </a:r>
          </a:p>
          <a:p>
            <a:pPr algn="ctr" defTabSz="457127"/>
            <a:r>
              <a:rPr lang="en-US" sz="2333" i="1" dirty="0">
                <a:solidFill>
                  <a:prstClr val="black"/>
                </a:solidFill>
                <a:latin typeface="Helvetica Neue" charset="0"/>
                <a:ea typeface="Helvetica Neue" charset="0"/>
                <a:cs typeface="Helvetica Neue" charset="0"/>
              </a:rPr>
              <a:t>What can we learn?</a:t>
            </a:r>
          </a:p>
        </p:txBody>
      </p:sp>
      <p:sp>
        <p:nvSpPr>
          <p:cNvPr id="37" name="Rectangle 36"/>
          <p:cNvSpPr/>
          <p:nvPr/>
        </p:nvSpPr>
        <p:spPr>
          <a:xfrm>
            <a:off x="5445338" y="1702057"/>
            <a:ext cx="639919" cy="297454"/>
          </a:xfrm>
          <a:prstGeom prst="rect">
            <a:avLst/>
          </a:prstGeom>
        </p:spPr>
        <p:txBody>
          <a:bodyPr wrap="none">
            <a:spAutoFit/>
          </a:bodyPr>
          <a:lstStyle/>
          <a:p>
            <a:pPr defTabSz="457127"/>
            <a:r>
              <a:rPr lang="en-US" sz="1333" dirty="0">
                <a:solidFill>
                  <a:prstClr val="black"/>
                </a:solidFill>
                <a:latin typeface="Helvetica Neue" charset="0"/>
                <a:ea typeface="Helvetica Neue" charset="0"/>
                <a:cs typeface="Helvetica Neue" charset="0"/>
              </a:rPr>
              <a:t>OFET</a:t>
            </a:r>
          </a:p>
        </p:txBody>
      </p:sp>
    </p:spTree>
    <p:extLst>
      <p:ext uri="{BB962C8B-B14F-4D97-AF65-F5344CB8AC3E}">
        <p14:creationId xmlns:p14="http://schemas.microsoft.com/office/powerpoint/2010/main" val="2818455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19</a:t>
            </a:fld>
            <a:endParaRPr lang="en-US" sz="1333">
              <a:solidFill>
                <a:prstClr val="black">
                  <a:tint val="75000"/>
                </a:prstClr>
              </a:solidFill>
              <a:latin typeface="Helvetica Neue" charset="0"/>
              <a:ea typeface="Helvetica Neue" charset="0"/>
              <a:cs typeface="Helvetica Neue" charset="0"/>
            </a:endParaRPr>
          </a:p>
        </p:txBody>
      </p:sp>
      <p:sp>
        <p:nvSpPr>
          <p:cNvPr id="77" name="Rectangle 76"/>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78" name="TextBox 77"/>
          <p:cNvSpPr txBox="1"/>
          <p:nvPr/>
        </p:nvSpPr>
        <p:spPr>
          <a:xfrm>
            <a:off x="110753" y="169035"/>
            <a:ext cx="3694391"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The OFET Database</a:t>
            </a:r>
          </a:p>
        </p:txBody>
      </p:sp>
      <p:pic>
        <p:nvPicPr>
          <p:cNvPr id="2" name="Picture 1" descr="Standard Device.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2" y="1545167"/>
            <a:ext cx="3558653" cy="2836333"/>
          </a:xfrm>
          <a:prstGeom prst="rect">
            <a:avLst/>
          </a:prstGeom>
        </p:spPr>
      </p:pic>
      <p:graphicFrame>
        <p:nvGraphicFramePr>
          <p:cNvPr id="6" name="Table 5"/>
          <p:cNvGraphicFramePr>
            <a:graphicFrameLocks noGrp="1"/>
          </p:cNvGraphicFramePr>
          <p:nvPr>
            <p:extLst/>
          </p:nvPr>
        </p:nvGraphicFramePr>
        <p:xfrm>
          <a:off x="3577167" y="1350037"/>
          <a:ext cx="5461000" cy="3327812"/>
        </p:xfrm>
        <a:graphic>
          <a:graphicData uri="http://schemas.openxmlformats.org/drawingml/2006/table">
            <a:tbl>
              <a:tblPr/>
              <a:tblGrid>
                <a:gridCol w="1333500"/>
                <a:gridCol w="772583"/>
                <a:gridCol w="825500"/>
                <a:gridCol w="867833"/>
                <a:gridCol w="814917"/>
                <a:gridCol w="846667"/>
              </a:tblGrid>
              <a:tr h="175148">
                <a:tc>
                  <a:txBody>
                    <a:bodyPr/>
                    <a:lstStyle/>
                    <a:p>
                      <a:pPr algn="l" fontAlgn="b"/>
                      <a:r>
                        <a:rPr lang="en-US" sz="1000" b="1" i="0" u="none" strike="noStrike" dirty="0" smtClean="0">
                          <a:solidFill>
                            <a:srgbClr val="000000"/>
                          </a:solidFill>
                          <a:effectLst/>
                          <a:latin typeface="Calibri"/>
                        </a:rPr>
                        <a:t>Author/Year</a:t>
                      </a:r>
                      <a:endParaRPr lang="en-US" sz="1000" b="1" i="0" u="none" strike="noStrike" dirty="0">
                        <a:solidFill>
                          <a:srgbClr val="000000"/>
                        </a:solidFill>
                        <a:effectLst/>
                        <a:latin typeface="Calibri"/>
                      </a:endParaRP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tr-TR" sz="1000" b="1" i="0" u="none" strike="noStrike">
                          <a:solidFill>
                            <a:srgbClr val="000000"/>
                          </a:solidFill>
                          <a:effectLst/>
                          <a:latin typeface="Calibri"/>
                        </a:rPr>
                        <a:t>Aiyar 2011</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Bielecka 2011</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is-IS" sz="1000" b="1" i="0" u="none" strike="noStrike" dirty="0">
                          <a:solidFill>
                            <a:srgbClr val="000000"/>
                          </a:solidFill>
                          <a:effectLst/>
                          <a:latin typeface="Calibri"/>
                        </a:rPr>
                        <a:t>Chang 2013</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fontAlgn="b"/>
                      <a:r>
                        <a:rPr lang="is-IS" sz="1000" b="1" i="0" u="none" strike="noStrike" dirty="0">
                          <a:solidFill>
                            <a:srgbClr val="000000"/>
                          </a:solidFill>
                          <a:effectLst/>
                          <a:latin typeface="Calibri"/>
                        </a:rPr>
                        <a:t>Park 2014</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fontAlgn="b"/>
                      <a:r>
                        <a:rPr lang="en-US" sz="1000" b="1" i="0" u="none" strike="noStrike" dirty="0" err="1">
                          <a:solidFill>
                            <a:srgbClr val="000000"/>
                          </a:solidFill>
                          <a:effectLst/>
                          <a:latin typeface="Calibri"/>
                        </a:rPr>
                        <a:t>Verilhac</a:t>
                      </a:r>
                      <a:r>
                        <a:rPr lang="en-US" sz="1000" b="1" i="0" u="none" strike="noStrike" dirty="0">
                          <a:solidFill>
                            <a:srgbClr val="000000"/>
                          </a:solidFill>
                          <a:effectLst/>
                          <a:latin typeface="Calibri"/>
                        </a:rPr>
                        <a:t> 2006</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r>
              <a:tr h="175148">
                <a:tc>
                  <a:txBody>
                    <a:bodyPr/>
                    <a:lstStyle/>
                    <a:p>
                      <a:pPr algn="l" fontAlgn="b"/>
                      <a:r>
                        <a:rPr lang="cs-CZ" sz="1000" b="0" i="0" u="none" strike="noStrike">
                          <a:solidFill>
                            <a:srgbClr val="000000"/>
                          </a:solidFill>
                          <a:effectLst/>
                          <a:latin typeface="Calibri"/>
                        </a:rPr>
                        <a:t>Mn (kD)</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bg1">
                        <a:lumMod val="85000"/>
                      </a:schemeClr>
                    </a:solidFill>
                  </a:tcPr>
                </a:tc>
                <a:tc>
                  <a:txBody>
                    <a:bodyPr/>
                    <a:lstStyle/>
                    <a:p>
                      <a:pPr algn="ctr" fontAlgn="b"/>
                      <a:r>
                        <a:rPr lang="is-IS" sz="1000" b="0" i="0" u="none" strike="noStrike">
                          <a:solidFill>
                            <a:srgbClr val="000000"/>
                          </a:solidFill>
                          <a:effectLst/>
                          <a:latin typeface="Calibri"/>
                        </a:rPr>
                        <a:t>24</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bg1">
                        <a:lumMod val="85000"/>
                      </a:schemeClr>
                    </a:solidFill>
                  </a:tcPr>
                </a:tc>
                <a:tc>
                  <a:txBody>
                    <a:bodyPr/>
                    <a:lstStyle/>
                    <a:p>
                      <a:pPr algn="ctr" fontAlgn="b"/>
                      <a:endParaRPr lang="nb-NO" sz="1000" b="0" i="0" u="none" strike="noStrike" dirty="0">
                        <a:solidFill>
                          <a:srgbClr val="000000"/>
                        </a:solidFill>
                        <a:effectLst/>
                        <a:latin typeface="Calibri"/>
                      </a:endParaRP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bg1">
                        <a:lumMod val="85000"/>
                      </a:schemeClr>
                    </a:solidFill>
                  </a:tcPr>
                </a:tc>
                <a:tc>
                  <a:txBody>
                    <a:bodyPr/>
                    <a:lstStyle/>
                    <a:p>
                      <a:pPr algn="ctr" fontAlgn="b"/>
                      <a:r>
                        <a:rPr lang="nb-NO" sz="1000" b="0" i="0" u="none" strike="noStrike">
                          <a:solidFill>
                            <a:srgbClr val="000000"/>
                          </a:solidFill>
                          <a:effectLst/>
                          <a:latin typeface="Calibri"/>
                        </a:rPr>
                        <a:t>40.3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bg1">
                        <a:lumMod val="85000"/>
                      </a:schemeClr>
                    </a:solidFill>
                  </a:tcPr>
                </a:tc>
                <a:tc>
                  <a:txBody>
                    <a:bodyPr/>
                    <a:lstStyle/>
                    <a:p>
                      <a:pPr algn="ctr" fontAlgn="b"/>
                      <a:r>
                        <a:rPr lang="is-IS" sz="1000" b="0" i="0" u="none" strike="noStrike">
                          <a:solidFill>
                            <a:srgbClr val="000000"/>
                          </a:solidFill>
                          <a:effectLst/>
                          <a:latin typeface="Calibri"/>
                        </a:rPr>
                        <a:t>24</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bg1">
                        <a:lumMod val="85000"/>
                      </a:schemeClr>
                    </a:solidFill>
                  </a:tcPr>
                </a:tc>
                <a:tc>
                  <a:txBody>
                    <a:bodyPr/>
                    <a:lstStyle/>
                    <a:p>
                      <a:pPr algn="ctr" fontAlgn="b"/>
                      <a:r>
                        <a:rPr lang="is-IS" sz="1000" b="0" i="0" u="none" strike="noStrike" dirty="0">
                          <a:solidFill>
                            <a:srgbClr val="000000"/>
                          </a:solidFill>
                          <a:effectLst/>
                          <a:latin typeface="Calibri"/>
                        </a:rPr>
                        <a:t>27</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bg1">
                        <a:lumMod val="85000"/>
                      </a:schemeClr>
                    </a:solidFill>
                  </a:tcPr>
                </a:tc>
              </a:tr>
              <a:tr h="175148">
                <a:tc>
                  <a:txBody>
                    <a:bodyPr/>
                    <a:lstStyle/>
                    <a:p>
                      <a:pPr algn="l" fontAlgn="b"/>
                      <a:r>
                        <a:rPr lang="pl-PL" sz="1000" b="0" i="0" u="none" strike="noStrike">
                          <a:solidFill>
                            <a:srgbClr val="000000"/>
                          </a:solidFill>
                          <a:effectLst/>
                          <a:latin typeface="Calibri"/>
                        </a:rPr>
                        <a:t>Mw (kD)</a:t>
                      </a:r>
                    </a:p>
                  </a:txBody>
                  <a:tcPr marL="10583" marR="10583" marT="10583" marB="0" anchor="b">
                    <a:lnL>
                      <a:noFill/>
                    </a:lnL>
                    <a:lnR>
                      <a:noFill/>
                    </a:lnR>
                    <a:lnT>
                      <a:noFill/>
                    </a:lnT>
                    <a:lnB>
                      <a:noFill/>
                    </a:lnB>
                  </a:tcPr>
                </a:tc>
                <a:tc>
                  <a:txBody>
                    <a:bodyPr/>
                    <a:lstStyle/>
                    <a:p>
                      <a:pPr algn="ctr" fontAlgn="b"/>
                      <a:r>
                        <a:rPr lang="nb-NO" sz="1000" b="0" i="0" u="none" strike="noStrike">
                          <a:solidFill>
                            <a:srgbClr val="000000"/>
                          </a:solidFill>
                          <a:effectLst/>
                          <a:latin typeface="Calibri"/>
                        </a:rPr>
                        <a:t>47.7</a:t>
                      </a:r>
                    </a:p>
                  </a:txBody>
                  <a:tcPr marL="10583" marR="10583" marT="10583" marB="0" anchor="b">
                    <a:lnL>
                      <a:noFill/>
                    </a:lnL>
                    <a:lnR>
                      <a:noFill/>
                    </a:lnR>
                    <a:lnT>
                      <a:noFill/>
                    </a:lnT>
                    <a:lnB>
                      <a:noFill/>
                    </a:lnB>
                  </a:tcPr>
                </a:tc>
                <a:tc>
                  <a:txBody>
                    <a:bodyPr/>
                    <a:lstStyle/>
                    <a:p>
                      <a:pPr algn="ctr" fontAlgn="b"/>
                      <a:r>
                        <a:rPr lang="en-US" sz="1000" b="0" i="0" u="none" strike="noStrike" dirty="0" smtClean="0">
                          <a:solidFill>
                            <a:srgbClr val="000000"/>
                          </a:solidFill>
                          <a:effectLst/>
                          <a:latin typeface="Calibri"/>
                        </a:rPr>
                        <a:t>65.5</a:t>
                      </a:r>
                      <a:endParaRPr lang="en-US" sz="1000" b="0" i="0" u="none" strike="noStrike" dirty="0">
                        <a:solidFill>
                          <a:srgbClr val="000000"/>
                        </a:solidFill>
                        <a:effectLst/>
                        <a:latin typeface="Calibri"/>
                      </a:endParaRPr>
                    </a:p>
                  </a:txBody>
                  <a:tcPr marL="10583" marR="10583" marT="10583" marB="0" anchor="b">
                    <a:lnL>
                      <a:noFill/>
                    </a:lnL>
                    <a:lnR>
                      <a:noFill/>
                    </a:lnR>
                    <a:lnT>
                      <a:noFill/>
                    </a:lnT>
                    <a:lnB>
                      <a:noFill/>
                    </a:lnB>
                  </a:tcPr>
                </a:tc>
                <a:tc>
                  <a:txBody>
                    <a:bodyPr/>
                    <a:lstStyle/>
                    <a:p>
                      <a:pPr algn="ctr" fontAlgn="b"/>
                      <a:r>
                        <a:rPr lang="nb-NO" sz="1000" b="0" i="0" u="none" strike="noStrike" dirty="0" smtClean="0">
                          <a:solidFill>
                            <a:srgbClr val="000000"/>
                          </a:solidFill>
                          <a:effectLst/>
                          <a:latin typeface="Calibri"/>
                        </a:rPr>
                        <a:t>91.5</a:t>
                      </a:r>
                      <a:endParaRPr lang="nb-NO" sz="1000" b="0" i="0" u="none" strike="noStrike" dirty="0">
                        <a:solidFill>
                          <a:srgbClr val="000000"/>
                        </a:solidFill>
                        <a:effectLst/>
                        <a:latin typeface="Calibri"/>
                      </a:endParaRPr>
                    </a:p>
                  </a:txBody>
                  <a:tcPr marL="10583" marR="10583" marT="10583" marB="0" anchor="b">
                    <a:lnL>
                      <a:noFill/>
                    </a:lnL>
                    <a:lnR>
                      <a:noFill/>
                    </a:lnR>
                    <a:lnT>
                      <a:noFill/>
                    </a:lnT>
                    <a:lnB>
                      <a:noFill/>
                    </a:lnB>
                  </a:tcPr>
                </a:tc>
                <a:tc>
                  <a:txBody>
                    <a:bodyPr/>
                    <a:lstStyle/>
                    <a:p>
                      <a:pPr algn="ctr" fontAlgn="b"/>
                      <a:r>
                        <a:rPr lang="nb-NO" sz="1000" b="0" i="0" u="none" strike="noStrike">
                          <a:solidFill>
                            <a:srgbClr val="000000"/>
                          </a:solidFill>
                          <a:effectLst/>
                          <a:latin typeface="Calibri"/>
                        </a:rPr>
                        <a:t>47.7</a:t>
                      </a:r>
                    </a:p>
                  </a:txBody>
                  <a:tcPr marL="10583" marR="10583" marT="10583" marB="0" anchor="b">
                    <a:lnL>
                      <a:noFill/>
                    </a:lnL>
                    <a:lnR>
                      <a:noFill/>
                    </a:lnR>
                    <a:lnT>
                      <a:noFill/>
                    </a:lnT>
                    <a:lnB>
                      <a:noFill/>
                    </a:lnB>
                  </a:tcPr>
                </a:tc>
                <a:tc>
                  <a:txBody>
                    <a:bodyPr/>
                    <a:lstStyle/>
                    <a:p>
                      <a:pPr algn="ctr" fontAlgn="b"/>
                      <a:r>
                        <a:rPr lang="nb-NO" sz="1000" b="0" i="0" u="none" strike="noStrike" dirty="0" smtClean="0">
                          <a:solidFill>
                            <a:srgbClr val="000000"/>
                          </a:solidFill>
                          <a:effectLst/>
                          <a:latin typeface="Calibri"/>
                        </a:rPr>
                        <a:t>60.8</a:t>
                      </a:r>
                      <a:endParaRPr lang="nb-NO" sz="1000" b="0" i="0" u="none" strike="noStrike" dirty="0">
                        <a:solidFill>
                          <a:srgbClr val="000000"/>
                        </a:solidFill>
                        <a:effectLst/>
                        <a:latin typeface="Calibri"/>
                      </a:endParaRPr>
                    </a:p>
                  </a:txBody>
                  <a:tcPr marL="10583" marR="10583" marT="10583" marB="0" anchor="b">
                    <a:lnL>
                      <a:noFill/>
                    </a:lnL>
                    <a:lnR>
                      <a:noFill/>
                    </a:lnR>
                    <a:lnT>
                      <a:noFill/>
                    </a:lnT>
                    <a:lnB>
                      <a:noFill/>
                    </a:lnB>
                  </a:tcPr>
                </a:tc>
              </a:tr>
              <a:tr h="175148">
                <a:tc>
                  <a:txBody>
                    <a:bodyPr/>
                    <a:lstStyle/>
                    <a:p>
                      <a:pPr algn="l" fontAlgn="b"/>
                      <a:r>
                        <a:rPr lang="en-US" sz="1000" b="0" i="0" u="none" strike="noStrike">
                          <a:solidFill>
                            <a:srgbClr val="000000"/>
                          </a:solidFill>
                          <a:effectLst/>
                          <a:latin typeface="Calibri"/>
                        </a:rPr>
                        <a:t>PDI</a:t>
                      </a:r>
                    </a:p>
                  </a:txBody>
                  <a:tcPr marL="10583" marR="10583" marT="10583" marB="0" anchor="b">
                    <a:lnL>
                      <a:noFill/>
                    </a:lnL>
                    <a:lnR>
                      <a:noFill/>
                    </a:lnR>
                    <a:lnT>
                      <a:noFill/>
                    </a:lnT>
                    <a:lnB>
                      <a:noFill/>
                    </a:lnB>
                    <a:solidFill>
                      <a:srgbClr val="D9D9D9"/>
                    </a:solidFill>
                  </a:tcPr>
                </a:tc>
                <a:tc>
                  <a:txBody>
                    <a:bodyPr/>
                    <a:lstStyle/>
                    <a:p>
                      <a:pPr algn="ctr" fontAlgn="b"/>
                      <a:r>
                        <a:rPr lang="fi-FI" sz="1000" b="0" i="0" u="none" strike="noStrike" dirty="0" smtClean="0">
                          <a:solidFill>
                            <a:srgbClr val="000000"/>
                          </a:solidFill>
                          <a:effectLst/>
                          <a:latin typeface="Calibri"/>
                        </a:rPr>
                        <a:t>2.0</a:t>
                      </a:r>
                      <a:endParaRPr lang="fi-FI" sz="1000" b="0" i="0" u="none" strike="noStrike" dirty="0">
                        <a:solidFill>
                          <a:srgbClr val="000000"/>
                        </a:solidFill>
                        <a:effectLst/>
                        <a:latin typeface="Calibri"/>
                      </a:endParaRPr>
                    </a:p>
                  </a:txBody>
                  <a:tcPr marL="10583" marR="10583" marT="10583" marB="0" anchor="b">
                    <a:lnL>
                      <a:noFill/>
                    </a:lnL>
                    <a:lnR>
                      <a:noFill/>
                    </a:lnR>
                    <a:lnT>
                      <a:noFill/>
                    </a:lnT>
                    <a:lnB>
                      <a:noFill/>
                    </a:lnB>
                    <a:solidFill>
                      <a:srgbClr val="D9D9D9"/>
                    </a:solidFill>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a:noFill/>
                    </a:lnT>
                    <a:lnB>
                      <a:noFill/>
                    </a:lnB>
                    <a:solidFill>
                      <a:srgbClr val="D9D9D9"/>
                    </a:solidFill>
                  </a:tcPr>
                </a:tc>
                <a:tc>
                  <a:txBody>
                    <a:bodyPr/>
                    <a:lstStyle/>
                    <a:p>
                      <a:pPr algn="ctr" fontAlgn="b"/>
                      <a:r>
                        <a:rPr lang="hr-HR" sz="1000" b="0" i="0" u="none" strike="noStrike">
                          <a:solidFill>
                            <a:srgbClr val="000000"/>
                          </a:solidFill>
                          <a:effectLst/>
                          <a:latin typeface="Calibri"/>
                        </a:rPr>
                        <a:t>2.27</a:t>
                      </a:r>
                    </a:p>
                  </a:txBody>
                  <a:tcPr marL="10583" marR="10583" marT="10583" marB="0" anchor="b">
                    <a:lnL>
                      <a:noFill/>
                    </a:lnL>
                    <a:lnR>
                      <a:noFill/>
                    </a:lnR>
                    <a:lnT>
                      <a:noFill/>
                    </a:lnT>
                    <a:lnB>
                      <a:noFill/>
                    </a:lnB>
                    <a:solidFill>
                      <a:srgbClr val="D9D9D9"/>
                    </a:solidFill>
                  </a:tcPr>
                </a:tc>
                <a:tc>
                  <a:txBody>
                    <a:bodyPr/>
                    <a:lstStyle/>
                    <a:p>
                      <a:pPr algn="ctr" fontAlgn="b"/>
                      <a:r>
                        <a:rPr lang="fi-FI" sz="1000" b="0" i="0" u="none" strike="noStrike" dirty="0" smtClean="0">
                          <a:solidFill>
                            <a:srgbClr val="000000"/>
                          </a:solidFill>
                          <a:effectLst/>
                          <a:latin typeface="Calibri"/>
                        </a:rPr>
                        <a:t>2.0</a:t>
                      </a:r>
                      <a:endParaRPr lang="fi-FI" sz="1000" b="0" i="0" u="none" strike="noStrike" dirty="0">
                        <a:solidFill>
                          <a:srgbClr val="000000"/>
                        </a:solidFill>
                        <a:effectLst/>
                        <a:latin typeface="Calibri"/>
                      </a:endParaRPr>
                    </a:p>
                  </a:txBody>
                  <a:tcPr marL="10583" marR="10583" marT="10583" marB="0" anchor="b">
                    <a:lnL>
                      <a:noFill/>
                    </a:lnL>
                    <a:lnR>
                      <a:noFill/>
                    </a:lnR>
                    <a:lnT>
                      <a:noFill/>
                    </a:lnT>
                    <a:lnB>
                      <a:noFill/>
                    </a:lnB>
                    <a:solidFill>
                      <a:srgbClr val="D9D9D9"/>
                    </a:solidFill>
                  </a:tcPr>
                </a:tc>
                <a:tc>
                  <a:txBody>
                    <a:bodyPr/>
                    <a:lstStyle/>
                    <a:p>
                      <a:pPr algn="ctr" fontAlgn="b"/>
                      <a:r>
                        <a:rPr lang="hr-HR" sz="1000" b="0" i="0" u="none" strike="noStrike" dirty="0">
                          <a:solidFill>
                            <a:srgbClr val="000000"/>
                          </a:solidFill>
                          <a:effectLst/>
                          <a:latin typeface="Calibri"/>
                        </a:rPr>
                        <a:t>2.25</a:t>
                      </a:r>
                    </a:p>
                  </a:txBody>
                  <a:tcPr marL="10583" marR="10583" marT="10583" marB="0" anchor="b">
                    <a:lnL>
                      <a:noFill/>
                    </a:lnL>
                    <a:lnR>
                      <a:noFill/>
                    </a:lnR>
                    <a:lnT>
                      <a:noFill/>
                    </a:lnT>
                    <a:lnB>
                      <a:noFill/>
                    </a:lnB>
                    <a:solidFill>
                      <a:srgbClr val="D9D9D9"/>
                    </a:solidFill>
                  </a:tcPr>
                </a:tc>
              </a:tr>
              <a:tr h="175148">
                <a:tc>
                  <a:txBody>
                    <a:bodyPr/>
                    <a:lstStyle/>
                    <a:p>
                      <a:pPr algn="l" fontAlgn="b"/>
                      <a:r>
                        <a:rPr lang="is-IS" sz="1000" b="0" i="0" u="none" strike="noStrike">
                          <a:solidFill>
                            <a:srgbClr val="000000"/>
                          </a:solidFill>
                          <a:effectLst/>
                          <a:latin typeface="Calibri"/>
                        </a:rPr>
                        <a:t>R.R. (%)</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93</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hr-HR" sz="1000" b="0" i="0" u="none" strike="noStrike">
                          <a:solidFill>
                            <a:srgbClr val="000000"/>
                          </a:solidFill>
                          <a:effectLst/>
                          <a:latin typeface="Calibri"/>
                        </a:rPr>
                        <a:t>96.6</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92</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92</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Calibri"/>
                        </a:rPr>
                        <a:t>98</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r>
              <a:tr h="175148">
                <a:tc>
                  <a:txBody>
                    <a:bodyPr/>
                    <a:lstStyle/>
                    <a:p>
                      <a:pPr algn="l" fontAlgn="b"/>
                      <a:r>
                        <a:rPr lang="en-US" sz="1000" b="0" i="0" u="none" strike="noStrike">
                          <a:solidFill>
                            <a:srgbClr val="000000"/>
                          </a:solidFill>
                          <a:effectLst/>
                          <a:latin typeface="Calibri"/>
                        </a:rPr>
                        <a:t>Solvent</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r>
                        <a:rPr lang="en-US" sz="1000" b="0" i="0" u="none" strike="noStrike">
                          <a:solidFill>
                            <a:srgbClr val="000000"/>
                          </a:solidFill>
                          <a:effectLst/>
                          <a:latin typeface="Calibri"/>
                        </a:rPr>
                        <a:t>CHCl3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r>
                        <a:rPr lang="en-US" sz="1000" b="0" i="0" u="none" strike="noStrike">
                          <a:solidFill>
                            <a:srgbClr val="000000"/>
                          </a:solidFill>
                          <a:effectLst/>
                          <a:latin typeface="Calibri"/>
                        </a:rPr>
                        <a:t>CHCl3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r>
                        <a:rPr lang="en-US" sz="1000" b="0" i="0" u="none" strike="noStrike">
                          <a:solidFill>
                            <a:srgbClr val="000000"/>
                          </a:solidFill>
                          <a:effectLst/>
                          <a:latin typeface="Calibri"/>
                        </a:rPr>
                        <a:t>CHCl3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r>
                        <a:rPr lang="en-US" sz="1000" b="0" i="0" u="none" strike="noStrike">
                          <a:solidFill>
                            <a:srgbClr val="000000"/>
                          </a:solidFill>
                          <a:effectLst/>
                          <a:latin typeface="Calibri"/>
                        </a:rPr>
                        <a:t>CHCl3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r>
                        <a:rPr lang="en-US" sz="1000" b="0" i="0" u="none" strike="noStrike" dirty="0">
                          <a:solidFill>
                            <a:srgbClr val="000000"/>
                          </a:solidFill>
                          <a:effectLst/>
                          <a:latin typeface="Calibri"/>
                        </a:rPr>
                        <a:t>CHCl3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r>
              <a:tr h="175148">
                <a:tc>
                  <a:txBody>
                    <a:bodyPr/>
                    <a:lstStyle/>
                    <a:p>
                      <a:pPr algn="l" fontAlgn="b"/>
                      <a:r>
                        <a:rPr lang="en-US" sz="1000" b="0" i="0" u="none" strike="noStrike" dirty="0" err="1" smtClean="0">
                          <a:solidFill>
                            <a:srgbClr val="000000"/>
                          </a:solidFill>
                          <a:effectLst/>
                          <a:latin typeface="Calibri"/>
                        </a:rPr>
                        <a:t>Init.</a:t>
                      </a:r>
                      <a:r>
                        <a:rPr lang="en-US" sz="1000" b="0" i="0" u="none" strike="noStrike" dirty="0" smtClean="0">
                          <a:solidFill>
                            <a:srgbClr val="000000"/>
                          </a:solidFill>
                          <a:effectLst/>
                          <a:latin typeface="Calibri"/>
                        </a:rPr>
                        <a:t> Conc. </a:t>
                      </a:r>
                      <a:r>
                        <a:rPr lang="en-US" sz="1000" b="0" i="0" u="none" strike="noStrike" dirty="0">
                          <a:solidFill>
                            <a:srgbClr val="000000"/>
                          </a:solidFill>
                          <a:effectLst/>
                          <a:latin typeface="Calibri"/>
                        </a:rPr>
                        <a:t>(mg/mL)</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4</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10</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5</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a:rPr>
                        <a:t>3</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is-IS" sz="1000" b="0" i="0" u="none" strike="noStrike">
                          <a:solidFill>
                            <a:srgbClr val="000000"/>
                          </a:solidFill>
                          <a:effectLst/>
                          <a:latin typeface="Calibri"/>
                        </a:rPr>
                        <a:t>2</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tcPr>
                </a:tc>
              </a:tr>
              <a:tr h="175148">
                <a:tc>
                  <a:txBody>
                    <a:bodyPr/>
                    <a:lstStyle/>
                    <a:p>
                      <a:pPr algn="l" fontAlgn="b"/>
                      <a:r>
                        <a:rPr lang="en-US" sz="1000" b="0" i="0" u="none" strike="noStrike" dirty="0">
                          <a:solidFill>
                            <a:srgbClr val="000000"/>
                          </a:solidFill>
                          <a:effectLst/>
                          <a:latin typeface="Calibri"/>
                        </a:rPr>
                        <a:t>Substrate Treatment</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9D9D9"/>
                    </a:solidFill>
                  </a:tcPr>
                </a:tc>
                <a:tc>
                  <a:txBody>
                    <a:bodyPr/>
                    <a:lstStyle/>
                    <a:p>
                      <a:pPr algn="ctr" fontAlgn="b"/>
                      <a:r>
                        <a:rPr lang="en-US" sz="1000" b="0" i="0" u="none" strike="noStrike" dirty="0">
                          <a:solidFill>
                            <a:srgbClr val="000000"/>
                          </a:solidFill>
                          <a:effectLst/>
                          <a:latin typeface="Calibri"/>
                        </a:rPr>
                        <a:t>HMDS</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chemeClr val="accent2">
                        <a:lumMod val="40000"/>
                        <a:lumOff val="60000"/>
                      </a:schemeClr>
                    </a:solidFill>
                  </a:tcPr>
                </a:tc>
              </a:tr>
              <a:tr h="175148">
                <a:tc>
                  <a:txBody>
                    <a:bodyPr/>
                    <a:lstStyle/>
                    <a:p>
                      <a:pPr algn="l" fontAlgn="b"/>
                      <a:r>
                        <a:rPr lang="en-US" sz="1000" b="0" i="0" u="none" strike="noStrike" dirty="0">
                          <a:solidFill>
                            <a:srgbClr val="000000"/>
                          </a:solidFill>
                          <a:effectLst/>
                          <a:latin typeface="Calibri"/>
                        </a:rPr>
                        <a:t>Deposition Method</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Spin-coated</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Spin-coated</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Spin-coated</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Spin-coated</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Spin-coated</a:t>
                      </a:r>
                    </a:p>
                  </a:txBody>
                  <a:tcPr marL="10583" marR="10583" marT="10583" marB="0" anchor="b">
                    <a:lnL>
                      <a:noFill/>
                    </a:lnL>
                    <a:lnR>
                      <a:noFill/>
                    </a:lnR>
                    <a:lnT>
                      <a:noFill/>
                    </a:lnT>
                    <a:lnB>
                      <a:noFill/>
                    </a:lnB>
                  </a:tcPr>
                </a:tc>
              </a:tr>
              <a:tr h="175148">
                <a:tc>
                  <a:txBody>
                    <a:bodyPr/>
                    <a:lstStyle/>
                    <a:p>
                      <a:pPr algn="l" fontAlgn="b"/>
                      <a:r>
                        <a:rPr lang="en-US" sz="1000" b="0" i="0" u="none" strike="noStrike" dirty="0">
                          <a:solidFill>
                            <a:srgbClr val="000000"/>
                          </a:solidFill>
                          <a:effectLst/>
                          <a:latin typeface="Calibri"/>
                        </a:rPr>
                        <a:t>Spin Rate (rpm)</a:t>
                      </a:r>
                    </a:p>
                  </a:txBody>
                  <a:tcPr marL="10583" marR="10583" marT="10583" marB="0" anchor="b">
                    <a:lnL>
                      <a:noFill/>
                    </a:lnL>
                    <a:lnR>
                      <a:noFill/>
                    </a:lnR>
                    <a:lnT>
                      <a:noFill/>
                    </a:lnT>
                    <a:lnB>
                      <a:noFill/>
                    </a:lnB>
                    <a:solidFill>
                      <a:srgbClr val="D9D9D9"/>
                    </a:solidFill>
                  </a:tcPr>
                </a:tc>
                <a:tc>
                  <a:txBody>
                    <a:bodyPr/>
                    <a:lstStyle/>
                    <a:p>
                      <a:pPr algn="ctr" fontAlgn="b"/>
                      <a:r>
                        <a:rPr lang="is-IS" sz="1000" b="0" i="0" u="none" strike="noStrike" dirty="0">
                          <a:solidFill>
                            <a:srgbClr val="000000"/>
                          </a:solidFill>
                          <a:effectLst/>
                          <a:latin typeface="Calibri"/>
                        </a:rPr>
                        <a:t>1500</a:t>
                      </a:r>
                    </a:p>
                  </a:txBody>
                  <a:tcPr marL="10583" marR="10583" marT="10583" marB="0" anchor="b">
                    <a:lnL>
                      <a:noFill/>
                    </a:lnL>
                    <a:lnR>
                      <a:noFill/>
                    </a:lnR>
                    <a:lnT>
                      <a:noFill/>
                    </a:lnT>
                    <a:lnB>
                      <a:noFill/>
                    </a:lnB>
                    <a:solidFill>
                      <a:srgbClr val="D9D9D9"/>
                    </a:solidFill>
                  </a:tcPr>
                </a:tc>
                <a:tc>
                  <a:txBody>
                    <a:bodyPr/>
                    <a:lstStyle/>
                    <a:p>
                      <a:pPr algn="ctr" fontAlgn="b"/>
                      <a:r>
                        <a:rPr lang="is-IS" sz="1000" b="0" i="0" u="none" strike="noStrike" dirty="0">
                          <a:solidFill>
                            <a:srgbClr val="000000"/>
                          </a:solidFill>
                          <a:effectLst/>
                          <a:latin typeface="Calibri"/>
                        </a:rPr>
                        <a:t>900</a:t>
                      </a:r>
                    </a:p>
                  </a:txBody>
                  <a:tcPr marL="10583" marR="10583" marT="10583" marB="0" anchor="b">
                    <a:lnL>
                      <a:noFill/>
                    </a:lnL>
                    <a:lnR>
                      <a:noFill/>
                    </a:lnR>
                    <a:lnT>
                      <a:noFill/>
                    </a:lnT>
                    <a:lnB>
                      <a:noFill/>
                    </a:lnB>
                    <a:solidFill>
                      <a:schemeClr val="accent2">
                        <a:lumMod val="40000"/>
                        <a:lumOff val="60000"/>
                      </a:schemeClr>
                    </a:solidFill>
                  </a:tcPr>
                </a:tc>
                <a:tc>
                  <a:txBody>
                    <a:bodyPr/>
                    <a:lstStyle/>
                    <a:p>
                      <a:pPr algn="ctr" fontAlgn="b"/>
                      <a:r>
                        <a:rPr lang="is-IS" sz="1000" b="0" i="0" u="none" strike="noStrike">
                          <a:solidFill>
                            <a:srgbClr val="000000"/>
                          </a:solidFill>
                          <a:effectLst/>
                          <a:latin typeface="Calibri"/>
                        </a:rPr>
                        <a:t>1500</a:t>
                      </a:r>
                    </a:p>
                  </a:txBody>
                  <a:tcPr marL="10583" marR="10583" marT="10583" marB="0" anchor="b">
                    <a:lnL>
                      <a:noFill/>
                    </a:lnL>
                    <a:lnR>
                      <a:noFill/>
                    </a:lnR>
                    <a:lnT>
                      <a:noFill/>
                    </a:lnT>
                    <a:lnB>
                      <a:noFill/>
                    </a:lnB>
                    <a:solidFill>
                      <a:srgbClr val="D9D9D9"/>
                    </a:solidFill>
                  </a:tcPr>
                </a:tc>
                <a:tc>
                  <a:txBody>
                    <a:bodyPr/>
                    <a:lstStyle/>
                    <a:p>
                      <a:pPr algn="ctr" fontAlgn="b"/>
                      <a:r>
                        <a:rPr lang="is-IS" sz="1000" b="0" i="0" u="none" strike="noStrike">
                          <a:solidFill>
                            <a:srgbClr val="000000"/>
                          </a:solidFill>
                          <a:effectLst/>
                          <a:latin typeface="Calibri"/>
                        </a:rPr>
                        <a:t>2000</a:t>
                      </a:r>
                    </a:p>
                  </a:txBody>
                  <a:tcPr marL="10583" marR="10583" marT="10583" marB="0" anchor="b">
                    <a:lnL>
                      <a:noFill/>
                    </a:lnL>
                    <a:lnR>
                      <a:noFill/>
                    </a:lnR>
                    <a:lnT>
                      <a:noFill/>
                    </a:lnT>
                    <a:lnB>
                      <a:noFill/>
                    </a:lnB>
                    <a:solidFill>
                      <a:srgbClr val="D9D9D9"/>
                    </a:solidFill>
                  </a:tcPr>
                </a:tc>
                <a:tc>
                  <a:txBody>
                    <a:bodyPr/>
                    <a:lstStyle/>
                    <a:p>
                      <a:pPr algn="ctr" fontAlgn="b"/>
                      <a:r>
                        <a:rPr lang="is-IS" sz="1000" b="0" i="0" u="none" strike="noStrike" dirty="0">
                          <a:solidFill>
                            <a:srgbClr val="000000"/>
                          </a:solidFill>
                          <a:effectLst/>
                          <a:latin typeface="Calibri"/>
                        </a:rPr>
                        <a:t>300</a:t>
                      </a:r>
                    </a:p>
                  </a:txBody>
                  <a:tcPr marL="10583" marR="10583" marT="10583" marB="0" anchor="b">
                    <a:lnL>
                      <a:noFill/>
                    </a:lnL>
                    <a:lnR>
                      <a:noFill/>
                    </a:lnR>
                    <a:lnT>
                      <a:noFill/>
                    </a:lnT>
                    <a:lnB>
                      <a:noFill/>
                    </a:lnB>
                    <a:solidFill>
                      <a:srgbClr val="E6B9B8"/>
                    </a:solidFill>
                  </a:tcPr>
                </a:tc>
              </a:tr>
              <a:tr h="175148">
                <a:tc>
                  <a:txBody>
                    <a:bodyPr/>
                    <a:lstStyle/>
                    <a:p>
                      <a:pPr algn="l" fontAlgn="b"/>
                      <a:r>
                        <a:rPr lang="en-US" sz="1000" b="0" i="0" u="none" strike="noStrike" dirty="0">
                          <a:solidFill>
                            <a:srgbClr val="000000"/>
                          </a:solidFill>
                          <a:effectLst/>
                          <a:latin typeface="Calibri"/>
                        </a:rPr>
                        <a:t>Spin Time (s)</a:t>
                      </a:r>
                    </a:p>
                  </a:txBody>
                  <a:tcPr marL="10583" marR="10583" marT="10583"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a:noFill/>
                    </a:lnT>
                    <a:lnB>
                      <a:noFill/>
                    </a:lnB>
                  </a:tcPr>
                </a:tc>
                <a:tc>
                  <a:txBody>
                    <a:bodyPr/>
                    <a:lstStyle/>
                    <a:p>
                      <a:pPr algn="ctr" fontAlgn="b"/>
                      <a:endParaRPr lang="en-US" sz="1000" b="0" i="0" u="none" strike="noStrike">
                        <a:solidFill>
                          <a:srgbClr val="000000"/>
                        </a:solidFill>
                        <a:effectLst/>
                        <a:latin typeface="Calibri"/>
                      </a:endParaRP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60</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60</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30</a:t>
                      </a:r>
                    </a:p>
                  </a:txBody>
                  <a:tcPr marL="10583" marR="10583" marT="10583" marB="0" anchor="b">
                    <a:lnL>
                      <a:noFill/>
                    </a:lnL>
                    <a:lnR>
                      <a:noFill/>
                    </a:lnR>
                    <a:lnT>
                      <a:noFill/>
                    </a:lnT>
                    <a:lnB>
                      <a:noFill/>
                    </a:lnB>
                  </a:tcPr>
                </a:tc>
              </a:tr>
              <a:tr h="175148">
                <a:tc>
                  <a:txBody>
                    <a:bodyPr/>
                    <a:lstStyle/>
                    <a:p>
                      <a:pPr algn="l" fontAlgn="b"/>
                      <a:r>
                        <a:rPr lang="en-US" sz="1000" b="0" i="0" u="none" strike="noStrike" dirty="0">
                          <a:solidFill>
                            <a:srgbClr val="000000"/>
                          </a:solidFill>
                          <a:effectLst/>
                          <a:latin typeface="Calibri"/>
                        </a:rPr>
                        <a:t>Processing Environment</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Calibri"/>
                        </a:rPr>
                        <a:t>Air</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Calibri"/>
                        </a:rPr>
                        <a:t>Air</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Calibri"/>
                        </a:rPr>
                        <a:t>Air</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N2</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en-US" sz="1000" b="0" i="0" u="none" strike="noStrike" dirty="0">
                          <a:solidFill>
                            <a:srgbClr val="000000"/>
                          </a:solidFill>
                          <a:effectLst/>
                          <a:latin typeface="Calibri"/>
                        </a:rPr>
                        <a:t>Air</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r>
              <a:tr h="175148">
                <a:tc>
                  <a:txBody>
                    <a:bodyPr/>
                    <a:lstStyle/>
                    <a:p>
                      <a:pPr algn="l" fontAlgn="b"/>
                      <a:r>
                        <a:rPr lang="en-US" sz="1000" b="0" i="0" u="none" strike="noStrike" dirty="0">
                          <a:solidFill>
                            <a:srgbClr val="000000"/>
                          </a:solidFill>
                          <a:effectLst/>
                          <a:latin typeface="Calibri"/>
                        </a:rPr>
                        <a:t>Mobility Environment</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effectLst/>
                          <a:latin typeface="Calibri"/>
                        </a:rPr>
                        <a:t>Air</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E6B9B8"/>
                    </a:solidFill>
                  </a:tcPr>
                </a:tc>
                <a:tc>
                  <a:txBody>
                    <a:bodyPr/>
                    <a:lstStyle/>
                    <a:p>
                      <a:pPr algn="ctr" fontAlgn="b"/>
                      <a:r>
                        <a:rPr lang="en-US" sz="1000" b="0" i="0" u="none" strike="noStrike">
                          <a:solidFill>
                            <a:srgbClr val="000000"/>
                          </a:solidFill>
                          <a:effectLst/>
                          <a:latin typeface="Calibri"/>
                        </a:rPr>
                        <a:t>Vacuum</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is-IS" sz="1000" b="0" i="0" u="none" strike="noStrike">
                          <a:solidFill>
                            <a:srgbClr val="000000"/>
                          </a:solidFill>
                          <a:effectLst/>
                          <a:latin typeface="Calibri"/>
                        </a:rPr>
                        <a:t>N2</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a:rPr>
                        <a:t>Vacuum</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is-IS" sz="1000" b="0" i="0" u="none" strike="noStrike" dirty="0">
                          <a:solidFill>
                            <a:srgbClr val="000000"/>
                          </a:solidFill>
                          <a:effectLst/>
                          <a:latin typeface="Calibri"/>
                        </a:rPr>
                        <a:t>N2</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r>
              <a:tr h="175148">
                <a:tc>
                  <a:txBody>
                    <a:bodyPr/>
                    <a:lstStyle/>
                    <a:p>
                      <a:pPr algn="l" fontAlgn="b"/>
                      <a:r>
                        <a:rPr lang="en-US" sz="1000" b="0" i="0" u="none" strike="noStrike">
                          <a:solidFill>
                            <a:srgbClr val="000000"/>
                          </a:solidFill>
                          <a:effectLst/>
                          <a:latin typeface="Calibri"/>
                        </a:rPr>
                        <a:t>Mobility Regime</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Linear</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Saturation</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Saturation</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Linear</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dirty="0">
                          <a:solidFill>
                            <a:srgbClr val="000000"/>
                          </a:solidFill>
                          <a:effectLst/>
                          <a:latin typeface="Calibri"/>
                        </a:rPr>
                        <a:t>Saturation</a:t>
                      </a:r>
                    </a:p>
                  </a:txBody>
                  <a:tcPr marL="10583" marR="10583" marT="10583" marB="0" anchor="b">
                    <a:lnL>
                      <a:noFill/>
                    </a:lnL>
                    <a:lnR>
                      <a:noFill/>
                    </a:lnR>
                    <a:lnT>
                      <a:noFill/>
                    </a:lnT>
                    <a:lnB>
                      <a:noFill/>
                    </a:lnB>
                    <a:solidFill>
                      <a:srgbClr val="D9D9D9"/>
                    </a:solidFill>
                  </a:tcPr>
                </a:tc>
              </a:tr>
              <a:tr h="175148">
                <a:tc>
                  <a:txBody>
                    <a:bodyPr/>
                    <a:lstStyle/>
                    <a:p>
                      <a:pPr algn="l" fontAlgn="b"/>
                      <a:r>
                        <a:rPr lang="en-US" sz="1000" b="0" i="0" u="none" strike="noStrike">
                          <a:solidFill>
                            <a:srgbClr val="000000"/>
                          </a:solidFill>
                          <a:effectLst/>
                          <a:latin typeface="Calibri"/>
                        </a:rPr>
                        <a:t>Electrode Configuration</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BGBC</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BGBC</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BGBC</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BGBC</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BGBC</a:t>
                      </a:r>
                    </a:p>
                  </a:txBody>
                  <a:tcPr marL="10583" marR="10583" marT="10583" marB="0" anchor="b">
                    <a:lnL>
                      <a:noFill/>
                    </a:lnL>
                    <a:lnR>
                      <a:noFill/>
                    </a:lnR>
                    <a:lnT>
                      <a:noFill/>
                    </a:lnT>
                    <a:lnB>
                      <a:noFill/>
                    </a:lnB>
                  </a:tcPr>
                </a:tc>
              </a:tr>
              <a:tr h="175148">
                <a:tc>
                  <a:txBody>
                    <a:bodyPr/>
                    <a:lstStyle/>
                    <a:p>
                      <a:pPr algn="l" fontAlgn="b"/>
                      <a:r>
                        <a:rPr lang="en-US" sz="1000" b="0" i="0" u="none" strike="noStrike">
                          <a:solidFill>
                            <a:srgbClr val="000000"/>
                          </a:solidFill>
                          <a:effectLst/>
                          <a:latin typeface="Calibri"/>
                        </a:rPr>
                        <a:t>Electrode Material</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Au</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Au</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Au</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a:solidFill>
                            <a:srgbClr val="000000"/>
                          </a:solidFill>
                          <a:effectLst/>
                          <a:latin typeface="Calibri"/>
                        </a:rPr>
                        <a:t>Au</a:t>
                      </a:r>
                    </a:p>
                  </a:txBody>
                  <a:tcPr marL="10583" marR="10583" marT="10583" marB="0" anchor="b">
                    <a:lnL>
                      <a:noFill/>
                    </a:lnL>
                    <a:lnR>
                      <a:noFill/>
                    </a:lnR>
                    <a:lnT>
                      <a:noFill/>
                    </a:lnT>
                    <a:lnB>
                      <a:noFill/>
                    </a:lnB>
                    <a:solidFill>
                      <a:srgbClr val="D9D9D9"/>
                    </a:solidFill>
                  </a:tcPr>
                </a:tc>
                <a:tc>
                  <a:txBody>
                    <a:bodyPr/>
                    <a:lstStyle/>
                    <a:p>
                      <a:pPr algn="ctr" fontAlgn="b"/>
                      <a:r>
                        <a:rPr lang="en-US" sz="1000" b="0" i="0" u="none" strike="noStrike" dirty="0">
                          <a:solidFill>
                            <a:srgbClr val="000000"/>
                          </a:solidFill>
                          <a:effectLst/>
                          <a:latin typeface="Calibri"/>
                        </a:rPr>
                        <a:t>Au</a:t>
                      </a:r>
                    </a:p>
                  </a:txBody>
                  <a:tcPr marL="10583" marR="10583" marT="10583" marB="0" anchor="b">
                    <a:lnL>
                      <a:noFill/>
                    </a:lnL>
                    <a:lnR>
                      <a:noFill/>
                    </a:lnR>
                    <a:lnT>
                      <a:noFill/>
                    </a:lnT>
                    <a:lnB>
                      <a:noFill/>
                    </a:lnB>
                    <a:solidFill>
                      <a:srgbClr val="D9D9D9"/>
                    </a:solidFill>
                  </a:tcPr>
                </a:tc>
              </a:tr>
              <a:tr h="175148">
                <a:tc>
                  <a:txBody>
                    <a:bodyPr/>
                    <a:lstStyle/>
                    <a:p>
                      <a:pPr algn="l" fontAlgn="b"/>
                      <a:r>
                        <a:rPr lang="en-US" sz="1000" b="0" i="0" u="none" strike="noStrike">
                          <a:solidFill>
                            <a:srgbClr val="000000"/>
                          </a:solidFill>
                          <a:effectLst/>
                          <a:latin typeface="Calibri"/>
                        </a:rPr>
                        <a:t>Channel Length (µm)</a:t>
                      </a:r>
                    </a:p>
                  </a:txBody>
                  <a:tcPr marL="10583" marR="10583" marT="10583" marB="0" anchor="b">
                    <a:lnL>
                      <a:noFill/>
                    </a:lnL>
                    <a:lnR>
                      <a:noFill/>
                    </a:lnR>
                    <a:lnT>
                      <a:noFill/>
                    </a:lnT>
                    <a:lnB>
                      <a:noFill/>
                    </a:lnB>
                  </a:tcPr>
                </a:tc>
                <a:tc>
                  <a:txBody>
                    <a:bodyPr/>
                    <a:lstStyle/>
                    <a:p>
                      <a:pPr algn="ctr" fontAlgn="b"/>
                      <a:r>
                        <a:rPr lang="en-US" sz="1000" b="0" i="0" u="none" strike="noStrike">
                          <a:solidFill>
                            <a:srgbClr val="000000"/>
                          </a:solidFill>
                          <a:effectLst/>
                          <a:latin typeface="Calibri"/>
                        </a:rPr>
                        <a:t>50</a:t>
                      </a:r>
                    </a:p>
                  </a:txBody>
                  <a:tcPr marL="10583" marR="10583" marT="10583" marB="0" anchor="b">
                    <a:lnL>
                      <a:noFill/>
                    </a:lnL>
                    <a:lnR>
                      <a:noFill/>
                    </a:lnR>
                    <a:lnT>
                      <a:noFill/>
                    </a:lnT>
                    <a:lnB>
                      <a:noFill/>
                    </a:lnB>
                  </a:tcPr>
                </a:tc>
                <a:tc>
                  <a:txBody>
                    <a:bodyPr/>
                    <a:lstStyle/>
                    <a:p>
                      <a:pPr algn="ctr" fontAlgn="b"/>
                      <a:r>
                        <a:rPr lang="en-US" sz="1000" b="0" i="0" u="none" strike="noStrike" dirty="0">
                          <a:solidFill>
                            <a:srgbClr val="000000"/>
                          </a:solidFill>
                          <a:effectLst/>
                          <a:latin typeface="Calibri"/>
                        </a:rPr>
                        <a:t>10</a:t>
                      </a:r>
                    </a:p>
                  </a:txBody>
                  <a:tcPr marL="10583" marR="10583" marT="10583" marB="0" anchor="b">
                    <a:lnL>
                      <a:noFill/>
                    </a:lnL>
                    <a:lnR>
                      <a:noFill/>
                    </a:lnR>
                    <a:lnT>
                      <a:noFill/>
                    </a:lnT>
                    <a:lnB>
                      <a:noFill/>
                    </a:lnB>
                    <a:solidFill>
                      <a:srgbClr val="E6B9B8"/>
                    </a:solidFill>
                  </a:tcPr>
                </a:tc>
                <a:tc>
                  <a:txBody>
                    <a:bodyPr/>
                    <a:lstStyle/>
                    <a:p>
                      <a:pPr algn="ctr" fontAlgn="b"/>
                      <a:r>
                        <a:rPr lang="en-US" sz="1000" b="0" i="0" u="none" strike="noStrike">
                          <a:solidFill>
                            <a:srgbClr val="000000"/>
                          </a:solidFill>
                          <a:effectLst/>
                          <a:latin typeface="Calibri"/>
                        </a:rPr>
                        <a:t>50</a:t>
                      </a:r>
                    </a:p>
                  </a:txBody>
                  <a:tcPr marL="10583" marR="10583" marT="10583" marB="0" anchor="b">
                    <a:lnL>
                      <a:noFill/>
                    </a:lnL>
                    <a:lnR>
                      <a:noFill/>
                    </a:lnR>
                    <a:lnT>
                      <a:noFill/>
                    </a:lnT>
                    <a:lnB>
                      <a:noFill/>
                    </a:lnB>
                  </a:tcPr>
                </a:tc>
                <a:tc>
                  <a:txBody>
                    <a:bodyPr/>
                    <a:lstStyle/>
                    <a:p>
                      <a:pPr algn="ctr" fontAlgn="b"/>
                      <a:r>
                        <a:rPr lang="is-IS" sz="1000" b="0" i="0" u="none" strike="noStrike">
                          <a:solidFill>
                            <a:srgbClr val="000000"/>
                          </a:solidFill>
                          <a:effectLst/>
                          <a:latin typeface="Calibri"/>
                        </a:rPr>
                        <a:t>200</a:t>
                      </a:r>
                    </a:p>
                  </a:txBody>
                  <a:tcPr marL="10583" marR="10583" marT="10583" marB="0" anchor="b">
                    <a:lnL>
                      <a:noFill/>
                    </a:lnL>
                    <a:lnR>
                      <a:noFill/>
                    </a:lnR>
                    <a:lnT>
                      <a:noFill/>
                    </a:lnT>
                    <a:lnB>
                      <a:noFill/>
                    </a:lnB>
                  </a:tcPr>
                </a:tc>
                <a:tc>
                  <a:txBody>
                    <a:bodyPr/>
                    <a:lstStyle/>
                    <a:p>
                      <a:pPr algn="ctr" fontAlgn="b"/>
                      <a:r>
                        <a:rPr lang="is-IS" sz="1000" b="0" i="0" u="none" strike="noStrike">
                          <a:solidFill>
                            <a:srgbClr val="000000"/>
                          </a:solidFill>
                          <a:effectLst/>
                          <a:latin typeface="Calibri"/>
                        </a:rPr>
                        <a:t>20</a:t>
                      </a:r>
                    </a:p>
                  </a:txBody>
                  <a:tcPr marL="10583" marR="10583" marT="10583" marB="0" anchor="b">
                    <a:lnL>
                      <a:noFill/>
                    </a:lnL>
                    <a:lnR>
                      <a:noFill/>
                    </a:lnR>
                    <a:lnT>
                      <a:noFill/>
                    </a:lnT>
                    <a:lnB>
                      <a:noFill/>
                    </a:lnB>
                  </a:tcPr>
                </a:tc>
              </a:tr>
              <a:tr h="175148">
                <a:tc>
                  <a:txBody>
                    <a:bodyPr/>
                    <a:lstStyle/>
                    <a:p>
                      <a:pPr algn="l" fontAlgn="b"/>
                      <a:r>
                        <a:rPr lang="en-US" sz="1000" b="0" i="0" u="none" strike="noStrike">
                          <a:solidFill>
                            <a:srgbClr val="000000"/>
                          </a:solidFill>
                          <a:effectLst/>
                          <a:latin typeface="Calibri"/>
                        </a:rPr>
                        <a:t>Channel Width (mm)</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2</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en-US" sz="1000" b="0" i="0" u="none" strike="noStrike">
                          <a:solidFill>
                            <a:srgbClr val="000000"/>
                          </a:solidFill>
                          <a:effectLst/>
                          <a:latin typeface="Calibri"/>
                        </a:rPr>
                        <a:t>10</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is-IS" sz="1000" b="0" i="0" u="none" strike="noStrike">
                          <a:solidFill>
                            <a:srgbClr val="000000"/>
                          </a:solidFill>
                          <a:effectLst/>
                          <a:latin typeface="Calibri"/>
                        </a:rPr>
                        <a:t>2</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nb-NO" sz="1000" b="0" i="0" u="none" strike="noStrike">
                          <a:solidFill>
                            <a:srgbClr val="000000"/>
                          </a:solidFill>
                          <a:effectLst/>
                          <a:latin typeface="Calibri"/>
                        </a:rPr>
                        <a:t>0.5</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c>
                  <a:txBody>
                    <a:bodyPr/>
                    <a:lstStyle/>
                    <a:p>
                      <a:pPr algn="ctr" fontAlgn="b"/>
                      <a:r>
                        <a:rPr lang="en-US" sz="1000" b="0" i="0" u="none" strike="noStrike" dirty="0">
                          <a:solidFill>
                            <a:srgbClr val="000000"/>
                          </a:solidFill>
                          <a:effectLst/>
                          <a:latin typeface="Calibri"/>
                        </a:rPr>
                        <a:t>9</a:t>
                      </a:r>
                    </a:p>
                  </a:txBody>
                  <a:tcPr marL="10583" marR="10583" marT="10583" marB="0" anchor="b">
                    <a:lnL>
                      <a:noFill/>
                    </a:lnL>
                    <a:lnR>
                      <a:noFill/>
                    </a:lnR>
                    <a:lnT>
                      <a:noFill/>
                    </a:lnT>
                    <a:lnB w="12700" cap="flat" cmpd="sng" algn="ctr">
                      <a:solidFill>
                        <a:scrgbClr r="0" g="0" b="0"/>
                      </a:solidFill>
                      <a:prstDash val="solid"/>
                      <a:round/>
                      <a:headEnd type="none" w="med" len="med"/>
                      <a:tailEnd type="none" w="med" len="med"/>
                    </a:lnB>
                    <a:solidFill>
                      <a:srgbClr val="D9D9D9"/>
                    </a:solidFill>
                  </a:tcPr>
                </a:tc>
              </a:tr>
              <a:tr h="175148">
                <a:tc>
                  <a:txBody>
                    <a:bodyPr/>
                    <a:lstStyle/>
                    <a:p>
                      <a:pPr algn="l" fontAlgn="b"/>
                      <a:r>
                        <a:rPr lang="en-US" sz="1000" b="1" i="0" u="none" strike="noStrike" dirty="0">
                          <a:solidFill>
                            <a:srgbClr val="000000"/>
                          </a:solidFill>
                          <a:effectLst/>
                          <a:latin typeface="Calibri"/>
                        </a:rPr>
                        <a:t>Mobility </a:t>
                      </a:r>
                      <a:r>
                        <a:rPr lang="en-US" sz="1000" b="1" i="0" u="none" strike="noStrike" dirty="0" smtClean="0">
                          <a:solidFill>
                            <a:srgbClr val="000000"/>
                          </a:solidFill>
                          <a:effectLst/>
                          <a:latin typeface="Calibri"/>
                        </a:rPr>
                        <a:t>(</a:t>
                      </a:r>
                      <a:r>
                        <a:rPr lang="en-US" sz="1000" b="1" i="0" u="none" strike="noStrike" dirty="0">
                          <a:solidFill>
                            <a:srgbClr val="000000"/>
                          </a:solidFill>
                          <a:effectLst/>
                          <a:latin typeface="Calibri"/>
                        </a:rPr>
                        <a:t>cm</a:t>
                      </a:r>
                      <a:r>
                        <a:rPr lang="en-US" sz="1000" b="1" i="0" u="none" strike="noStrike" baseline="30000" dirty="0">
                          <a:solidFill>
                            <a:srgbClr val="000000"/>
                          </a:solidFill>
                          <a:effectLst/>
                          <a:latin typeface="Calibri"/>
                        </a:rPr>
                        <a:t>2</a:t>
                      </a:r>
                      <a:r>
                        <a:rPr lang="en-US" sz="1000" b="1" i="0" u="none" strike="noStrike" dirty="0">
                          <a:solidFill>
                            <a:srgbClr val="000000"/>
                          </a:solidFill>
                          <a:effectLst/>
                          <a:latin typeface="Calibri"/>
                        </a:rPr>
                        <a:t>/</a:t>
                      </a:r>
                      <a:r>
                        <a:rPr lang="en-US" sz="1000" b="1" i="0" u="none" strike="noStrike" dirty="0" err="1">
                          <a:solidFill>
                            <a:srgbClr val="000000"/>
                          </a:solidFill>
                          <a:effectLst/>
                          <a:latin typeface="Calibri"/>
                        </a:rPr>
                        <a:t>Vs</a:t>
                      </a:r>
                      <a:r>
                        <a:rPr lang="en-US" sz="1000" b="1" i="0" u="none" strike="noStrike" dirty="0">
                          <a:solidFill>
                            <a:srgbClr val="000000"/>
                          </a:solidFill>
                          <a:effectLst/>
                          <a:latin typeface="Calibri"/>
                        </a:rPr>
                        <a:t>)</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is-IS" sz="1000" b="1" i="0" u="none" strike="noStrike" dirty="0">
                          <a:solidFill>
                            <a:srgbClr val="000000"/>
                          </a:solidFill>
                          <a:effectLst/>
                          <a:latin typeface="Calibri"/>
                        </a:rPr>
                        <a:t>0.000202</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is-IS" sz="1000" b="1" i="0" u="none" strike="noStrike" dirty="0">
                          <a:solidFill>
                            <a:srgbClr val="000000"/>
                          </a:solidFill>
                          <a:effectLst/>
                          <a:latin typeface="Calibri"/>
                        </a:rPr>
                        <a:t>0.00073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is-IS" sz="1000" b="1" i="0" u="none" strike="noStrike" dirty="0">
                          <a:solidFill>
                            <a:srgbClr val="000000"/>
                          </a:solidFill>
                          <a:effectLst/>
                          <a:latin typeface="Calibri"/>
                        </a:rPr>
                        <a:t>0.00423</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7E4BD"/>
                    </a:solidFill>
                  </a:tcPr>
                </a:tc>
                <a:tc>
                  <a:txBody>
                    <a:bodyPr/>
                    <a:lstStyle/>
                    <a:p>
                      <a:pPr algn="ctr" fontAlgn="b"/>
                      <a:r>
                        <a:rPr lang="is-IS" sz="1000" b="1" i="0" u="none" strike="noStrike" dirty="0">
                          <a:solidFill>
                            <a:srgbClr val="000000"/>
                          </a:solidFill>
                          <a:effectLst/>
                          <a:latin typeface="Calibri"/>
                        </a:rPr>
                        <a:t>0.005</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solidFill>
                      <a:srgbClr val="D7E4BD"/>
                    </a:solidFill>
                  </a:tcPr>
                </a:tc>
                <a:tc>
                  <a:txBody>
                    <a:bodyPr/>
                    <a:lstStyle/>
                    <a:p>
                      <a:pPr algn="ctr" fontAlgn="b"/>
                      <a:r>
                        <a:rPr lang="nb-NO" sz="1000" b="1" i="0" u="none" strike="noStrike" dirty="0">
                          <a:solidFill>
                            <a:srgbClr val="000000"/>
                          </a:solidFill>
                          <a:effectLst/>
                          <a:latin typeface="Calibri"/>
                        </a:rPr>
                        <a:t>0.0229</a:t>
                      </a:r>
                    </a:p>
                  </a:txBody>
                  <a:tcPr marL="10583" marR="10583" marT="10583" marB="0" anchor="b">
                    <a:lnL>
                      <a:noFill/>
                    </a:lnL>
                    <a:lnR>
                      <a:noFill/>
                    </a:lnR>
                    <a:lnT w="12700" cap="flat" cmpd="sng" algn="ctr">
                      <a:solidFill>
                        <a:scrgbClr r="0" g="0" b="0"/>
                      </a:solidFill>
                      <a:prstDash val="solid"/>
                      <a:round/>
                      <a:headEnd type="none" w="med" len="med"/>
                      <a:tailEnd type="none" w="med" len="med"/>
                    </a:lnT>
                    <a:lnB>
                      <a:noFill/>
                    </a:lnB>
                  </a:tcPr>
                </a:tc>
              </a:tr>
            </a:tbl>
          </a:graphicData>
        </a:graphic>
      </p:graphicFrame>
      <p:cxnSp>
        <p:nvCxnSpPr>
          <p:cNvPr id="60" name="Straight Connector 59"/>
          <p:cNvCxnSpPr/>
          <p:nvPr/>
        </p:nvCxnSpPr>
        <p:spPr>
          <a:xfrm flipH="1">
            <a:off x="2963334" y="1354667"/>
            <a:ext cx="550333" cy="772583"/>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963334" y="2952750"/>
            <a:ext cx="550333" cy="1725083"/>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463998" y="5204789"/>
            <a:ext cx="8216900" cy="810346"/>
          </a:xfrm>
          <a:prstGeom prst="rect">
            <a:avLst/>
          </a:prstGeom>
          <a:noFill/>
        </p:spPr>
        <p:txBody>
          <a:bodyPr wrap="square" lIns="91436" tIns="45718" rIns="91436" bIns="45718" rtlCol="0">
            <a:spAutoFit/>
          </a:bodyPr>
          <a:lstStyle/>
          <a:p>
            <a:pPr defTabSz="457127"/>
            <a:r>
              <a:rPr lang="en-US" sz="2333" dirty="0">
                <a:solidFill>
                  <a:prstClr val="black"/>
                </a:solidFill>
                <a:latin typeface="Helvetica Neue" charset="0"/>
                <a:ea typeface="Helvetica Neue" charset="0"/>
                <a:cs typeface="Helvetica Neue" charset="0"/>
              </a:rPr>
              <a:t>This study demonstrated the value of a searchable device data repository and the need for greater standardization.</a:t>
            </a:r>
          </a:p>
        </p:txBody>
      </p:sp>
      <p:sp>
        <p:nvSpPr>
          <p:cNvPr id="12" name="Rectangle 11"/>
          <p:cNvSpPr/>
          <p:nvPr/>
        </p:nvSpPr>
        <p:spPr>
          <a:xfrm>
            <a:off x="105834" y="6442952"/>
            <a:ext cx="6900333" cy="226985"/>
          </a:xfrm>
          <a:prstGeom prst="rect">
            <a:avLst/>
          </a:prstGeom>
        </p:spPr>
        <p:txBody>
          <a:bodyPr wrap="square">
            <a:spAutoFit/>
          </a:bodyPr>
          <a:lstStyle/>
          <a:p>
            <a:pPr defTabSz="457127"/>
            <a:r>
              <a:rPr lang="en-US" sz="875" dirty="0">
                <a:solidFill>
                  <a:prstClr val="black">
                    <a:lumMod val="65000"/>
                    <a:lumOff val="35000"/>
                  </a:prstClr>
                </a:solidFill>
                <a:latin typeface="Helvetica Neue" charset="0"/>
                <a:ea typeface="Helvetica Neue" charset="0"/>
                <a:cs typeface="Helvetica Neue" charset="0"/>
              </a:rPr>
              <a:t>Persson, N.; McBride, M.; Grover, M. A.; Reichmanis, E. </a:t>
            </a:r>
            <a:r>
              <a:rPr lang="en-US" sz="875" i="1" dirty="0">
                <a:solidFill>
                  <a:prstClr val="black">
                    <a:lumMod val="65000"/>
                    <a:lumOff val="35000"/>
                  </a:prstClr>
                </a:solidFill>
                <a:latin typeface="Helvetica Neue" charset="0"/>
                <a:ea typeface="Helvetica Neue" charset="0"/>
                <a:cs typeface="Helvetica Neue" charset="0"/>
              </a:rPr>
              <a:t>Current Opinion in Solid State and Materials Science</a:t>
            </a:r>
            <a:r>
              <a:rPr lang="en-US" sz="875" dirty="0">
                <a:solidFill>
                  <a:prstClr val="black">
                    <a:lumMod val="65000"/>
                    <a:lumOff val="35000"/>
                  </a:prstClr>
                </a:solidFill>
                <a:latin typeface="Helvetica Neue" charset="0"/>
                <a:ea typeface="Helvetica Neue" charset="0"/>
                <a:cs typeface="Helvetica Neue" charset="0"/>
              </a:rPr>
              <a:t> </a:t>
            </a:r>
            <a:r>
              <a:rPr lang="en-US" sz="875" b="1" dirty="0">
                <a:solidFill>
                  <a:prstClr val="black">
                    <a:lumMod val="65000"/>
                    <a:lumOff val="35000"/>
                  </a:prstClr>
                </a:solidFill>
                <a:latin typeface="Helvetica Neue" charset="0"/>
                <a:ea typeface="Helvetica Neue" charset="0"/>
                <a:cs typeface="Helvetica Neue" charset="0"/>
              </a:rPr>
              <a:t>2016</a:t>
            </a:r>
            <a:r>
              <a:rPr lang="en-US" sz="875" dirty="0">
                <a:solidFill>
                  <a:prstClr val="black">
                    <a:lumMod val="65000"/>
                    <a:lumOff val="35000"/>
                  </a:prstClr>
                </a:solidFill>
                <a:latin typeface="Helvetica Neue" charset="0"/>
                <a:ea typeface="Helvetica Neue" charset="0"/>
                <a:cs typeface="Helvetica Neue" charset="0"/>
              </a:rPr>
              <a:t>, </a:t>
            </a:r>
            <a:r>
              <a:rPr lang="en-US" sz="875" i="1" dirty="0">
                <a:solidFill>
                  <a:prstClr val="black">
                    <a:lumMod val="65000"/>
                    <a:lumOff val="35000"/>
                  </a:prstClr>
                </a:solidFill>
                <a:latin typeface="Helvetica Neue" charset="0"/>
                <a:ea typeface="Helvetica Neue" charset="0"/>
                <a:cs typeface="Helvetica Neue" charset="0"/>
              </a:rPr>
              <a:t>20</a:t>
            </a:r>
            <a:r>
              <a:rPr lang="en-US" sz="875" dirty="0">
                <a:solidFill>
                  <a:prstClr val="black">
                    <a:lumMod val="65000"/>
                    <a:lumOff val="35000"/>
                  </a:prstClr>
                </a:solidFill>
                <a:latin typeface="Helvetica Neue" charset="0"/>
                <a:ea typeface="Helvetica Neue" charset="0"/>
                <a:cs typeface="Helvetica Neue" charset="0"/>
              </a:rPr>
              <a:t>, 338–343.</a:t>
            </a:r>
          </a:p>
        </p:txBody>
      </p:sp>
    </p:spTree>
    <p:extLst>
      <p:ext uri="{BB962C8B-B14F-4D97-AF65-F5344CB8AC3E}">
        <p14:creationId xmlns:p14="http://schemas.microsoft.com/office/powerpoint/2010/main" val="89029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Solar Economics and Policy</a:t>
            </a:r>
            <a:endParaRPr lang="en-US" dirty="0"/>
          </a:p>
        </p:txBody>
      </p:sp>
      <p:sp>
        <p:nvSpPr>
          <p:cNvPr id="11" name="Subtitle 10"/>
          <p:cNvSpPr>
            <a:spLocks noGrp="1"/>
          </p:cNvSpPr>
          <p:nvPr>
            <p:ph type="subTitle" idx="1"/>
          </p:nvPr>
        </p:nvSpPr>
        <p:spPr/>
        <p:txBody>
          <a:bodyPr/>
          <a:lstStyle/>
          <a:p>
            <a:r>
              <a:rPr lang="en-US" dirty="0" smtClean="0"/>
              <a:t>Trends and Implications</a:t>
            </a:r>
            <a:endParaRPr lang="en-US" dirty="0"/>
          </a:p>
          <a:p>
            <a:r>
              <a:rPr lang="en-US" sz="1100" dirty="0" smtClean="0"/>
              <a:t>Daniel </a:t>
            </a:r>
            <a:r>
              <a:rPr lang="en-US" sz="1100" dirty="0" err="1"/>
              <a:t>M</a:t>
            </a:r>
            <a:r>
              <a:rPr lang="en-US" sz="1100" dirty="0" err="1" smtClean="0"/>
              <a:t>atisoff</a:t>
            </a:r>
            <a:endParaRPr lang="en-US" sz="1100" dirty="0" smtClean="0"/>
          </a:p>
          <a:p>
            <a:r>
              <a:rPr lang="en-US" sz="1100" dirty="0" smtClean="0"/>
              <a:t>Associate </a:t>
            </a:r>
            <a:r>
              <a:rPr lang="en-US" sz="1100" dirty="0"/>
              <a:t>P</a:t>
            </a:r>
            <a:r>
              <a:rPr lang="en-US" sz="1100" dirty="0" smtClean="0"/>
              <a:t>rofessor</a:t>
            </a:r>
            <a:endParaRPr lang="en-US" sz="1100" dirty="0"/>
          </a:p>
        </p:txBody>
      </p:sp>
    </p:spTree>
    <p:extLst>
      <p:ext uri="{BB962C8B-B14F-4D97-AF65-F5344CB8AC3E}">
        <p14:creationId xmlns:p14="http://schemas.microsoft.com/office/powerpoint/2010/main" val="3260070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20</a:t>
            </a:fld>
            <a:endParaRPr lang="en-US" sz="1333">
              <a:solidFill>
                <a:prstClr val="black">
                  <a:tint val="75000"/>
                </a:prstClr>
              </a:solidFill>
              <a:latin typeface="Helvetica Neue" charset="0"/>
              <a:ea typeface="Helvetica Neue" charset="0"/>
              <a:cs typeface="Helvetica Neue" charset="0"/>
            </a:endParaRPr>
          </a:p>
        </p:txBody>
      </p:sp>
      <p:sp>
        <p:nvSpPr>
          <p:cNvPr id="77" name="Rectangle 76"/>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dirty="0">
              <a:ln>
                <a:solidFill>
                  <a:prstClr val="black"/>
                </a:solidFill>
              </a:ln>
              <a:solidFill>
                <a:prstClr val="white"/>
              </a:solidFill>
              <a:latin typeface="Helvetica Neue" charset="0"/>
              <a:ea typeface="Helvetica Neue" charset="0"/>
              <a:cs typeface="Helvetica Neue" charset="0"/>
            </a:endParaRPr>
          </a:p>
        </p:txBody>
      </p:sp>
      <p:sp>
        <p:nvSpPr>
          <p:cNvPr id="78" name="TextBox 77"/>
          <p:cNvSpPr txBox="1"/>
          <p:nvPr/>
        </p:nvSpPr>
        <p:spPr>
          <a:xfrm>
            <a:off x="110753" y="169035"/>
            <a:ext cx="3694391"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The OFET Database</a:t>
            </a:r>
          </a:p>
        </p:txBody>
      </p:sp>
      <p:sp>
        <p:nvSpPr>
          <p:cNvPr id="70" name="TextBox 69"/>
          <p:cNvSpPr txBox="1"/>
          <p:nvPr/>
        </p:nvSpPr>
        <p:spPr>
          <a:xfrm>
            <a:off x="463998" y="1458289"/>
            <a:ext cx="8216900" cy="3323406"/>
          </a:xfrm>
          <a:prstGeom prst="rect">
            <a:avLst/>
          </a:prstGeom>
          <a:noFill/>
        </p:spPr>
        <p:txBody>
          <a:bodyPr wrap="square" lIns="91436" tIns="45718" rIns="91436" bIns="45718" rtlCol="0">
            <a:spAutoFit/>
          </a:bodyPr>
          <a:lstStyle/>
          <a:p>
            <a:pPr defTabSz="457127"/>
            <a:r>
              <a:rPr lang="en-US" sz="2333" u="sng" dirty="0">
                <a:solidFill>
                  <a:prstClr val="black"/>
                </a:solidFill>
                <a:latin typeface="Helvetica Neue" charset="0"/>
                <a:ea typeface="Helvetica Neue" charset="0"/>
                <a:cs typeface="Helvetica Neue" charset="0"/>
              </a:rPr>
              <a:t>Challenges</a:t>
            </a:r>
          </a:p>
          <a:p>
            <a:pPr defTabSz="457127"/>
            <a:endParaRPr lang="en-US" sz="2333" dirty="0">
              <a:solidFill>
                <a:prstClr val="black"/>
              </a:solidFill>
              <a:latin typeface="Helvetica Neue" charset="0"/>
              <a:ea typeface="Helvetica Neue" charset="0"/>
              <a:cs typeface="Helvetica Neue" charset="0"/>
            </a:endParaRPr>
          </a:p>
          <a:p>
            <a:pPr defTabSz="457127"/>
            <a:r>
              <a:rPr lang="en-US" sz="2333" dirty="0">
                <a:solidFill>
                  <a:prstClr val="black"/>
                </a:solidFill>
                <a:latin typeface="Helvetica Neue" charset="0"/>
                <a:ea typeface="Helvetica Neue" charset="0"/>
                <a:cs typeface="Helvetica Neue" charset="0"/>
              </a:rPr>
              <a:t>How to maintain such a database with </a:t>
            </a:r>
            <a:r>
              <a:rPr lang="en-US" sz="2333" i="1" dirty="0">
                <a:solidFill>
                  <a:srgbClr val="C20043"/>
                </a:solidFill>
                <a:latin typeface="Helvetica Neue" charset="0"/>
                <a:ea typeface="Helvetica Neue" charset="0"/>
                <a:cs typeface="Helvetica Neue" charset="0"/>
              </a:rPr>
              <a:t>minimal effort from researchers</a:t>
            </a:r>
            <a:r>
              <a:rPr lang="en-US" sz="2333" dirty="0">
                <a:solidFill>
                  <a:prstClr val="black"/>
                </a:solidFill>
                <a:latin typeface="Helvetica Neue" charset="0"/>
                <a:ea typeface="Helvetica Neue" charset="0"/>
                <a:cs typeface="Helvetica Neue" charset="0"/>
              </a:rPr>
              <a:t>?</a:t>
            </a:r>
          </a:p>
          <a:p>
            <a:pPr defTabSz="457127"/>
            <a:endParaRPr lang="en-US" sz="2333" dirty="0">
              <a:solidFill>
                <a:prstClr val="black"/>
              </a:solidFill>
              <a:latin typeface="Helvetica Neue" charset="0"/>
              <a:ea typeface="Helvetica Neue" charset="0"/>
              <a:cs typeface="Helvetica Neue" charset="0"/>
            </a:endParaRPr>
          </a:p>
          <a:p>
            <a:pPr defTabSz="457127"/>
            <a:r>
              <a:rPr lang="en-US" sz="2333" dirty="0">
                <a:solidFill>
                  <a:prstClr val="black"/>
                </a:solidFill>
                <a:latin typeface="Helvetica Neue" charset="0"/>
                <a:ea typeface="Helvetica Neue" charset="0"/>
                <a:cs typeface="Helvetica Neue" charset="0"/>
              </a:rPr>
              <a:t>How to extract more quantitative knowledge when information is composed of </a:t>
            </a:r>
            <a:r>
              <a:rPr lang="en-US" sz="2333" i="1" dirty="0">
                <a:solidFill>
                  <a:srgbClr val="C20043"/>
                </a:solidFill>
                <a:latin typeface="Helvetica Neue" charset="0"/>
                <a:ea typeface="Helvetica Neue" charset="0"/>
                <a:cs typeface="Helvetica Neue" charset="0"/>
              </a:rPr>
              <a:t>mixed data types</a:t>
            </a:r>
            <a:r>
              <a:rPr lang="en-US" sz="2333" dirty="0">
                <a:solidFill>
                  <a:prstClr val="black"/>
                </a:solidFill>
                <a:latin typeface="Helvetica Neue" charset="0"/>
                <a:ea typeface="Helvetica Neue" charset="0"/>
                <a:cs typeface="Helvetica Neue" charset="0"/>
              </a:rPr>
              <a:t>? </a:t>
            </a:r>
            <a:endParaRPr lang="en-US" sz="2333" dirty="0">
              <a:solidFill>
                <a:prstClr val="white">
                  <a:lumMod val="50000"/>
                </a:prstClr>
              </a:solidFill>
              <a:latin typeface="Helvetica Neue" charset="0"/>
              <a:ea typeface="Helvetica Neue" charset="0"/>
              <a:cs typeface="Helvetica Neue" charset="0"/>
            </a:endParaRPr>
          </a:p>
          <a:p>
            <a:pPr defTabSz="457127"/>
            <a:endParaRPr lang="en-US" sz="2333" dirty="0">
              <a:solidFill>
                <a:prstClr val="black"/>
              </a:solidFill>
              <a:latin typeface="Helvetica Neue" charset="0"/>
              <a:ea typeface="Helvetica Neue" charset="0"/>
              <a:cs typeface="Helvetica Neue" charset="0"/>
            </a:endParaRPr>
          </a:p>
          <a:p>
            <a:pPr defTabSz="457127"/>
            <a:r>
              <a:rPr lang="en-US" sz="2333" dirty="0">
                <a:solidFill>
                  <a:prstClr val="black"/>
                </a:solidFill>
                <a:latin typeface="Helvetica Neue" charset="0"/>
                <a:ea typeface="Helvetica Neue" charset="0"/>
                <a:cs typeface="Helvetica Neue" charset="0"/>
              </a:rPr>
              <a:t>Who hosts and pays for the </a:t>
            </a:r>
            <a:r>
              <a:rPr lang="en-US" sz="2333" i="1" dirty="0">
                <a:solidFill>
                  <a:srgbClr val="C20043"/>
                </a:solidFill>
                <a:latin typeface="Helvetica Neue" charset="0"/>
                <a:ea typeface="Helvetica Neue" charset="0"/>
                <a:cs typeface="Helvetica Neue" charset="0"/>
              </a:rPr>
              <a:t>data storage</a:t>
            </a:r>
            <a:r>
              <a:rPr lang="en-US" sz="2333" dirty="0">
                <a:solidFill>
                  <a:prstClr val="black"/>
                </a:solidFill>
                <a:latin typeface="Helvetica Neue" charset="0"/>
                <a:ea typeface="Helvetica Neue" charset="0"/>
                <a:cs typeface="Helvetica Neue" charset="0"/>
              </a:rPr>
              <a:t>?</a:t>
            </a:r>
          </a:p>
        </p:txBody>
      </p:sp>
    </p:spTree>
    <p:extLst>
      <p:ext uri="{BB962C8B-B14F-4D97-AF65-F5344CB8AC3E}">
        <p14:creationId xmlns:p14="http://schemas.microsoft.com/office/powerpoint/2010/main" val="2311017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p:cNvSpPr/>
          <p:nvPr/>
        </p:nvSpPr>
        <p:spPr>
          <a:xfrm rot="8124103">
            <a:off x="7034138" y="2590662"/>
            <a:ext cx="751644" cy="757624"/>
          </a:xfrm>
          <a:prstGeom prst="rtTriangle">
            <a:avLst/>
          </a:prstGeom>
          <a:gradFill>
            <a:gsLst>
              <a:gs pos="0">
                <a:schemeClr val="accent4">
                  <a:lumMod val="50000"/>
                </a:schemeClr>
              </a:gs>
              <a:gs pos="52000">
                <a:schemeClr val="bg1"/>
              </a:gs>
            </a:gsLst>
            <a:lin ang="189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2" name="Slide Number Placeholder 1"/>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21</a:t>
            </a:fld>
            <a:endParaRPr lang="en-US" sz="1333">
              <a:solidFill>
                <a:prstClr val="black">
                  <a:tint val="75000"/>
                </a:prstClr>
              </a:solidFill>
              <a:latin typeface="Helvetica Neue" charset="0"/>
              <a:ea typeface="Helvetica Neue" charset="0"/>
              <a:cs typeface="Helvetica Neue" charset="0"/>
            </a:endParaRPr>
          </a:p>
        </p:txBody>
      </p:sp>
      <p:sp>
        <p:nvSpPr>
          <p:cNvPr id="152" name="Rectangle 151"/>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53" name="TextBox 152"/>
          <p:cNvSpPr txBox="1"/>
          <p:nvPr/>
        </p:nvSpPr>
        <p:spPr>
          <a:xfrm>
            <a:off x="110753" y="169035"/>
            <a:ext cx="5640950"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Process-Structure Relationships</a:t>
            </a:r>
          </a:p>
        </p:txBody>
      </p:sp>
      <p:grpSp>
        <p:nvGrpSpPr>
          <p:cNvPr id="167" name="Group 166"/>
          <p:cNvGrpSpPr/>
          <p:nvPr/>
        </p:nvGrpSpPr>
        <p:grpSpPr>
          <a:xfrm>
            <a:off x="3839292" y="4009263"/>
            <a:ext cx="1303563" cy="1128244"/>
            <a:chOff x="1184299" y="622513"/>
            <a:chExt cx="543483" cy="470389"/>
          </a:xfrm>
        </p:grpSpPr>
        <p:sp>
          <p:nvSpPr>
            <p:cNvPr id="168" name="Cube 167"/>
            <p:cNvSpPr/>
            <p:nvPr/>
          </p:nvSpPr>
          <p:spPr>
            <a:xfrm>
              <a:off x="1184299" y="791767"/>
              <a:ext cx="543483" cy="175314"/>
            </a:xfrm>
            <a:prstGeom prst="cube">
              <a:avLst>
                <a:gd name="adj" fmla="val 89444"/>
              </a:avLst>
            </a:prstGeom>
            <a:solidFill>
              <a:schemeClr val="bg1">
                <a:lumMod val="75000"/>
              </a:schemeClr>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69" name="Cloud 168"/>
            <p:cNvSpPr/>
            <p:nvPr/>
          </p:nvSpPr>
          <p:spPr>
            <a:xfrm>
              <a:off x="1301057" y="806939"/>
              <a:ext cx="319696" cy="124743"/>
            </a:xfrm>
            <a:prstGeom prst="cloud">
              <a:avLst/>
            </a:prstGeom>
            <a:solidFill>
              <a:srgbClr val="CCC1DA"/>
            </a:solidFill>
            <a:ln w="31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71" name="Circular Arrow 170"/>
            <p:cNvSpPr/>
            <p:nvPr/>
          </p:nvSpPr>
          <p:spPr>
            <a:xfrm rot="13080960" flipH="1">
              <a:off x="1184677" y="622513"/>
              <a:ext cx="486865" cy="470389"/>
            </a:xfrm>
            <a:prstGeom prst="circularArrow">
              <a:avLst>
                <a:gd name="adj1" fmla="val 6248"/>
                <a:gd name="adj2" fmla="val 1142319"/>
                <a:gd name="adj3" fmla="val 20527832"/>
                <a:gd name="adj4" fmla="val 7784445"/>
                <a:gd name="adj5" fmla="val 10343"/>
              </a:avLst>
            </a:prstGeom>
            <a:solidFill>
              <a:schemeClr val="accent1">
                <a:lumMod val="75000"/>
              </a:schemeClr>
            </a:solidFill>
            <a:ln w="6350" cmpd="sng">
              <a:solidFill>
                <a:schemeClr val="accent1">
                  <a:lumMod val="50000"/>
                </a:schemeClr>
              </a:solidFill>
            </a:ln>
            <a:effectLst/>
            <a:scene3d>
              <a:camera prst="orthographicFront">
                <a:rot lat="1676346" lon="17846647" rev="19611945"/>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dirty="0">
                <a:solidFill>
                  <a:prstClr val="white">
                    <a:lumMod val="65000"/>
                  </a:prstClr>
                </a:solidFill>
                <a:latin typeface="Helvetica Neue" charset="0"/>
                <a:ea typeface="Helvetica Neue" charset="0"/>
                <a:cs typeface="Helvetica Neue" charset="0"/>
              </a:endParaRPr>
            </a:p>
          </p:txBody>
        </p:sp>
        <p:sp>
          <p:nvSpPr>
            <p:cNvPr id="172" name="Teardrop 171"/>
            <p:cNvSpPr/>
            <p:nvPr/>
          </p:nvSpPr>
          <p:spPr>
            <a:xfrm rot="18895993">
              <a:off x="1430428" y="759122"/>
              <a:ext cx="39915" cy="32228"/>
            </a:xfrm>
            <a:prstGeom prst="teardrop">
              <a:avLst/>
            </a:prstGeom>
            <a:solidFill>
              <a:srgbClr val="CCC1DA"/>
            </a:solidFill>
            <a:ln w="31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grpSp>
      <p:sp>
        <p:nvSpPr>
          <p:cNvPr id="173" name="Rectangle 172"/>
          <p:cNvSpPr/>
          <p:nvPr/>
        </p:nvSpPr>
        <p:spPr>
          <a:xfrm>
            <a:off x="3616644" y="4843504"/>
            <a:ext cx="1735581" cy="384717"/>
          </a:xfrm>
          <a:prstGeom prst="rect">
            <a:avLst/>
          </a:prstGeom>
        </p:spPr>
        <p:txBody>
          <a:bodyPr wrap="square" lIns="76197" tIns="38098" rIns="76197" bIns="38098">
            <a:spAutoFit/>
          </a:bodyPr>
          <a:lstStyle/>
          <a:p>
            <a:pPr algn="ctr" defTabSz="457127"/>
            <a:r>
              <a:rPr lang="en-US" sz="2000" dirty="0">
                <a:solidFill>
                  <a:srgbClr val="000000"/>
                </a:solidFill>
                <a:latin typeface="Helvetica Neue" charset="0"/>
                <a:ea typeface="Helvetica Neue" charset="0"/>
                <a:cs typeface="Helvetica Neue" charset="0"/>
              </a:rPr>
              <a:t>Spin coating</a:t>
            </a:r>
          </a:p>
        </p:txBody>
      </p:sp>
      <p:grpSp>
        <p:nvGrpSpPr>
          <p:cNvPr id="4" name="Group 3"/>
          <p:cNvGrpSpPr/>
          <p:nvPr/>
        </p:nvGrpSpPr>
        <p:grpSpPr>
          <a:xfrm>
            <a:off x="701561" y="2392340"/>
            <a:ext cx="2012640" cy="1131911"/>
            <a:chOff x="816473" y="2908907"/>
            <a:chExt cx="3054024" cy="1717586"/>
          </a:xfrm>
        </p:grpSpPr>
        <p:grpSp>
          <p:nvGrpSpPr>
            <p:cNvPr id="174" name="Group 173"/>
            <p:cNvGrpSpPr/>
            <p:nvPr/>
          </p:nvGrpSpPr>
          <p:grpSpPr>
            <a:xfrm>
              <a:off x="816473" y="2908909"/>
              <a:ext cx="619146" cy="1676396"/>
              <a:chOff x="596191" y="719874"/>
              <a:chExt cx="520745" cy="1487907"/>
            </a:xfrm>
            <a:effectLst/>
          </p:grpSpPr>
          <p:sp>
            <p:nvSpPr>
              <p:cNvPr id="175" name="Can 174"/>
              <p:cNvSpPr/>
              <p:nvPr/>
            </p:nvSpPr>
            <p:spPr>
              <a:xfrm>
                <a:off x="596191" y="719874"/>
                <a:ext cx="520745" cy="556382"/>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76" name="Can 175"/>
              <p:cNvSpPr/>
              <p:nvPr/>
            </p:nvSpPr>
            <p:spPr>
              <a:xfrm>
                <a:off x="596191" y="1096385"/>
                <a:ext cx="520745" cy="1111396"/>
              </a:xfrm>
              <a:prstGeom prst="can">
                <a:avLst/>
              </a:prstGeom>
              <a:solidFill>
                <a:schemeClr val="accent6">
                  <a:lumMod val="20000"/>
                  <a:lumOff val="8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77" name="Freeform 176"/>
              <p:cNvSpPr/>
              <p:nvPr/>
            </p:nvSpPr>
            <p:spPr>
              <a:xfrm>
                <a:off x="686191" y="1331122"/>
                <a:ext cx="192912" cy="232282"/>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dirty="0">
                  <a:solidFill>
                    <a:prstClr val="black"/>
                  </a:solidFill>
                  <a:latin typeface="Helvetica Neue" charset="0"/>
                  <a:ea typeface="Helvetica Neue" charset="0"/>
                  <a:cs typeface="Helvetica Neue" charset="0"/>
                </a:endParaRPr>
              </a:p>
            </p:txBody>
          </p:sp>
          <p:sp>
            <p:nvSpPr>
              <p:cNvPr id="178" name="Freeform 177"/>
              <p:cNvSpPr/>
              <p:nvPr/>
            </p:nvSpPr>
            <p:spPr>
              <a:xfrm rot="5400000">
                <a:off x="814079" y="1622408"/>
                <a:ext cx="266825" cy="232862"/>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pic>
          <p:nvPicPr>
            <p:cNvPr id="179" name="Picture 178" descr="speake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9823286" flipH="1">
              <a:off x="1472250" y="3453269"/>
              <a:ext cx="434441" cy="434441"/>
            </a:xfrm>
            <a:prstGeom prst="rect">
              <a:avLst/>
            </a:prstGeom>
            <a:effectLst/>
          </p:spPr>
        </p:pic>
        <p:cxnSp>
          <p:nvCxnSpPr>
            <p:cNvPr id="186" name="Straight Connector 185"/>
            <p:cNvCxnSpPr/>
            <p:nvPr/>
          </p:nvCxnSpPr>
          <p:spPr>
            <a:xfrm>
              <a:off x="1520613" y="3906644"/>
              <a:ext cx="338340" cy="0"/>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739489" y="3906644"/>
              <a:ext cx="385463" cy="0"/>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212" name="Group 211"/>
            <p:cNvGrpSpPr/>
            <p:nvPr/>
          </p:nvGrpSpPr>
          <p:grpSpPr>
            <a:xfrm>
              <a:off x="3261354" y="2914632"/>
              <a:ext cx="609143" cy="1711861"/>
              <a:chOff x="1472473" y="4768436"/>
              <a:chExt cx="900174" cy="2291794"/>
            </a:xfrm>
          </p:grpSpPr>
          <p:grpSp>
            <p:nvGrpSpPr>
              <p:cNvPr id="188" name="Group 187"/>
              <p:cNvGrpSpPr/>
              <p:nvPr/>
            </p:nvGrpSpPr>
            <p:grpSpPr>
              <a:xfrm>
                <a:off x="1472473" y="4768436"/>
                <a:ext cx="900174" cy="2291794"/>
                <a:chOff x="596191" y="719874"/>
                <a:chExt cx="520745" cy="1487907"/>
              </a:xfrm>
              <a:effectLst/>
            </p:grpSpPr>
            <p:sp>
              <p:nvSpPr>
                <p:cNvPr id="189" name="Can 188"/>
                <p:cNvSpPr/>
                <p:nvPr/>
              </p:nvSpPr>
              <p:spPr>
                <a:xfrm>
                  <a:off x="596191" y="719874"/>
                  <a:ext cx="520745" cy="539880"/>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90" name="Can 189"/>
                <p:cNvSpPr/>
                <p:nvPr/>
              </p:nvSpPr>
              <p:spPr>
                <a:xfrm>
                  <a:off x="596191" y="1119412"/>
                  <a:ext cx="520745" cy="1088369"/>
                </a:xfrm>
                <a:prstGeom prst="can">
                  <a:avLst/>
                </a:prstGeom>
                <a:blipFill rotWithShape="1">
                  <a:blip r:embed="rId3">
                    <a:alphaModFix amt="80000"/>
                  </a:blip>
                  <a:tile tx="0" ty="0" sx="100000" sy="100000" flip="none" algn="tl"/>
                </a:blip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grpSp>
          <p:cxnSp>
            <p:nvCxnSpPr>
              <p:cNvPr id="191" name="Straight Connector 190"/>
              <p:cNvCxnSpPr/>
              <p:nvPr/>
            </p:nvCxnSpPr>
            <p:spPr>
              <a:xfrm rot="8258808" flipH="1">
                <a:off x="1867692" y="5650253"/>
                <a:ext cx="6254" cy="48053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rot="8258808">
                <a:off x="1874902" y="5882511"/>
                <a:ext cx="3214" cy="3011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rot="8258808" flipH="1">
                <a:off x="1776042" y="5847452"/>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rot="8258808" flipH="1">
                <a:off x="1776042" y="5974450"/>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8258808" flipH="1">
                <a:off x="1778793" y="6069353"/>
                <a:ext cx="6254" cy="48053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rot="8258808">
                <a:off x="1786003" y="6301611"/>
                <a:ext cx="3214" cy="3011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rot="8258808" flipH="1">
                <a:off x="1687142" y="6266552"/>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rot="8258808" flipH="1">
                <a:off x="1687142" y="6393550"/>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flipV="1">
                <a:off x="1988044" y="6493013"/>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V="1">
                <a:off x="2089645" y="6476080"/>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2106575" y="6628481"/>
                <a:ext cx="181402"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2195477" y="6759717"/>
                <a:ext cx="116383" cy="21217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flipV="1">
                <a:off x="1899145" y="6488780"/>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09" name="Freeform 208"/>
            <p:cNvSpPr/>
            <p:nvPr/>
          </p:nvSpPr>
          <p:spPr>
            <a:xfrm rot="5715043">
              <a:off x="890964" y="4162918"/>
              <a:ext cx="336452" cy="360976"/>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nvGrpSpPr>
            <p:cNvPr id="216" name="Group 215"/>
            <p:cNvGrpSpPr/>
            <p:nvPr/>
          </p:nvGrpSpPr>
          <p:grpSpPr>
            <a:xfrm>
              <a:off x="1979257" y="2908907"/>
              <a:ext cx="625543" cy="1717586"/>
              <a:chOff x="1877653" y="5070023"/>
              <a:chExt cx="625543" cy="1717586"/>
            </a:xfrm>
          </p:grpSpPr>
          <p:sp>
            <p:nvSpPr>
              <p:cNvPr id="215" name="Can 214"/>
              <p:cNvSpPr/>
              <p:nvPr/>
            </p:nvSpPr>
            <p:spPr>
              <a:xfrm>
                <a:off x="1884050" y="5535421"/>
                <a:ext cx="619146" cy="1252188"/>
              </a:xfrm>
              <a:prstGeom prst="can">
                <a:avLst/>
              </a:prstGeom>
              <a:solidFill>
                <a:schemeClr val="accent6">
                  <a:lumMod val="60000"/>
                  <a:lumOff val="4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81" name="Can 180"/>
              <p:cNvSpPr/>
              <p:nvPr/>
            </p:nvSpPr>
            <p:spPr>
              <a:xfrm>
                <a:off x="1877653" y="5070023"/>
                <a:ext cx="625543" cy="626865"/>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cxnSp>
            <p:nvCxnSpPr>
              <p:cNvPr id="183" name="Straight Connector 182"/>
              <p:cNvCxnSpPr/>
              <p:nvPr/>
            </p:nvCxnSpPr>
            <p:spPr>
              <a:xfrm flipV="1">
                <a:off x="2156503" y="6312935"/>
                <a:ext cx="126059" cy="24190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rot="8258808">
                <a:off x="2107297" y="5761082"/>
                <a:ext cx="2233" cy="22031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rot="8258808" flipH="1">
                <a:off x="2038598" y="5735437"/>
                <a:ext cx="3708" cy="29754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rot="8258808" flipH="1">
                <a:off x="2038598" y="5828334"/>
                <a:ext cx="3708" cy="29754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V="1">
                <a:off x="2227106" y="6300549"/>
                <a:ext cx="126059" cy="24190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2238872" y="6412027"/>
                <a:ext cx="126059" cy="24190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0" name="Freeform 209"/>
              <p:cNvSpPr/>
              <p:nvPr/>
            </p:nvSpPr>
            <p:spPr>
              <a:xfrm rot="5715043">
                <a:off x="2213278" y="5947962"/>
                <a:ext cx="246107" cy="250847"/>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lIns="76194" tIns="38097" rIns="76194" bIns="38097"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sp>
          <p:nvSpPr>
            <p:cNvPr id="217" name="Teardrop 216"/>
            <p:cNvSpPr/>
            <p:nvPr/>
          </p:nvSpPr>
          <p:spPr>
            <a:xfrm rot="18877614">
              <a:off x="2767733" y="3496119"/>
              <a:ext cx="280151" cy="280151"/>
            </a:xfrm>
            <a:prstGeom prst="teardrop">
              <a:avLst/>
            </a:prstGeom>
            <a:blipFill rotWithShape="1">
              <a:blip r:embed="rId3">
                <a:alphaModFix amt="80000"/>
              </a:blip>
              <a:tile tx="0" ty="0" sx="100000" sy="100000" flip="none" algn="tl"/>
            </a:blip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lIns="76197" tIns="38098" rIns="76197" bIns="38098" spcCol="0" rtlCol="0" anchor="ctr"/>
            <a:lstStyle/>
            <a:p>
              <a:pPr algn="ctr" defTabSz="457127"/>
              <a:endParaRPr lang="en-US" sz="1667">
                <a:solidFill>
                  <a:prstClr val="white"/>
                </a:solidFill>
                <a:latin typeface="Helvetica Neue" charset="0"/>
                <a:ea typeface="Helvetica Neue" charset="0"/>
                <a:cs typeface="Helvetica Neue" charset="0"/>
              </a:endParaRPr>
            </a:p>
          </p:txBody>
        </p:sp>
      </p:grpSp>
      <p:grpSp>
        <p:nvGrpSpPr>
          <p:cNvPr id="297" name="Group 296"/>
          <p:cNvGrpSpPr/>
          <p:nvPr/>
        </p:nvGrpSpPr>
        <p:grpSpPr>
          <a:xfrm>
            <a:off x="4744030" y="2741083"/>
            <a:ext cx="236362" cy="236362"/>
            <a:chOff x="3629558" y="4489450"/>
            <a:chExt cx="298450" cy="298450"/>
          </a:xfrm>
        </p:grpSpPr>
        <p:sp>
          <p:nvSpPr>
            <p:cNvPr id="236" name="Donut 235"/>
            <p:cNvSpPr/>
            <p:nvPr/>
          </p:nvSpPr>
          <p:spPr>
            <a:xfrm>
              <a:off x="3629558" y="4489450"/>
              <a:ext cx="298450" cy="298450"/>
            </a:xfrm>
            <a:prstGeom prst="donut">
              <a:avLst>
                <a:gd name="adj" fmla="val 1596"/>
              </a:avLst>
            </a:prstGeom>
            <a:solidFill>
              <a:srgbClr val="6600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black"/>
                </a:solidFill>
                <a:latin typeface="Helvetica Neue" charset="0"/>
                <a:ea typeface="Helvetica Neue" charset="0"/>
                <a:cs typeface="Helvetica Neue" charset="0"/>
              </a:endParaRPr>
            </a:p>
          </p:txBody>
        </p:sp>
        <p:cxnSp>
          <p:nvCxnSpPr>
            <p:cNvPr id="238" name="Straight Connector 237"/>
            <p:cNvCxnSpPr/>
            <p:nvPr/>
          </p:nvCxnSpPr>
          <p:spPr>
            <a:xfrm>
              <a:off x="3778783" y="4533900"/>
              <a:ext cx="0" cy="101600"/>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778783" y="4635500"/>
              <a:ext cx="56617" cy="58321"/>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grpSp>
      <p:sp>
        <p:nvSpPr>
          <p:cNvPr id="288" name="Sun 287"/>
          <p:cNvSpPr/>
          <p:nvPr/>
        </p:nvSpPr>
        <p:spPr>
          <a:xfrm>
            <a:off x="7281334" y="2257780"/>
            <a:ext cx="247473" cy="247473"/>
          </a:xfrm>
          <a:prstGeom prst="sun">
            <a:avLst/>
          </a:prstGeom>
          <a:solidFill>
            <a:srgbClr val="764B77"/>
          </a:solidFill>
          <a:ln w="6350" cmpd="sng">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spcCol="0" rtlCol="0" anchor="ctr"/>
          <a:lstStyle/>
          <a:p>
            <a:pPr algn="ctr" defTabSz="457127"/>
            <a:endParaRPr lang="en-US" sz="1667">
              <a:solidFill>
                <a:prstClr val="white"/>
              </a:solidFill>
              <a:latin typeface="Helvetica Neue" charset="0"/>
              <a:ea typeface="Helvetica Neue" charset="0"/>
              <a:cs typeface="Helvetica Neue" charset="0"/>
            </a:endParaRPr>
          </a:p>
        </p:txBody>
      </p:sp>
      <p:cxnSp>
        <p:nvCxnSpPr>
          <p:cNvPr id="289" name="Straight Connector 288"/>
          <p:cNvCxnSpPr/>
          <p:nvPr/>
        </p:nvCxnSpPr>
        <p:spPr>
          <a:xfrm>
            <a:off x="2821743" y="3576565"/>
            <a:ext cx="1210507" cy="561519"/>
          </a:xfrm>
          <a:prstGeom prst="line">
            <a:avLst/>
          </a:prstGeom>
          <a:ln w="3175" cmpd="sng">
            <a:solidFill>
              <a:schemeClr val="tx1">
                <a:lumMod val="50000"/>
                <a:lumOff val="50000"/>
              </a:schemeClr>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flipH="1">
            <a:off x="4515821" y="3671813"/>
            <a:ext cx="1" cy="466270"/>
          </a:xfrm>
          <a:prstGeom prst="line">
            <a:avLst/>
          </a:prstGeom>
          <a:ln w="3175" cmpd="sng">
            <a:solidFill>
              <a:schemeClr val="tx1">
                <a:lumMod val="50000"/>
                <a:lumOff val="50000"/>
              </a:schemeClr>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flipH="1">
            <a:off x="5161725" y="3524250"/>
            <a:ext cx="1124776" cy="609865"/>
          </a:xfrm>
          <a:prstGeom prst="line">
            <a:avLst/>
          </a:prstGeom>
          <a:ln w="3175" cmpd="sng">
            <a:solidFill>
              <a:schemeClr val="tx1">
                <a:lumMod val="50000"/>
                <a:lumOff val="50000"/>
              </a:schemeClr>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98" name="TextBox 297"/>
          <p:cNvSpPr txBox="1"/>
          <p:nvPr/>
        </p:nvSpPr>
        <p:spPr>
          <a:xfrm>
            <a:off x="158749" y="6258005"/>
            <a:ext cx="2782807" cy="480897"/>
          </a:xfrm>
          <a:prstGeom prst="rect">
            <a:avLst/>
          </a:prstGeom>
          <a:noFill/>
        </p:spPr>
        <p:txBody>
          <a:bodyPr wrap="none" lIns="76197" tIns="38098" rIns="76197" bIns="38098" rtlCol="0">
            <a:spAutoFit/>
          </a:bodyPr>
          <a:lstStyle/>
          <a:p>
            <a:pPr defTabSz="457127"/>
            <a:r>
              <a:rPr lang="nb-NO" sz="875" dirty="0" err="1">
                <a:solidFill>
                  <a:prstClr val="black">
                    <a:lumMod val="50000"/>
                    <a:lumOff val="50000"/>
                  </a:prstClr>
                </a:solidFill>
                <a:latin typeface="Helvetica Neue" charset="0"/>
                <a:ea typeface="Helvetica Neue" charset="0"/>
                <a:cs typeface="Helvetica Neue" charset="0"/>
              </a:rPr>
              <a:t>Choi</a:t>
            </a:r>
            <a:r>
              <a:rPr lang="nb-NO" sz="875" dirty="0">
                <a:solidFill>
                  <a:prstClr val="black">
                    <a:lumMod val="50000"/>
                    <a:lumOff val="50000"/>
                  </a:prstClr>
                </a:solidFill>
                <a:latin typeface="Helvetica Neue" charset="0"/>
                <a:ea typeface="Helvetica Neue" charset="0"/>
                <a:cs typeface="Helvetica Neue" charset="0"/>
              </a:rPr>
              <a:t> et al.,</a:t>
            </a:r>
            <a:r>
              <a:rPr lang="nb-NO" sz="875" i="1" dirty="0">
                <a:solidFill>
                  <a:prstClr val="black">
                    <a:lumMod val="50000"/>
                    <a:lumOff val="50000"/>
                  </a:prstClr>
                </a:solidFill>
                <a:latin typeface="Helvetica Neue" charset="0"/>
                <a:ea typeface="Helvetica Neue" charset="0"/>
                <a:cs typeface="Helvetica Neue" charset="0"/>
              </a:rPr>
              <a:t> Adv. </a:t>
            </a:r>
            <a:r>
              <a:rPr lang="nb-NO" sz="875" i="1" dirty="0" err="1">
                <a:solidFill>
                  <a:prstClr val="black">
                    <a:lumMod val="50000"/>
                    <a:lumOff val="50000"/>
                  </a:prstClr>
                </a:solidFill>
                <a:latin typeface="Helvetica Neue" charset="0"/>
                <a:ea typeface="Helvetica Neue" charset="0"/>
                <a:cs typeface="Helvetica Neue" charset="0"/>
              </a:rPr>
              <a:t>Funct</a:t>
            </a:r>
            <a:r>
              <a:rPr lang="nb-NO" sz="875" i="1" dirty="0">
                <a:solidFill>
                  <a:prstClr val="black">
                    <a:lumMod val="50000"/>
                    <a:lumOff val="50000"/>
                  </a:prstClr>
                </a:solidFill>
                <a:latin typeface="Helvetica Neue" charset="0"/>
                <a:ea typeface="Helvetica Neue" charset="0"/>
                <a:cs typeface="Helvetica Neue" charset="0"/>
              </a:rPr>
              <a:t>. Mater. </a:t>
            </a:r>
            <a:r>
              <a:rPr lang="nb-NO" sz="875" b="1" dirty="0">
                <a:solidFill>
                  <a:prstClr val="black">
                    <a:lumMod val="50000"/>
                    <a:lumOff val="50000"/>
                  </a:prstClr>
                </a:solidFill>
                <a:latin typeface="Helvetica Neue" charset="0"/>
                <a:ea typeface="Helvetica Neue" charset="0"/>
                <a:cs typeface="Helvetica Neue" charset="0"/>
              </a:rPr>
              <a:t>2015</a:t>
            </a:r>
            <a:r>
              <a:rPr lang="nb-NO" sz="875" dirty="0">
                <a:solidFill>
                  <a:prstClr val="black">
                    <a:lumMod val="50000"/>
                    <a:lumOff val="50000"/>
                  </a:prstClr>
                </a:solidFill>
                <a:latin typeface="Helvetica Neue" charset="0"/>
                <a:ea typeface="Helvetica Neue" charset="0"/>
                <a:cs typeface="Helvetica Neue" charset="0"/>
              </a:rPr>
              <a:t>, </a:t>
            </a:r>
            <a:r>
              <a:rPr lang="nb-NO" sz="875" i="1" dirty="0">
                <a:solidFill>
                  <a:prstClr val="black">
                    <a:lumMod val="50000"/>
                    <a:lumOff val="50000"/>
                  </a:prstClr>
                </a:solidFill>
                <a:latin typeface="Helvetica Neue" charset="0"/>
                <a:ea typeface="Helvetica Neue" charset="0"/>
                <a:cs typeface="Helvetica Neue" charset="0"/>
              </a:rPr>
              <a:t>25</a:t>
            </a:r>
            <a:r>
              <a:rPr lang="nb-NO" sz="875" dirty="0">
                <a:solidFill>
                  <a:prstClr val="black">
                    <a:lumMod val="50000"/>
                    <a:lumOff val="50000"/>
                  </a:prstClr>
                </a:solidFill>
                <a:latin typeface="Helvetica Neue" charset="0"/>
                <a:ea typeface="Helvetica Neue" charset="0"/>
                <a:cs typeface="Helvetica Neue" charset="0"/>
              </a:rPr>
              <a:t>, 920–927</a:t>
            </a:r>
          </a:p>
          <a:p>
            <a:pPr defTabSz="457127"/>
            <a:r>
              <a:rPr lang="nb-NO" sz="875" dirty="0" err="1">
                <a:solidFill>
                  <a:prstClr val="black">
                    <a:lumMod val="50000"/>
                    <a:lumOff val="50000"/>
                  </a:prstClr>
                </a:solidFill>
                <a:latin typeface="Helvetica Neue" charset="0"/>
                <a:ea typeface="Helvetica Neue" charset="0"/>
                <a:cs typeface="Helvetica Neue" charset="0"/>
              </a:rPr>
              <a:t>Kleinhenz</a:t>
            </a:r>
            <a:r>
              <a:rPr lang="nb-NO" sz="875" dirty="0">
                <a:solidFill>
                  <a:prstClr val="black">
                    <a:lumMod val="50000"/>
                    <a:lumOff val="50000"/>
                  </a:prstClr>
                </a:solidFill>
                <a:latin typeface="Helvetica Neue" charset="0"/>
                <a:ea typeface="Helvetica Neue" charset="0"/>
                <a:cs typeface="Helvetica Neue" charset="0"/>
              </a:rPr>
              <a:t> et al.</a:t>
            </a:r>
            <a:r>
              <a:rPr lang="nb-NO" sz="875" i="1" dirty="0">
                <a:solidFill>
                  <a:prstClr val="black">
                    <a:lumMod val="50000"/>
                    <a:lumOff val="50000"/>
                  </a:prstClr>
                </a:solidFill>
                <a:latin typeface="Helvetica Neue" charset="0"/>
                <a:ea typeface="Helvetica Neue" charset="0"/>
                <a:cs typeface="Helvetica Neue" charset="0"/>
              </a:rPr>
              <a:t>, </a:t>
            </a:r>
            <a:r>
              <a:rPr lang="nb-NO" sz="875" i="1" dirty="0" err="1">
                <a:solidFill>
                  <a:prstClr val="black">
                    <a:lumMod val="50000"/>
                    <a:lumOff val="50000"/>
                  </a:prstClr>
                </a:solidFill>
                <a:latin typeface="Helvetica Neue" charset="0"/>
                <a:ea typeface="Helvetica Neue" charset="0"/>
                <a:cs typeface="Helvetica Neue" charset="0"/>
              </a:rPr>
              <a:t>Chem</a:t>
            </a:r>
            <a:r>
              <a:rPr lang="nb-NO" sz="875" i="1" dirty="0">
                <a:solidFill>
                  <a:prstClr val="black">
                    <a:lumMod val="50000"/>
                    <a:lumOff val="50000"/>
                  </a:prstClr>
                </a:solidFill>
                <a:latin typeface="Helvetica Neue" charset="0"/>
                <a:ea typeface="Helvetica Neue" charset="0"/>
                <a:cs typeface="Helvetica Neue" charset="0"/>
              </a:rPr>
              <a:t>. Mater.</a:t>
            </a:r>
            <a:r>
              <a:rPr lang="nb-NO" sz="875" dirty="0">
                <a:solidFill>
                  <a:prstClr val="black">
                    <a:lumMod val="50000"/>
                    <a:lumOff val="50000"/>
                  </a:prstClr>
                </a:solidFill>
                <a:latin typeface="Helvetica Neue" charset="0"/>
                <a:ea typeface="Helvetica Neue" charset="0"/>
                <a:cs typeface="Helvetica Neue" charset="0"/>
              </a:rPr>
              <a:t> </a:t>
            </a:r>
            <a:r>
              <a:rPr lang="nb-NO" sz="875" b="1" dirty="0">
                <a:solidFill>
                  <a:prstClr val="black">
                    <a:lumMod val="50000"/>
                    <a:lumOff val="50000"/>
                  </a:prstClr>
                </a:solidFill>
                <a:latin typeface="Helvetica Neue" charset="0"/>
                <a:ea typeface="Helvetica Neue" charset="0"/>
                <a:cs typeface="Helvetica Neue" charset="0"/>
              </a:rPr>
              <a:t>2016</a:t>
            </a:r>
            <a:r>
              <a:rPr lang="nb-NO" sz="875" dirty="0">
                <a:solidFill>
                  <a:prstClr val="black">
                    <a:lumMod val="50000"/>
                    <a:lumOff val="50000"/>
                  </a:prstClr>
                </a:solidFill>
                <a:latin typeface="Helvetica Neue" charset="0"/>
                <a:ea typeface="Helvetica Neue" charset="0"/>
                <a:cs typeface="Helvetica Neue" charset="0"/>
              </a:rPr>
              <a:t>, </a:t>
            </a:r>
            <a:r>
              <a:rPr lang="nb-NO" sz="875" i="1" dirty="0">
                <a:solidFill>
                  <a:prstClr val="black">
                    <a:lumMod val="50000"/>
                    <a:lumOff val="50000"/>
                  </a:prstClr>
                </a:solidFill>
                <a:latin typeface="Helvetica Neue" charset="0"/>
                <a:ea typeface="Helvetica Neue" charset="0"/>
                <a:cs typeface="Helvetica Neue" charset="0"/>
              </a:rPr>
              <a:t>28</a:t>
            </a:r>
            <a:r>
              <a:rPr lang="nb-NO" sz="875" dirty="0">
                <a:solidFill>
                  <a:prstClr val="black">
                    <a:lumMod val="50000"/>
                    <a:lumOff val="50000"/>
                  </a:prstClr>
                </a:solidFill>
                <a:latin typeface="Helvetica Neue" charset="0"/>
                <a:ea typeface="Helvetica Neue" charset="0"/>
                <a:cs typeface="Helvetica Neue" charset="0"/>
              </a:rPr>
              <a:t>, 3905−3913 </a:t>
            </a:r>
          </a:p>
          <a:p>
            <a:pPr defTabSz="457127"/>
            <a:r>
              <a:rPr lang="de-DE" sz="875" dirty="0">
                <a:solidFill>
                  <a:prstClr val="black">
                    <a:lumMod val="50000"/>
                    <a:lumOff val="50000"/>
                  </a:prstClr>
                </a:solidFill>
                <a:latin typeface="Helvetica Neue" charset="0"/>
                <a:ea typeface="Helvetica Neue" charset="0"/>
                <a:cs typeface="Helvetica Neue" charset="0"/>
              </a:rPr>
              <a:t>Wang et al., </a:t>
            </a:r>
            <a:r>
              <a:rPr lang="de-DE" sz="875" i="1" dirty="0">
                <a:solidFill>
                  <a:prstClr val="black">
                    <a:lumMod val="50000"/>
                    <a:lumOff val="50000"/>
                  </a:prstClr>
                </a:solidFill>
                <a:latin typeface="Helvetica Neue" charset="0"/>
                <a:ea typeface="Helvetica Neue" charset="0"/>
                <a:cs typeface="Helvetica Neue" charset="0"/>
              </a:rPr>
              <a:t>ACS Nano </a:t>
            </a:r>
            <a:r>
              <a:rPr lang="de-DE" sz="875" b="1" dirty="0">
                <a:solidFill>
                  <a:prstClr val="black">
                    <a:lumMod val="50000"/>
                    <a:lumOff val="50000"/>
                  </a:prstClr>
                </a:solidFill>
                <a:latin typeface="Helvetica Neue" charset="0"/>
                <a:ea typeface="Helvetica Neue" charset="0"/>
                <a:cs typeface="Helvetica Neue" charset="0"/>
              </a:rPr>
              <a:t>2015, </a:t>
            </a:r>
            <a:r>
              <a:rPr lang="de-DE" sz="875" i="1" dirty="0">
                <a:solidFill>
                  <a:prstClr val="black">
                    <a:lumMod val="50000"/>
                    <a:lumOff val="50000"/>
                  </a:prstClr>
                </a:solidFill>
                <a:latin typeface="Helvetica Neue" charset="0"/>
                <a:ea typeface="Helvetica Neue" charset="0"/>
                <a:cs typeface="Helvetica Neue" charset="0"/>
              </a:rPr>
              <a:t>9</a:t>
            </a:r>
            <a:r>
              <a:rPr lang="de-DE" sz="875" dirty="0">
                <a:solidFill>
                  <a:prstClr val="black">
                    <a:lumMod val="50000"/>
                    <a:lumOff val="50000"/>
                  </a:prstClr>
                </a:solidFill>
                <a:latin typeface="Helvetica Neue" charset="0"/>
                <a:ea typeface="Helvetica Neue" charset="0"/>
                <a:cs typeface="Helvetica Neue" charset="0"/>
              </a:rPr>
              <a:t>, 8220–8230</a:t>
            </a:r>
            <a:endParaRPr lang="nb-NO" sz="875" dirty="0">
              <a:solidFill>
                <a:prstClr val="black">
                  <a:lumMod val="50000"/>
                  <a:lumOff val="50000"/>
                </a:prstClr>
              </a:solidFill>
              <a:latin typeface="Helvetica Neue" charset="0"/>
              <a:ea typeface="Helvetica Neue" charset="0"/>
              <a:cs typeface="Helvetica Neue" charset="0"/>
            </a:endParaRPr>
          </a:p>
        </p:txBody>
      </p:sp>
      <p:sp>
        <p:nvSpPr>
          <p:cNvPr id="3" name="TextBox 2"/>
          <p:cNvSpPr txBox="1"/>
          <p:nvPr/>
        </p:nvSpPr>
        <p:spPr>
          <a:xfrm>
            <a:off x="1494718" y="3649147"/>
            <a:ext cx="1331032" cy="502573"/>
          </a:xfrm>
          <a:prstGeom prst="rect">
            <a:avLst/>
          </a:prstGeom>
          <a:noFill/>
        </p:spPr>
        <p:txBody>
          <a:bodyPr wrap="square" rtlCol="0">
            <a:spAutoFit/>
          </a:bodyPr>
          <a:lstStyle/>
          <a:p>
            <a:pPr algn="ctr" defTabSz="457127"/>
            <a:r>
              <a:rPr lang="en-US" sz="1333" dirty="0">
                <a:solidFill>
                  <a:prstClr val="black"/>
                </a:solidFill>
                <a:latin typeface="Helvetica Neue" charset="0"/>
                <a:ea typeface="Helvetica Neue" charset="0"/>
                <a:cs typeface="Helvetica Neue" charset="0"/>
              </a:rPr>
              <a:t>+ 2-methyl pentane</a:t>
            </a:r>
          </a:p>
        </p:txBody>
      </p:sp>
      <p:sp>
        <p:nvSpPr>
          <p:cNvPr id="110" name="TextBox 109"/>
          <p:cNvSpPr txBox="1"/>
          <p:nvPr/>
        </p:nvSpPr>
        <p:spPr>
          <a:xfrm>
            <a:off x="529169" y="3652171"/>
            <a:ext cx="1046518" cy="502573"/>
          </a:xfrm>
          <a:prstGeom prst="rect">
            <a:avLst/>
          </a:prstGeom>
          <a:noFill/>
        </p:spPr>
        <p:txBody>
          <a:bodyPr wrap="square" rtlCol="0">
            <a:spAutoFit/>
          </a:bodyPr>
          <a:lstStyle/>
          <a:p>
            <a:pPr algn="ctr" defTabSz="457127"/>
            <a:r>
              <a:rPr lang="en-US" sz="1333" dirty="0">
                <a:solidFill>
                  <a:prstClr val="black"/>
                </a:solidFill>
                <a:latin typeface="Helvetica Neue" charset="0"/>
                <a:ea typeface="Helvetica Neue" charset="0"/>
                <a:cs typeface="Helvetica Neue" charset="0"/>
              </a:rPr>
              <a:t>P3HT in chloroform</a:t>
            </a:r>
          </a:p>
        </p:txBody>
      </p:sp>
      <p:sp>
        <p:nvSpPr>
          <p:cNvPr id="111" name="TextBox 110"/>
          <p:cNvSpPr txBox="1"/>
          <p:nvPr/>
        </p:nvSpPr>
        <p:spPr>
          <a:xfrm>
            <a:off x="551716" y="1333189"/>
            <a:ext cx="2318388" cy="692487"/>
          </a:xfrm>
          <a:prstGeom prst="rect">
            <a:avLst/>
          </a:prstGeom>
          <a:noFill/>
        </p:spPr>
        <p:txBody>
          <a:bodyPr wrap="square" lIns="76191" tIns="38095" rIns="76191" bIns="38095" rtlCol="0">
            <a:spAutoFit/>
          </a:bodyPr>
          <a:lstStyle/>
          <a:p>
            <a:pPr algn="ctr" defTabSz="457127"/>
            <a:r>
              <a:rPr lang="en-US" sz="2000" dirty="0">
                <a:solidFill>
                  <a:prstClr val="black"/>
                </a:solidFill>
                <a:latin typeface="Helvetica Neue" charset="0"/>
                <a:ea typeface="Helvetica Neue" charset="0"/>
                <a:cs typeface="Helvetica Neue" charset="0"/>
              </a:rPr>
              <a:t>Sonication + Poor Solvent</a:t>
            </a:r>
            <a:endParaRPr lang="en-US" sz="2000" i="1" dirty="0">
              <a:solidFill>
                <a:prstClr val="black"/>
              </a:solidFill>
              <a:latin typeface="Helvetica Neue" charset="0"/>
              <a:ea typeface="Helvetica Neue" charset="0"/>
              <a:cs typeface="Helvetica Neue" charset="0"/>
            </a:endParaRPr>
          </a:p>
        </p:txBody>
      </p:sp>
      <p:sp>
        <p:nvSpPr>
          <p:cNvPr id="112" name="TextBox 111"/>
          <p:cNvSpPr txBox="1"/>
          <p:nvPr/>
        </p:nvSpPr>
        <p:spPr>
          <a:xfrm>
            <a:off x="3223122" y="1481716"/>
            <a:ext cx="2526844" cy="384711"/>
          </a:xfrm>
          <a:prstGeom prst="rect">
            <a:avLst/>
          </a:prstGeom>
          <a:noFill/>
        </p:spPr>
        <p:txBody>
          <a:bodyPr wrap="square" lIns="76191" tIns="38095" rIns="76191" bIns="38095" rtlCol="0">
            <a:spAutoFit/>
          </a:bodyPr>
          <a:lstStyle/>
          <a:p>
            <a:pPr algn="ctr" defTabSz="457127"/>
            <a:r>
              <a:rPr lang="en-US" sz="2000" dirty="0">
                <a:solidFill>
                  <a:prstClr val="black"/>
                </a:solidFill>
                <a:latin typeface="Helvetica Neue" charset="0"/>
                <a:ea typeface="Helvetica Neue" charset="0"/>
                <a:cs typeface="Helvetica Neue" charset="0"/>
              </a:rPr>
              <a:t>Sonication + Aging</a:t>
            </a:r>
            <a:endParaRPr lang="en-US" sz="2000" i="1" dirty="0">
              <a:solidFill>
                <a:prstClr val="black"/>
              </a:solidFill>
              <a:latin typeface="Helvetica Neue" charset="0"/>
              <a:ea typeface="Helvetica Neue" charset="0"/>
              <a:cs typeface="Helvetica Neue" charset="0"/>
            </a:endParaRPr>
          </a:p>
        </p:txBody>
      </p:sp>
      <p:sp>
        <p:nvSpPr>
          <p:cNvPr id="113" name="TextBox 112"/>
          <p:cNvSpPr txBox="1"/>
          <p:nvPr/>
        </p:nvSpPr>
        <p:spPr>
          <a:xfrm>
            <a:off x="6102984" y="1336085"/>
            <a:ext cx="2558158" cy="692487"/>
          </a:xfrm>
          <a:prstGeom prst="rect">
            <a:avLst/>
          </a:prstGeom>
          <a:noFill/>
        </p:spPr>
        <p:txBody>
          <a:bodyPr wrap="square" lIns="76191" tIns="38095" rIns="76191" bIns="38095" rtlCol="0">
            <a:spAutoFit/>
          </a:bodyPr>
          <a:lstStyle/>
          <a:p>
            <a:pPr algn="ctr" defTabSz="457127"/>
            <a:r>
              <a:rPr lang="en-US" sz="2000" dirty="0">
                <a:solidFill>
                  <a:prstClr val="black"/>
                </a:solidFill>
                <a:latin typeface="Helvetica Neue" charset="0"/>
                <a:ea typeface="Helvetica Neue" charset="0"/>
                <a:cs typeface="Helvetica Neue" charset="0"/>
              </a:rPr>
              <a:t>Microfluidic Processing + UV</a:t>
            </a:r>
            <a:endParaRPr lang="en-US" sz="2000" i="1" dirty="0">
              <a:solidFill>
                <a:prstClr val="black"/>
              </a:solidFill>
              <a:latin typeface="Helvetica Neue" charset="0"/>
              <a:ea typeface="Helvetica Neue" charset="0"/>
              <a:cs typeface="Helvetica Neue" charset="0"/>
            </a:endParaRPr>
          </a:p>
        </p:txBody>
      </p:sp>
      <p:grpSp>
        <p:nvGrpSpPr>
          <p:cNvPr id="103" name="Group 102"/>
          <p:cNvGrpSpPr/>
          <p:nvPr/>
        </p:nvGrpSpPr>
        <p:grpSpPr>
          <a:xfrm>
            <a:off x="3484978" y="2392340"/>
            <a:ext cx="2012640" cy="1131911"/>
            <a:chOff x="816473" y="2908907"/>
            <a:chExt cx="3054024" cy="1717586"/>
          </a:xfrm>
        </p:grpSpPr>
        <p:grpSp>
          <p:nvGrpSpPr>
            <p:cNvPr id="104" name="Group 103"/>
            <p:cNvGrpSpPr/>
            <p:nvPr/>
          </p:nvGrpSpPr>
          <p:grpSpPr>
            <a:xfrm>
              <a:off x="816473" y="2908909"/>
              <a:ext cx="619146" cy="1676396"/>
              <a:chOff x="596191" y="719874"/>
              <a:chExt cx="520745" cy="1487907"/>
            </a:xfrm>
            <a:effectLst/>
          </p:grpSpPr>
          <p:sp>
            <p:nvSpPr>
              <p:cNvPr id="141" name="Can 140"/>
              <p:cNvSpPr/>
              <p:nvPr/>
            </p:nvSpPr>
            <p:spPr>
              <a:xfrm>
                <a:off x="596191" y="719874"/>
                <a:ext cx="520745" cy="556382"/>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42" name="Can 141"/>
              <p:cNvSpPr/>
              <p:nvPr/>
            </p:nvSpPr>
            <p:spPr>
              <a:xfrm>
                <a:off x="596191" y="1096385"/>
                <a:ext cx="520745" cy="1111396"/>
              </a:xfrm>
              <a:prstGeom prst="can">
                <a:avLst/>
              </a:prstGeom>
              <a:solidFill>
                <a:schemeClr val="accent6">
                  <a:lumMod val="20000"/>
                  <a:lumOff val="8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43" name="Freeform 142"/>
              <p:cNvSpPr/>
              <p:nvPr/>
            </p:nvSpPr>
            <p:spPr>
              <a:xfrm>
                <a:off x="686191" y="1331122"/>
                <a:ext cx="192912" cy="232282"/>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dirty="0">
                  <a:solidFill>
                    <a:prstClr val="black"/>
                  </a:solidFill>
                  <a:latin typeface="Helvetica Neue" charset="0"/>
                  <a:ea typeface="Helvetica Neue" charset="0"/>
                  <a:cs typeface="Helvetica Neue" charset="0"/>
                </a:endParaRPr>
              </a:p>
            </p:txBody>
          </p:sp>
          <p:sp>
            <p:nvSpPr>
              <p:cNvPr id="144" name="Freeform 143"/>
              <p:cNvSpPr/>
              <p:nvPr/>
            </p:nvSpPr>
            <p:spPr>
              <a:xfrm rot="5400000">
                <a:off x="814079" y="1622408"/>
                <a:ext cx="266825" cy="232862"/>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pic>
          <p:nvPicPr>
            <p:cNvPr id="105" name="Picture 104" descr="speake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9823286" flipH="1">
              <a:off x="1472250" y="3453269"/>
              <a:ext cx="434441" cy="434441"/>
            </a:xfrm>
            <a:prstGeom prst="rect">
              <a:avLst/>
            </a:prstGeom>
            <a:effectLst/>
          </p:spPr>
        </p:pic>
        <p:cxnSp>
          <p:nvCxnSpPr>
            <p:cNvPr id="106" name="Straight Connector 105"/>
            <p:cNvCxnSpPr/>
            <p:nvPr/>
          </p:nvCxnSpPr>
          <p:spPr>
            <a:xfrm>
              <a:off x="1520613" y="3906644"/>
              <a:ext cx="338340" cy="0"/>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2739489" y="3906644"/>
              <a:ext cx="385463" cy="0"/>
            </a:xfrm>
            <a:prstGeom prst="line">
              <a:avLst/>
            </a:prstGeom>
            <a:ln w="3175" cmpd="sng">
              <a:solidFill>
                <a:srgbClr val="7F7F7F"/>
              </a:solidFill>
              <a:prstDash val="lgDash"/>
              <a:headEnd type="none"/>
              <a:tailEnd type="arrow"/>
            </a:ln>
            <a:effectLst/>
          </p:spPr>
          <p:style>
            <a:lnRef idx="2">
              <a:schemeClr val="accent1"/>
            </a:lnRef>
            <a:fillRef idx="0">
              <a:schemeClr val="accent1"/>
            </a:fillRef>
            <a:effectRef idx="1">
              <a:schemeClr val="accent1"/>
            </a:effectRef>
            <a:fontRef idx="minor">
              <a:schemeClr val="tx1"/>
            </a:fontRef>
          </p:style>
        </p:cxnSp>
        <p:grpSp>
          <p:nvGrpSpPr>
            <p:cNvPr id="108" name="Group 107"/>
            <p:cNvGrpSpPr/>
            <p:nvPr/>
          </p:nvGrpSpPr>
          <p:grpSpPr>
            <a:xfrm>
              <a:off x="3261354" y="2914632"/>
              <a:ext cx="609143" cy="1711861"/>
              <a:chOff x="1472473" y="4768436"/>
              <a:chExt cx="900174" cy="2291794"/>
            </a:xfrm>
          </p:grpSpPr>
          <p:grpSp>
            <p:nvGrpSpPr>
              <p:cNvPr id="125" name="Group 124"/>
              <p:cNvGrpSpPr/>
              <p:nvPr/>
            </p:nvGrpSpPr>
            <p:grpSpPr>
              <a:xfrm>
                <a:off x="1472473" y="4768436"/>
                <a:ext cx="900174" cy="2291794"/>
                <a:chOff x="596191" y="719874"/>
                <a:chExt cx="520745" cy="1487907"/>
              </a:xfrm>
              <a:effectLst/>
            </p:grpSpPr>
            <p:sp>
              <p:nvSpPr>
                <p:cNvPr id="139" name="Can 138"/>
                <p:cNvSpPr/>
                <p:nvPr/>
              </p:nvSpPr>
              <p:spPr>
                <a:xfrm>
                  <a:off x="596191" y="719874"/>
                  <a:ext cx="520745" cy="539880"/>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40" name="Can 139"/>
                <p:cNvSpPr/>
                <p:nvPr/>
              </p:nvSpPr>
              <p:spPr>
                <a:xfrm>
                  <a:off x="596191" y="1119412"/>
                  <a:ext cx="520745" cy="1088369"/>
                </a:xfrm>
                <a:prstGeom prst="can">
                  <a:avLst/>
                </a:prstGeom>
                <a:solidFill>
                  <a:schemeClr val="accent4">
                    <a:lumMod val="60000"/>
                    <a:lumOff val="4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grpSp>
          <p:cxnSp>
            <p:nvCxnSpPr>
              <p:cNvPr id="126" name="Straight Connector 125"/>
              <p:cNvCxnSpPr/>
              <p:nvPr/>
            </p:nvCxnSpPr>
            <p:spPr>
              <a:xfrm rot="8258808" flipH="1">
                <a:off x="1867692" y="5650253"/>
                <a:ext cx="6254" cy="48053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8258808">
                <a:off x="1874902" y="5882511"/>
                <a:ext cx="3214" cy="3011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8258808" flipH="1">
                <a:off x="1776042" y="5847452"/>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8258808" flipH="1">
                <a:off x="1776042" y="5974450"/>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8258808" flipH="1">
                <a:off x="1778793" y="6069353"/>
                <a:ext cx="6254" cy="48053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8258808">
                <a:off x="1786003" y="6301611"/>
                <a:ext cx="3214" cy="3011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rot="8258808" flipH="1">
                <a:off x="1687142" y="6266552"/>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rot="8258808" flipH="1">
                <a:off x="1687142" y="6393550"/>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1988044" y="6493013"/>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2089645" y="6476080"/>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2106575" y="6628481"/>
                <a:ext cx="181402"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2195477" y="6759717"/>
                <a:ext cx="116383" cy="21217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1899145" y="6488780"/>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09" name="Freeform 108"/>
            <p:cNvSpPr/>
            <p:nvPr/>
          </p:nvSpPr>
          <p:spPr>
            <a:xfrm rot="5715043">
              <a:off x="890964" y="4162918"/>
              <a:ext cx="336452" cy="360976"/>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nvGrpSpPr>
            <p:cNvPr id="114" name="Group 113"/>
            <p:cNvGrpSpPr/>
            <p:nvPr/>
          </p:nvGrpSpPr>
          <p:grpSpPr>
            <a:xfrm>
              <a:off x="1979257" y="2908907"/>
              <a:ext cx="625543" cy="1717586"/>
              <a:chOff x="1877653" y="5070023"/>
              <a:chExt cx="625543" cy="1717586"/>
            </a:xfrm>
          </p:grpSpPr>
          <p:sp>
            <p:nvSpPr>
              <p:cNvPr id="116" name="Can 115"/>
              <p:cNvSpPr/>
              <p:nvPr/>
            </p:nvSpPr>
            <p:spPr>
              <a:xfrm>
                <a:off x="1884050" y="5535421"/>
                <a:ext cx="619146" cy="1252188"/>
              </a:xfrm>
              <a:prstGeom prst="can">
                <a:avLst/>
              </a:prstGeom>
              <a:solidFill>
                <a:schemeClr val="accent6">
                  <a:lumMod val="60000"/>
                  <a:lumOff val="4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117" name="Can 116"/>
              <p:cNvSpPr/>
              <p:nvPr/>
            </p:nvSpPr>
            <p:spPr>
              <a:xfrm>
                <a:off x="1877653" y="5070023"/>
                <a:ext cx="625543" cy="626865"/>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cxnSp>
            <p:nvCxnSpPr>
              <p:cNvPr id="118" name="Straight Connector 117"/>
              <p:cNvCxnSpPr/>
              <p:nvPr/>
            </p:nvCxnSpPr>
            <p:spPr>
              <a:xfrm flipV="1">
                <a:off x="2156503" y="6312935"/>
                <a:ext cx="126059" cy="24190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8258808">
                <a:off x="2107297" y="5761082"/>
                <a:ext cx="2233" cy="22031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8258808" flipH="1">
                <a:off x="2038598" y="5735437"/>
                <a:ext cx="3708" cy="29754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8258808" flipH="1">
                <a:off x="2038598" y="5828334"/>
                <a:ext cx="3708" cy="29754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2227106" y="6300549"/>
                <a:ext cx="126059" cy="24190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2238872" y="6412027"/>
                <a:ext cx="126059" cy="241904"/>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4" name="Freeform 123"/>
              <p:cNvSpPr/>
              <p:nvPr/>
            </p:nvSpPr>
            <p:spPr>
              <a:xfrm rot="5715043">
                <a:off x="2213278" y="5947962"/>
                <a:ext cx="246107" cy="250847"/>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lIns="76194" tIns="38097" rIns="76194" bIns="38097"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grpSp>
      <p:grpSp>
        <p:nvGrpSpPr>
          <p:cNvPr id="146" name="Group 145"/>
          <p:cNvGrpSpPr/>
          <p:nvPr/>
        </p:nvGrpSpPr>
        <p:grpSpPr>
          <a:xfrm>
            <a:off x="6384811" y="2392341"/>
            <a:ext cx="408025" cy="1104766"/>
            <a:chOff x="596191" y="719874"/>
            <a:chExt cx="520745" cy="1487907"/>
          </a:xfrm>
          <a:effectLst/>
        </p:grpSpPr>
        <p:sp>
          <p:nvSpPr>
            <p:cNvPr id="240" name="Can 239"/>
            <p:cNvSpPr/>
            <p:nvPr/>
          </p:nvSpPr>
          <p:spPr>
            <a:xfrm>
              <a:off x="596191" y="719874"/>
              <a:ext cx="520745" cy="556382"/>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242" name="Can 241"/>
            <p:cNvSpPr/>
            <p:nvPr/>
          </p:nvSpPr>
          <p:spPr>
            <a:xfrm>
              <a:off x="596191" y="1096385"/>
              <a:ext cx="520745" cy="1111396"/>
            </a:xfrm>
            <a:prstGeom prst="can">
              <a:avLst/>
            </a:prstGeom>
            <a:solidFill>
              <a:schemeClr val="accent6">
                <a:lumMod val="20000"/>
                <a:lumOff val="8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243" name="Freeform 242"/>
            <p:cNvSpPr/>
            <p:nvPr/>
          </p:nvSpPr>
          <p:spPr>
            <a:xfrm>
              <a:off x="686191" y="1331122"/>
              <a:ext cx="192912" cy="232282"/>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dirty="0">
                <a:solidFill>
                  <a:prstClr val="black"/>
                </a:solidFill>
                <a:latin typeface="Helvetica Neue" charset="0"/>
                <a:ea typeface="Helvetica Neue" charset="0"/>
                <a:cs typeface="Helvetica Neue" charset="0"/>
              </a:endParaRPr>
            </a:p>
          </p:txBody>
        </p:sp>
        <p:sp>
          <p:nvSpPr>
            <p:cNvPr id="244" name="Freeform 243"/>
            <p:cNvSpPr/>
            <p:nvPr/>
          </p:nvSpPr>
          <p:spPr>
            <a:xfrm rot="5400000">
              <a:off x="814079" y="1622408"/>
              <a:ext cx="266825" cy="232862"/>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dirty="0">
                <a:solidFill>
                  <a:prstClr val="black"/>
                </a:solidFill>
                <a:latin typeface="Helvetica Neue" charset="0"/>
                <a:ea typeface="Helvetica Neue" charset="0"/>
                <a:cs typeface="Helvetica Neue" charset="0"/>
              </a:endParaRPr>
            </a:p>
          </p:txBody>
        </p:sp>
      </p:grpSp>
      <p:grpSp>
        <p:nvGrpSpPr>
          <p:cNvPr id="150" name="Group 149"/>
          <p:cNvGrpSpPr/>
          <p:nvPr/>
        </p:nvGrpSpPr>
        <p:grpSpPr>
          <a:xfrm>
            <a:off x="7985435" y="2396112"/>
            <a:ext cx="401433" cy="1128138"/>
            <a:chOff x="1472473" y="4768436"/>
            <a:chExt cx="900174" cy="2291794"/>
          </a:xfrm>
        </p:grpSpPr>
        <p:grpSp>
          <p:nvGrpSpPr>
            <p:cNvPr id="164" name="Group 163"/>
            <p:cNvGrpSpPr/>
            <p:nvPr/>
          </p:nvGrpSpPr>
          <p:grpSpPr>
            <a:xfrm>
              <a:off x="1472473" y="4768436"/>
              <a:ext cx="900174" cy="2291794"/>
              <a:chOff x="596191" y="719874"/>
              <a:chExt cx="520745" cy="1487907"/>
            </a:xfrm>
            <a:effectLst/>
          </p:grpSpPr>
          <p:sp>
            <p:nvSpPr>
              <p:cNvPr id="237" name="Can 236"/>
              <p:cNvSpPr/>
              <p:nvPr/>
            </p:nvSpPr>
            <p:spPr>
              <a:xfrm>
                <a:off x="596191" y="719874"/>
                <a:ext cx="520745" cy="539880"/>
              </a:xfrm>
              <a:prstGeom prst="can">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sp>
            <p:nvSpPr>
              <p:cNvPr id="239" name="Can 238"/>
              <p:cNvSpPr/>
              <p:nvPr/>
            </p:nvSpPr>
            <p:spPr>
              <a:xfrm>
                <a:off x="596191" y="1119412"/>
                <a:ext cx="520745" cy="1088369"/>
              </a:xfrm>
              <a:prstGeom prst="can">
                <a:avLst/>
              </a:prstGeom>
              <a:solidFill>
                <a:schemeClr val="accent4">
                  <a:lumMod val="60000"/>
                  <a:lumOff val="40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dirty="0">
                  <a:solidFill>
                    <a:prstClr val="white"/>
                  </a:solidFill>
                  <a:latin typeface="Helvetica Neue" charset="0"/>
                  <a:ea typeface="Helvetica Neue" charset="0"/>
                  <a:cs typeface="Helvetica Neue" charset="0"/>
                </a:endParaRPr>
              </a:p>
            </p:txBody>
          </p:sp>
        </p:grpSp>
        <p:cxnSp>
          <p:nvCxnSpPr>
            <p:cNvPr id="165" name="Straight Connector 164"/>
            <p:cNvCxnSpPr/>
            <p:nvPr/>
          </p:nvCxnSpPr>
          <p:spPr>
            <a:xfrm rot="8258808" flipH="1">
              <a:off x="1867692" y="5650253"/>
              <a:ext cx="6254" cy="48053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rot="8258808">
              <a:off x="1874902" y="5882511"/>
              <a:ext cx="3214" cy="3011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rot="8258808" flipH="1">
              <a:off x="1776042" y="5847452"/>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rot="8258808" flipH="1">
              <a:off x="1776042" y="5974450"/>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rot="8258808" flipH="1">
              <a:off x="1778793" y="6069353"/>
              <a:ext cx="6254" cy="48053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8258808">
              <a:off x="1786003" y="6301611"/>
              <a:ext cx="3214" cy="30119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rot="8258808" flipH="1">
              <a:off x="1687142" y="6266552"/>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rot="8258808" flipH="1">
              <a:off x="1687142" y="6393550"/>
              <a:ext cx="5336" cy="406769"/>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1988044" y="6493013"/>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2089645" y="6476080"/>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flipV="1">
              <a:off x="2106575" y="6628481"/>
              <a:ext cx="181402"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flipV="1">
              <a:off x="2195477" y="6759717"/>
              <a:ext cx="116383" cy="212173"/>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flipV="1">
              <a:off x="1899145" y="6488780"/>
              <a:ext cx="181403" cy="330706"/>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51" name="Freeform 150"/>
          <p:cNvSpPr/>
          <p:nvPr/>
        </p:nvSpPr>
        <p:spPr>
          <a:xfrm rot="5715043">
            <a:off x="6423319" y="3218749"/>
            <a:ext cx="221726" cy="237888"/>
          </a:xfrm>
          <a:custGeom>
            <a:avLst/>
            <a:gdLst>
              <a:gd name="connsiteX0" fmla="*/ 0 w 729290"/>
              <a:gd name="connsiteY0" fmla="*/ 717749 h 843497"/>
              <a:gd name="connsiteX1" fmla="*/ 25147 w 729290"/>
              <a:gd name="connsiteY1" fmla="*/ 503976 h 843497"/>
              <a:gd name="connsiteX2" fmla="*/ 50294 w 729290"/>
              <a:gd name="connsiteY2" fmla="*/ 453677 h 843497"/>
              <a:gd name="connsiteX3" fmla="*/ 62867 w 729290"/>
              <a:gd name="connsiteY3" fmla="*/ 390803 h 843497"/>
              <a:gd name="connsiteX4" fmla="*/ 113161 w 729290"/>
              <a:gd name="connsiteY4" fmla="*/ 315354 h 843497"/>
              <a:gd name="connsiteX5" fmla="*/ 226321 w 729290"/>
              <a:gd name="connsiteY5" fmla="*/ 265055 h 843497"/>
              <a:gd name="connsiteX6" fmla="*/ 289188 w 729290"/>
              <a:gd name="connsiteY6" fmla="*/ 252480 h 843497"/>
              <a:gd name="connsiteX7" fmla="*/ 528083 w 729290"/>
              <a:gd name="connsiteY7" fmla="*/ 265055 h 843497"/>
              <a:gd name="connsiteX8" fmla="*/ 590950 w 729290"/>
              <a:gd name="connsiteY8" fmla="*/ 315354 h 843497"/>
              <a:gd name="connsiteX9" fmla="*/ 666390 w 729290"/>
              <a:gd name="connsiteY9" fmla="*/ 403378 h 843497"/>
              <a:gd name="connsiteX10" fmla="*/ 704110 w 729290"/>
              <a:gd name="connsiteY10" fmla="*/ 441102 h 843497"/>
              <a:gd name="connsiteX11" fmla="*/ 729257 w 729290"/>
              <a:gd name="connsiteY11" fmla="*/ 529126 h 843497"/>
              <a:gd name="connsiteX12" fmla="*/ 704110 w 729290"/>
              <a:gd name="connsiteY12" fmla="*/ 642300 h 843497"/>
              <a:gd name="connsiteX13" fmla="*/ 565803 w 729290"/>
              <a:gd name="connsiteY13" fmla="*/ 705174 h 843497"/>
              <a:gd name="connsiteX14" fmla="*/ 352055 w 729290"/>
              <a:gd name="connsiteY14" fmla="*/ 654874 h 843497"/>
              <a:gd name="connsiteX15" fmla="*/ 339482 w 729290"/>
              <a:gd name="connsiteY15" fmla="*/ 604575 h 843497"/>
              <a:gd name="connsiteX16" fmla="*/ 352055 w 729290"/>
              <a:gd name="connsiteY16" fmla="*/ 415953 h 843497"/>
              <a:gd name="connsiteX17" fmla="*/ 427496 w 729290"/>
              <a:gd name="connsiteY17" fmla="*/ 353078 h 843497"/>
              <a:gd name="connsiteX18" fmla="*/ 490363 w 729290"/>
              <a:gd name="connsiteY18" fmla="*/ 315354 h 843497"/>
              <a:gd name="connsiteX19" fmla="*/ 590950 w 729290"/>
              <a:gd name="connsiteY19" fmla="*/ 265055 h 843497"/>
              <a:gd name="connsiteX20" fmla="*/ 641243 w 729290"/>
              <a:gd name="connsiteY20" fmla="*/ 227330 h 843497"/>
              <a:gd name="connsiteX21" fmla="*/ 691537 w 729290"/>
              <a:gd name="connsiteY21" fmla="*/ 151881 h 843497"/>
              <a:gd name="connsiteX22" fmla="*/ 678964 w 729290"/>
              <a:gd name="connsiteY22" fmla="*/ 101582 h 843497"/>
              <a:gd name="connsiteX23" fmla="*/ 578376 w 729290"/>
              <a:gd name="connsiteY23" fmla="*/ 51282 h 843497"/>
              <a:gd name="connsiteX24" fmla="*/ 477789 w 729290"/>
              <a:gd name="connsiteY24" fmla="*/ 983 h 843497"/>
              <a:gd name="connsiteX25" fmla="*/ 226321 w 729290"/>
              <a:gd name="connsiteY25" fmla="*/ 13558 h 843497"/>
              <a:gd name="connsiteX26" fmla="*/ 176028 w 729290"/>
              <a:gd name="connsiteY26" fmla="*/ 89007 h 843497"/>
              <a:gd name="connsiteX27" fmla="*/ 163454 w 729290"/>
              <a:gd name="connsiteY27" fmla="*/ 302779 h 843497"/>
              <a:gd name="connsiteX28" fmla="*/ 238895 w 729290"/>
              <a:gd name="connsiteY28" fmla="*/ 353078 h 843497"/>
              <a:gd name="connsiteX29" fmla="*/ 301762 w 729290"/>
              <a:gd name="connsiteY29" fmla="*/ 378228 h 843497"/>
              <a:gd name="connsiteX30" fmla="*/ 339482 w 729290"/>
              <a:gd name="connsiteY30" fmla="*/ 390803 h 843497"/>
              <a:gd name="connsiteX31" fmla="*/ 414922 w 729290"/>
              <a:gd name="connsiteY31" fmla="*/ 441102 h 843497"/>
              <a:gd name="connsiteX32" fmla="*/ 452642 w 729290"/>
              <a:gd name="connsiteY32" fmla="*/ 453677 h 843497"/>
              <a:gd name="connsiteX33" fmla="*/ 540656 w 729290"/>
              <a:gd name="connsiteY33" fmla="*/ 503976 h 843497"/>
              <a:gd name="connsiteX34" fmla="*/ 565803 w 729290"/>
              <a:gd name="connsiteY34" fmla="*/ 541701 h 843497"/>
              <a:gd name="connsiteX35" fmla="*/ 590950 w 729290"/>
              <a:gd name="connsiteY35" fmla="*/ 617150 h 843497"/>
              <a:gd name="connsiteX36" fmla="*/ 578376 w 729290"/>
              <a:gd name="connsiteY36" fmla="*/ 755473 h 843497"/>
              <a:gd name="connsiteX37" fmla="*/ 553230 w 729290"/>
              <a:gd name="connsiteY37" fmla="*/ 793198 h 843497"/>
              <a:gd name="connsiteX38" fmla="*/ 502936 w 729290"/>
              <a:gd name="connsiteY38" fmla="*/ 818347 h 843497"/>
              <a:gd name="connsiteX39" fmla="*/ 389775 w 729290"/>
              <a:gd name="connsiteY39" fmla="*/ 843497 h 843497"/>
              <a:gd name="connsiteX40" fmla="*/ 176028 w 729290"/>
              <a:gd name="connsiteY40" fmla="*/ 830922 h 843497"/>
              <a:gd name="connsiteX41" fmla="*/ 138308 w 729290"/>
              <a:gd name="connsiteY41" fmla="*/ 780623 h 8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9290" h="843497">
                <a:moveTo>
                  <a:pt x="0" y="717749"/>
                </a:moveTo>
                <a:cubicBezTo>
                  <a:pt x="8382" y="646491"/>
                  <a:pt x="11723" y="574458"/>
                  <a:pt x="25147" y="503976"/>
                </a:cubicBezTo>
                <a:cubicBezTo>
                  <a:pt x="28654" y="485562"/>
                  <a:pt x="44367" y="471460"/>
                  <a:pt x="50294" y="453677"/>
                </a:cubicBezTo>
                <a:cubicBezTo>
                  <a:pt x="57052" y="433401"/>
                  <a:pt x="54024" y="410261"/>
                  <a:pt x="62867" y="390803"/>
                </a:cubicBezTo>
                <a:cubicBezTo>
                  <a:pt x="75373" y="363287"/>
                  <a:pt x="86128" y="328873"/>
                  <a:pt x="113161" y="315354"/>
                </a:cubicBezTo>
                <a:cubicBezTo>
                  <a:pt x="150315" y="296774"/>
                  <a:pt x="186180" y="277098"/>
                  <a:pt x="226321" y="265055"/>
                </a:cubicBezTo>
                <a:cubicBezTo>
                  <a:pt x="246790" y="258914"/>
                  <a:pt x="268232" y="256672"/>
                  <a:pt x="289188" y="252480"/>
                </a:cubicBezTo>
                <a:cubicBezTo>
                  <a:pt x="368820" y="256672"/>
                  <a:pt x="450018" y="248790"/>
                  <a:pt x="528083" y="265055"/>
                </a:cubicBezTo>
                <a:cubicBezTo>
                  <a:pt x="554356" y="270529"/>
                  <a:pt x="570754" y="297680"/>
                  <a:pt x="590950" y="315354"/>
                </a:cubicBezTo>
                <a:cubicBezTo>
                  <a:pt x="644436" y="362159"/>
                  <a:pt x="616885" y="345615"/>
                  <a:pt x="666390" y="403378"/>
                </a:cubicBezTo>
                <a:cubicBezTo>
                  <a:pt x="677962" y="416880"/>
                  <a:pt x="691537" y="428527"/>
                  <a:pt x="704110" y="441102"/>
                </a:cubicBezTo>
                <a:cubicBezTo>
                  <a:pt x="709283" y="456623"/>
                  <a:pt x="730244" y="516295"/>
                  <a:pt x="729257" y="529126"/>
                </a:cubicBezTo>
                <a:cubicBezTo>
                  <a:pt x="726293" y="567657"/>
                  <a:pt x="723580" y="608919"/>
                  <a:pt x="704110" y="642300"/>
                </a:cubicBezTo>
                <a:cubicBezTo>
                  <a:pt x="687582" y="670637"/>
                  <a:pt x="589514" y="697269"/>
                  <a:pt x="565803" y="705174"/>
                </a:cubicBezTo>
                <a:cubicBezTo>
                  <a:pt x="489267" y="699706"/>
                  <a:pt x="395931" y="731666"/>
                  <a:pt x="352055" y="654874"/>
                </a:cubicBezTo>
                <a:cubicBezTo>
                  <a:pt x="343481" y="639868"/>
                  <a:pt x="343673" y="621341"/>
                  <a:pt x="339482" y="604575"/>
                </a:cubicBezTo>
                <a:cubicBezTo>
                  <a:pt x="343673" y="541701"/>
                  <a:pt x="341697" y="478109"/>
                  <a:pt x="352055" y="415953"/>
                </a:cubicBezTo>
                <a:cubicBezTo>
                  <a:pt x="358746" y="375804"/>
                  <a:pt x="399470" y="368649"/>
                  <a:pt x="427496" y="353078"/>
                </a:cubicBezTo>
                <a:cubicBezTo>
                  <a:pt x="448859" y="341208"/>
                  <a:pt x="468846" y="326941"/>
                  <a:pt x="490363" y="315354"/>
                </a:cubicBezTo>
                <a:cubicBezTo>
                  <a:pt x="523369" y="297580"/>
                  <a:pt x="560962" y="287549"/>
                  <a:pt x="590950" y="265055"/>
                </a:cubicBezTo>
                <a:cubicBezTo>
                  <a:pt x="607714" y="252480"/>
                  <a:pt x="627321" y="242994"/>
                  <a:pt x="641243" y="227330"/>
                </a:cubicBezTo>
                <a:cubicBezTo>
                  <a:pt x="661322" y="204738"/>
                  <a:pt x="691537" y="151881"/>
                  <a:pt x="691537" y="151881"/>
                </a:cubicBezTo>
                <a:cubicBezTo>
                  <a:pt x="687346" y="135115"/>
                  <a:pt x="688550" y="115962"/>
                  <a:pt x="678964" y="101582"/>
                </a:cubicBezTo>
                <a:cubicBezTo>
                  <a:pt x="663837" y="78889"/>
                  <a:pt x="593482" y="59675"/>
                  <a:pt x="578376" y="51282"/>
                </a:cubicBezTo>
                <a:cubicBezTo>
                  <a:pt x="473458" y="-7013"/>
                  <a:pt x="582059" y="27053"/>
                  <a:pt x="477789" y="983"/>
                </a:cubicBezTo>
                <a:cubicBezTo>
                  <a:pt x="393966" y="5175"/>
                  <a:pt x="306891" y="-9944"/>
                  <a:pt x="226321" y="13558"/>
                </a:cubicBezTo>
                <a:cubicBezTo>
                  <a:pt x="197305" y="22022"/>
                  <a:pt x="176028" y="89007"/>
                  <a:pt x="176028" y="89007"/>
                </a:cubicBezTo>
                <a:cubicBezTo>
                  <a:pt x="154470" y="175250"/>
                  <a:pt x="133016" y="211454"/>
                  <a:pt x="163454" y="302779"/>
                </a:cubicBezTo>
                <a:cubicBezTo>
                  <a:pt x="175830" y="339910"/>
                  <a:pt x="210179" y="342308"/>
                  <a:pt x="238895" y="353078"/>
                </a:cubicBezTo>
                <a:cubicBezTo>
                  <a:pt x="260028" y="361004"/>
                  <a:pt x="280629" y="370302"/>
                  <a:pt x="301762" y="378228"/>
                </a:cubicBezTo>
                <a:cubicBezTo>
                  <a:pt x="314172" y="382882"/>
                  <a:pt x="327897" y="384366"/>
                  <a:pt x="339482" y="390803"/>
                </a:cubicBezTo>
                <a:cubicBezTo>
                  <a:pt x="365901" y="405482"/>
                  <a:pt x="386250" y="431543"/>
                  <a:pt x="414922" y="441102"/>
                </a:cubicBezTo>
                <a:cubicBezTo>
                  <a:pt x="427495" y="445294"/>
                  <a:pt x="440460" y="448456"/>
                  <a:pt x="452642" y="453677"/>
                </a:cubicBezTo>
                <a:cubicBezTo>
                  <a:pt x="497308" y="472822"/>
                  <a:pt x="502775" y="478720"/>
                  <a:pt x="540656" y="503976"/>
                </a:cubicBezTo>
                <a:cubicBezTo>
                  <a:pt x="549038" y="516551"/>
                  <a:pt x="559666" y="527891"/>
                  <a:pt x="565803" y="541701"/>
                </a:cubicBezTo>
                <a:cubicBezTo>
                  <a:pt x="576569" y="565926"/>
                  <a:pt x="590950" y="617150"/>
                  <a:pt x="590950" y="617150"/>
                </a:cubicBezTo>
                <a:cubicBezTo>
                  <a:pt x="586759" y="663258"/>
                  <a:pt x="588076" y="710203"/>
                  <a:pt x="578376" y="755473"/>
                </a:cubicBezTo>
                <a:cubicBezTo>
                  <a:pt x="575210" y="770250"/>
                  <a:pt x="564839" y="783523"/>
                  <a:pt x="553230" y="793198"/>
                </a:cubicBezTo>
                <a:cubicBezTo>
                  <a:pt x="538831" y="805198"/>
                  <a:pt x="520486" y="811765"/>
                  <a:pt x="502936" y="818347"/>
                </a:cubicBezTo>
                <a:cubicBezTo>
                  <a:pt x="482642" y="825958"/>
                  <a:pt x="406847" y="840082"/>
                  <a:pt x="389775" y="843497"/>
                </a:cubicBezTo>
                <a:cubicBezTo>
                  <a:pt x="318526" y="839305"/>
                  <a:pt x="246014" y="844921"/>
                  <a:pt x="176028" y="830922"/>
                </a:cubicBezTo>
                <a:cubicBezTo>
                  <a:pt x="135344" y="822784"/>
                  <a:pt x="138308" y="803307"/>
                  <a:pt x="138308" y="780623"/>
                </a:cubicBezTo>
              </a:path>
            </a:pathLst>
          </a:custGeom>
          <a:noFill/>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667" dirty="0">
              <a:solidFill>
                <a:prstClr val="black"/>
              </a:solidFill>
              <a:latin typeface="Helvetica Neue" charset="0"/>
              <a:ea typeface="Helvetica Neue" charset="0"/>
              <a:cs typeface="Helvetica Neue" charset="0"/>
            </a:endParaRPr>
          </a:p>
        </p:txBody>
      </p:sp>
      <p:sp>
        <p:nvSpPr>
          <p:cNvPr id="5" name="Freeform 4"/>
          <p:cNvSpPr/>
          <p:nvPr/>
        </p:nvSpPr>
        <p:spPr>
          <a:xfrm>
            <a:off x="6858000" y="2255168"/>
            <a:ext cx="1260612" cy="669080"/>
          </a:xfrm>
          <a:custGeom>
            <a:avLst/>
            <a:gdLst>
              <a:gd name="connsiteX0" fmla="*/ 0 w 1512734"/>
              <a:gd name="connsiteY0" fmla="*/ 617627 h 782773"/>
              <a:gd name="connsiteX1" fmla="*/ 228600 w 1512734"/>
              <a:gd name="connsiteY1" fmla="*/ 617627 h 782773"/>
              <a:gd name="connsiteX2" fmla="*/ 330200 w 1512734"/>
              <a:gd name="connsiteY2" fmla="*/ 516027 h 782773"/>
              <a:gd name="connsiteX3" fmla="*/ 368300 w 1512734"/>
              <a:gd name="connsiteY3" fmla="*/ 782727 h 782773"/>
              <a:gd name="connsiteX4" fmla="*/ 431800 w 1512734"/>
              <a:gd name="connsiteY4" fmla="*/ 503327 h 782773"/>
              <a:gd name="connsiteX5" fmla="*/ 495300 w 1512734"/>
              <a:gd name="connsiteY5" fmla="*/ 782727 h 782773"/>
              <a:gd name="connsiteX6" fmla="*/ 546100 w 1512734"/>
              <a:gd name="connsiteY6" fmla="*/ 477927 h 782773"/>
              <a:gd name="connsiteX7" fmla="*/ 596900 w 1512734"/>
              <a:gd name="connsiteY7" fmla="*/ 770027 h 782773"/>
              <a:gd name="connsiteX8" fmla="*/ 647700 w 1512734"/>
              <a:gd name="connsiteY8" fmla="*/ 490627 h 782773"/>
              <a:gd name="connsiteX9" fmla="*/ 723900 w 1512734"/>
              <a:gd name="connsiteY9" fmla="*/ 757327 h 782773"/>
              <a:gd name="connsiteX10" fmla="*/ 762000 w 1512734"/>
              <a:gd name="connsiteY10" fmla="*/ 465227 h 782773"/>
              <a:gd name="connsiteX11" fmla="*/ 812800 w 1512734"/>
              <a:gd name="connsiteY11" fmla="*/ 757327 h 782773"/>
              <a:gd name="connsiteX12" fmla="*/ 850900 w 1512734"/>
              <a:gd name="connsiteY12" fmla="*/ 465227 h 782773"/>
              <a:gd name="connsiteX13" fmla="*/ 927100 w 1512734"/>
              <a:gd name="connsiteY13" fmla="*/ 744627 h 782773"/>
              <a:gd name="connsiteX14" fmla="*/ 990600 w 1512734"/>
              <a:gd name="connsiteY14" fmla="*/ 414427 h 782773"/>
              <a:gd name="connsiteX15" fmla="*/ 1054100 w 1512734"/>
              <a:gd name="connsiteY15" fmla="*/ 719227 h 782773"/>
              <a:gd name="connsiteX16" fmla="*/ 1117600 w 1512734"/>
              <a:gd name="connsiteY16" fmla="*/ 96927 h 782773"/>
              <a:gd name="connsiteX17" fmla="*/ 1460500 w 1512734"/>
              <a:gd name="connsiteY17" fmla="*/ 33427 h 782773"/>
              <a:gd name="connsiteX18" fmla="*/ 1511300 w 1512734"/>
              <a:gd name="connsiteY18" fmla="*/ 414427 h 782773"/>
              <a:gd name="connsiteX0" fmla="*/ 0 w 1512734"/>
              <a:gd name="connsiteY0" fmla="*/ 617627 h 787007"/>
              <a:gd name="connsiteX1" fmla="*/ 228600 w 1512734"/>
              <a:gd name="connsiteY1" fmla="*/ 617627 h 787007"/>
              <a:gd name="connsiteX2" fmla="*/ 330200 w 1512734"/>
              <a:gd name="connsiteY2" fmla="*/ 516027 h 787007"/>
              <a:gd name="connsiteX3" fmla="*/ 368300 w 1512734"/>
              <a:gd name="connsiteY3" fmla="*/ 782727 h 787007"/>
              <a:gd name="connsiteX4" fmla="*/ 431800 w 1512734"/>
              <a:gd name="connsiteY4" fmla="*/ 503327 h 787007"/>
              <a:gd name="connsiteX5" fmla="*/ 486833 w 1512734"/>
              <a:gd name="connsiteY5" fmla="*/ 786961 h 787007"/>
              <a:gd name="connsiteX6" fmla="*/ 546100 w 1512734"/>
              <a:gd name="connsiteY6" fmla="*/ 477927 h 787007"/>
              <a:gd name="connsiteX7" fmla="*/ 596900 w 1512734"/>
              <a:gd name="connsiteY7" fmla="*/ 770027 h 787007"/>
              <a:gd name="connsiteX8" fmla="*/ 647700 w 1512734"/>
              <a:gd name="connsiteY8" fmla="*/ 490627 h 787007"/>
              <a:gd name="connsiteX9" fmla="*/ 723900 w 1512734"/>
              <a:gd name="connsiteY9" fmla="*/ 757327 h 787007"/>
              <a:gd name="connsiteX10" fmla="*/ 762000 w 1512734"/>
              <a:gd name="connsiteY10" fmla="*/ 465227 h 787007"/>
              <a:gd name="connsiteX11" fmla="*/ 812800 w 1512734"/>
              <a:gd name="connsiteY11" fmla="*/ 757327 h 787007"/>
              <a:gd name="connsiteX12" fmla="*/ 850900 w 1512734"/>
              <a:gd name="connsiteY12" fmla="*/ 465227 h 787007"/>
              <a:gd name="connsiteX13" fmla="*/ 927100 w 1512734"/>
              <a:gd name="connsiteY13" fmla="*/ 744627 h 787007"/>
              <a:gd name="connsiteX14" fmla="*/ 990600 w 1512734"/>
              <a:gd name="connsiteY14" fmla="*/ 414427 h 787007"/>
              <a:gd name="connsiteX15" fmla="*/ 1054100 w 1512734"/>
              <a:gd name="connsiteY15" fmla="*/ 719227 h 787007"/>
              <a:gd name="connsiteX16" fmla="*/ 1117600 w 1512734"/>
              <a:gd name="connsiteY16" fmla="*/ 96927 h 787007"/>
              <a:gd name="connsiteX17" fmla="*/ 1460500 w 1512734"/>
              <a:gd name="connsiteY17" fmla="*/ 33427 h 787007"/>
              <a:gd name="connsiteX18" fmla="*/ 1511300 w 1512734"/>
              <a:gd name="connsiteY18" fmla="*/ 414427 h 787007"/>
              <a:gd name="connsiteX0" fmla="*/ 0 w 1512734"/>
              <a:gd name="connsiteY0" fmla="*/ 617627 h 787007"/>
              <a:gd name="connsiteX1" fmla="*/ 228600 w 1512734"/>
              <a:gd name="connsiteY1" fmla="*/ 617627 h 787007"/>
              <a:gd name="connsiteX2" fmla="*/ 330200 w 1512734"/>
              <a:gd name="connsiteY2" fmla="*/ 516027 h 787007"/>
              <a:gd name="connsiteX3" fmla="*/ 368300 w 1512734"/>
              <a:gd name="connsiteY3" fmla="*/ 782727 h 787007"/>
              <a:gd name="connsiteX4" fmla="*/ 431800 w 1512734"/>
              <a:gd name="connsiteY4" fmla="*/ 503327 h 787007"/>
              <a:gd name="connsiteX5" fmla="*/ 486833 w 1512734"/>
              <a:gd name="connsiteY5" fmla="*/ 786961 h 787007"/>
              <a:gd name="connsiteX6" fmla="*/ 546100 w 1512734"/>
              <a:gd name="connsiteY6" fmla="*/ 477927 h 787007"/>
              <a:gd name="connsiteX7" fmla="*/ 601133 w 1512734"/>
              <a:gd name="connsiteY7" fmla="*/ 782727 h 787007"/>
              <a:gd name="connsiteX8" fmla="*/ 647700 w 1512734"/>
              <a:gd name="connsiteY8" fmla="*/ 490627 h 787007"/>
              <a:gd name="connsiteX9" fmla="*/ 723900 w 1512734"/>
              <a:gd name="connsiteY9" fmla="*/ 757327 h 787007"/>
              <a:gd name="connsiteX10" fmla="*/ 762000 w 1512734"/>
              <a:gd name="connsiteY10" fmla="*/ 465227 h 787007"/>
              <a:gd name="connsiteX11" fmla="*/ 812800 w 1512734"/>
              <a:gd name="connsiteY11" fmla="*/ 757327 h 787007"/>
              <a:gd name="connsiteX12" fmla="*/ 850900 w 1512734"/>
              <a:gd name="connsiteY12" fmla="*/ 465227 h 787007"/>
              <a:gd name="connsiteX13" fmla="*/ 927100 w 1512734"/>
              <a:gd name="connsiteY13" fmla="*/ 744627 h 787007"/>
              <a:gd name="connsiteX14" fmla="*/ 990600 w 1512734"/>
              <a:gd name="connsiteY14" fmla="*/ 414427 h 787007"/>
              <a:gd name="connsiteX15" fmla="*/ 1054100 w 1512734"/>
              <a:gd name="connsiteY15" fmla="*/ 719227 h 787007"/>
              <a:gd name="connsiteX16" fmla="*/ 1117600 w 1512734"/>
              <a:gd name="connsiteY16" fmla="*/ 96927 h 787007"/>
              <a:gd name="connsiteX17" fmla="*/ 1460500 w 1512734"/>
              <a:gd name="connsiteY17" fmla="*/ 33427 h 787007"/>
              <a:gd name="connsiteX18" fmla="*/ 1511300 w 1512734"/>
              <a:gd name="connsiteY18" fmla="*/ 414427 h 787007"/>
              <a:gd name="connsiteX0" fmla="*/ 0 w 1512734"/>
              <a:gd name="connsiteY0" fmla="*/ 617627 h 787007"/>
              <a:gd name="connsiteX1" fmla="*/ 228600 w 1512734"/>
              <a:gd name="connsiteY1" fmla="*/ 617627 h 787007"/>
              <a:gd name="connsiteX2" fmla="*/ 330200 w 1512734"/>
              <a:gd name="connsiteY2" fmla="*/ 516027 h 787007"/>
              <a:gd name="connsiteX3" fmla="*/ 368300 w 1512734"/>
              <a:gd name="connsiteY3" fmla="*/ 782727 h 787007"/>
              <a:gd name="connsiteX4" fmla="*/ 431800 w 1512734"/>
              <a:gd name="connsiteY4" fmla="*/ 503327 h 787007"/>
              <a:gd name="connsiteX5" fmla="*/ 486833 w 1512734"/>
              <a:gd name="connsiteY5" fmla="*/ 786961 h 787007"/>
              <a:gd name="connsiteX6" fmla="*/ 546100 w 1512734"/>
              <a:gd name="connsiteY6" fmla="*/ 477927 h 787007"/>
              <a:gd name="connsiteX7" fmla="*/ 601133 w 1512734"/>
              <a:gd name="connsiteY7" fmla="*/ 782727 h 787007"/>
              <a:gd name="connsiteX8" fmla="*/ 647700 w 1512734"/>
              <a:gd name="connsiteY8" fmla="*/ 490627 h 787007"/>
              <a:gd name="connsiteX9" fmla="*/ 706967 w 1512734"/>
              <a:gd name="connsiteY9" fmla="*/ 782727 h 787007"/>
              <a:gd name="connsiteX10" fmla="*/ 762000 w 1512734"/>
              <a:gd name="connsiteY10" fmla="*/ 465227 h 787007"/>
              <a:gd name="connsiteX11" fmla="*/ 812800 w 1512734"/>
              <a:gd name="connsiteY11" fmla="*/ 757327 h 787007"/>
              <a:gd name="connsiteX12" fmla="*/ 850900 w 1512734"/>
              <a:gd name="connsiteY12" fmla="*/ 465227 h 787007"/>
              <a:gd name="connsiteX13" fmla="*/ 927100 w 1512734"/>
              <a:gd name="connsiteY13" fmla="*/ 744627 h 787007"/>
              <a:gd name="connsiteX14" fmla="*/ 990600 w 1512734"/>
              <a:gd name="connsiteY14" fmla="*/ 414427 h 787007"/>
              <a:gd name="connsiteX15" fmla="*/ 1054100 w 1512734"/>
              <a:gd name="connsiteY15" fmla="*/ 719227 h 787007"/>
              <a:gd name="connsiteX16" fmla="*/ 1117600 w 1512734"/>
              <a:gd name="connsiteY16" fmla="*/ 96927 h 787007"/>
              <a:gd name="connsiteX17" fmla="*/ 1460500 w 1512734"/>
              <a:gd name="connsiteY17" fmla="*/ 33427 h 787007"/>
              <a:gd name="connsiteX18" fmla="*/ 1511300 w 1512734"/>
              <a:gd name="connsiteY18" fmla="*/ 414427 h 787007"/>
              <a:gd name="connsiteX0" fmla="*/ 0 w 1512734"/>
              <a:gd name="connsiteY0" fmla="*/ 617627 h 787007"/>
              <a:gd name="connsiteX1" fmla="*/ 228600 w 1512734"/>
              <a:gd name="connsiteY1" fmla="*/ 617627 h 787007"/>
              <a:gd name="connsiteX2" fmla="*/ 330200 w 1512734"/>
              <a:gd name="connsiteY2" fmla="*/ 516027 h 787007"/>
              <a:gd name="connsiteX3" fmla="*/ 368300 w 1512734"/>
              <a:gd name="connsiteY3" fmla="*/ 782727 h 787007"/>
              <a:gd name="connsiteX4" fmla="*/ 431800 w 1512734"/>
              <a:gd name="connsiteY4" fmla="*/ 503327 h 787007"/>
              <a:gd name="connsiteX5" fmla="*/ 486833 w 1512734"/>
              <a:gd name="connsiteY5" fmla="*/ 786961 h 787007"/>
              <a:gd name="connsiteX6" fmla="*/ 546100 w 1512734"/>
              <a:gd name="connsiteY6" fmla="*/ 477927 h 787007"/>
              <a:gd name="connsiteX7" fmla="*/ 601133 w 1512734"/>
              <a:gd name="connsiteY7" fmla="*/ 782727 h 787007"/>
              <a:gd name="connsiteX8" fmla="*/ 647700 w 1512734"/>
              <a:gd name="connsiteY8" fmla="*/ 490627 h 787007"/>
              <a:gd name="connsiteX9" fmla="*/ 706967 w 1512734"/>
              <a:gd name="connsiteY9" fmla="*/ 782727 h 787007"/>
              <a:gd name="connsiteX10" fmla="*/ 762000 w 1512734"/>
              <a:gd name="connsiteY10" fmla="*/ 465227 h 787007"/>
              <a:gd name="connsiteX11" fmla="*/ 812800 w 1512734"/>
              <a:gd name="connsiteY11" fmla="*/ 782727 h 787007"/>
              <a:gd name="connsiteX12" fmla="*/ 850900 w 1512734"/>
              <a:gd name="connsiteY12" fmla="*/ 465227 h 787007"/>
              <a:gd name="connsiteX13" fmla="*/ 927100 w 1512734"/>
              <a:gd name="connsiteY13" fmla="*/ 744627 h 787007"/>
              <a:gd name="connsiteX14" fmla="*/ 990600 w 1512734"/>
              <a:gd name="connsiteY14" fmla="*/ 414427 h 787007"/>
              <a:gd name="connsiteX15" fmla="*/ 1054100 w 1512734"/>
              <a:gd name="connsiteY15" fmla="*/ 719227 h 787007"/>
              <a:gd name="connsiteX16" fmla="*/ 1117600 w 1512734"/>
              <a:gd name="connsiteY16" fmla="*/ 96927 h 787007"/>
              <a:gd name="connsiteX17" fmla="*/ 1460500 w 1512734"/>
              <a:gd name="connsiteY17" fmla="*/ 33427 h 787007"/>
              <a:gd name="connsiteX18" fmla="*/ 1511300 w 1512734"/>
              <a:gd name="connsiteY18" fmla="*/ 414427 h 787007"/>
              <a:gd name="connsiteX0" fmla="*/ 0 w 1512734"/>
              <a:gd name="connsiteY0" fmla="*/ 617627 h 787007"/>
              <a:gd name="connsiteX1" fmla="*/ 228600 w 1512734"/>
              <a:gd name="connsiteY1" fmla="*/ 617627 h 787007"/>
              <a:gd name="connsiteX2" fmla="*/ 330200 w 1512734"/>
              <a:gd name="connsiteY2" fmla="*/ 516027 h 787007"/>
              <a:gd name="connsiteX3" fmla="*/ 368300 w 1512734"/>
              <a:gd name="connsiteY3" fmla="*/ 782727 h 787007"/>
              <a:gd name="connsiteX4" fmla="*/ 431800 w 1512734"/>
              <a:gd name="connsiteY4" fmla="*/ 503327 h 787007"/>
              <a:gd name="connsiteX5" fmla="*/ 486833 w 1512734"/>
              <a:gd name="connsiteY5" fmla="*/ 786961 h 787007"/>
              <a:gd name="connsiteX6" fmla="*/ 546100 w 1512734"/>
              <a:gd name="connsiteY6" fmla="*/ 477927 h 787007"/>
              <a:gd name="connsiteX7" fmla="*/ 601133 w 1512734"/>
              <a:gd name="connsiteY7" fmla="*/ 782727 h 787007"/>
              <a:gd name="connsiteX8" fmla="*/ 647700 w 1512734"/>
              <a:gd name="connsiteY8" fmla="*/ 490627 h 787007"/>
              <a:gd name="connsiteX9" fmla="*/ 706967 w 1512734"/>
              <a:gd name="connsiteY9" fmla="*/ 782727 h 787007"/>
              <a:gd name="connsiteX10" fmla="*/ 762000 w 1512734"/>
              <a:gd name="connsiteY10" fmla="*/ 465227 h 787007"/>
              <a:gd name="connsiteX11" fmla="*/ 812800 w 1512734"/>
              <a:gd name="connsiteY11" fmla="*/ 782727 h 787007"/>
              <a:gd name="connsiteX12" fmla="*/ 850900 w 1512734"/>
              <a:gd name="connsiteY12" fmla="*/ 465227 h 787007"/>
              <a:gd name="connsiteX13" fmla="*/ 918633 w 1512734"/>
              <a:gd name="connsiteY13" fmla="*/ 782727 h 787007"/>
              <a:gd name="connsiteX14" fmla="*/ 990600 w 1512734"/>
              <a:gd name="connsiteY14" fmla="*/ 414427 h 787007"/>
              <a:gd name="connsiteX15" fmla="*/ 1054100 w 1512734"/>
              <a:gd name="connsiteY15" fmla="*/ 719227 h 787007"/>
              <a:gd name="connsiteX16" fmla="*/ 1117600 w 1512734"/>
              <a:gd name="connsiteY16" fmla="*/ 96927 h 787007"/>
              <a:gd name="connsiteX17" fmla="*/ 1460500 w 1512734"/>
              <a:gd name="connsiteY17" fmla="*/ 33427 h 787007"/>
              <a:gd name="connsiteX18" fmla="*/ 1511300 w 1512734"/>
              <a:gd name="connsiteY18" fmla="*/ 414427 h 787007"/>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86300 h 799295"/>
              <a:gd name="connsiteX4" fmla="*/ 431800 w 1512734"/>
              <a:gd name="connsiteY4" fmla="*/ 506900 h 799295"/>
              <a:gd name="connsiteX5" fmla="*/ 486833 w 1512734"/>
              <a:gd name="connsiteY5" fmla="*/ 790534 h 799295"/>
              <a:gd name="connsiteX6" fmla="*/ 546100 w 1512734"/>
              <a:gd name="connsiteY6" fmla="*/ 481500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68800 h 799295"/>
              <a:gd name="connsiteX11" fmla="*/ 812800 w 1512734"/>
              <a:gd name="connsiteY11" fmla="*/ 786300 h 799295"/>
              <a:gd name="connsiteX12" fmla="*/ 850900 w 1512734"/>
              <a:gd name="connsiteY12" fmla="*/ 4688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86300 h 799295"/>
              <a:gd name="connsiteX4" fmla="*/ 431800 w 1512734"/>
              <a:gd name="connsiteY4" fmla="*/ 506900 h 799295"/>
              <a:gd name="connsiteX5" fmla="*/ 482599 w 1512734"/>
              <a:gd name="connsiteY5" fmla="*/ 794767 h 799295"/>
              <a:gd name="connsiteX6" fmla="*/ 546100 w 1512734"/>
              <a:gd name="connsiteY6" fmla="*/ 481500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68800 h 799295"/>
              <a:gd name="connsiteX11" fmla="*/ 812800 w 1512734"/>
              <a:gd name="connsiteY11" fmla="*/ 786300 h 799295"/>
              <a:gd name="connsiteX12" fmla="*/ 850900 w 1512734"/>
              <a:gd name="connsiteY12" fmla="*/ 4688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99000 h 799295"/>
              <a:gd name="connsiteX4" fmla="*/ 431800 w 1512734"/>
              <a:gd name="connsiteY4" fmla="*/ 506900 h 799295"/>
              <a:gd name="connsiteX5" fmla="*/ 482599 w 1512734"/>
              <a:gd name="connsiteY5" fmla="*/ 794767 h 799295"/>
              <a:gd name="connsiteX6" fmla="*/ 546100 w 1512734"/>
              <a:gd name="connsiteY6" fmla="*/ 481500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68800 h 799295"/>
              <a:gd name="connsiteX11" fmla="*/ 812800 w 1512734"/>
              <a:gd name="connsiteY11" fmla="*/ 786300 h 799295"/>
              <a:gd name="connsiteX12" fmla="*/ 850900 w 1512734"/>
              <a:gd name="connsiteY12" fmla="*/ 4688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99000 h 799295"/>
              <a:gd name="connsiteX4" fmla="*/ 431800 w 1512734"/>
              <a:gd name="connsiteY4" fmla="*/ 506900 h 799295"/>
              <a:gd name="connsiteX5" fmla="*/ 482599 w 1512734"/>
              <a:gd name="connsiteY5" fmla="*/ 794767 h 799295"/>
              <a:gd name="connsiteX6" fmla="*/ 546100 w 1512734"/>
              <a:gd name="connsiteY6" fmla="*/ 502667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68800 h 799295"/>
              <a:gd name="connsiteX11" fmla="*/ 812800 w 1512734"/>
              <a:gd name="connsiteY11" fmla="*/ 786300 h 799295"/>
              <a:gd name="connsiteX12" fmla="*/ 850900 w 1512734"/>
              <a:gd name="connsiteY12" fmla="*/ 4688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99000 h 799295"/>
              <a:gd name="connsiteX4" fmla="*/ 431800 w 1512734"/>
              <a:gd name="connsiteY4" fmla="*/ 506900 h 799295"/>
              <a:gd name="connsiteX5" fmla="*/ 482599 w 1512734"/>
              <a:gd name="connsiteY5" fmla="*/ 794767 h 799295"/>
              <a:gd name="connsiteX6" fmla="*/ 546100 w 1512734"/>
              <a:gd name="connsiteY6" fmla="*/ 511133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68800 h 799295"/>
              <a:gd name="connsiteX11" fmla="*/ 812800 w 1512734"/>
              <a:gd name="connsiteY11" fmla="*/ 786300 h 799295"/>
              <a:gd name="connsiteX12" fmla="*/ 850900 w 1512734"/>
              <a:gd name="connsiteY12" fmla="*/ 4688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99000 h 799295"/>
              <a:gd name="connsiteX4" fmla="*/ 431800 w 1512734"/>
              <a:gd name="connsiteY4" fmla="*/ 506900 h 799295"/>
              <a:gd name="connsiteX5" fmla="*/ 482599 w 1512734"/>
              <a:gd name="connsiteY5" fmla="*/ 794767 h 799295"/>
              <a:gd name="connsiteX6" fmla="*/ 546100 w 1512734"/>
              <a:gd name="connsiteY6" fmla="*/ 511133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98433 h 799295"/>
              <a:gd name="connsiteX11" fmla="*/ 812800 w 1512734"/>
              <a:gd name="connsiteY11" fmla="*/ 786300 h 799295"/>
              <a:gd name="connsiteX12" fmla="*/ 850900 w 1512734"/>
              <a:gd name="connsiteY12" fmla="*/ 4688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799295"/>
              <a:gd name="connsiteX1" fmla="*/ 228600 w 1512734"/>
              <a:gd name="connsiteY1" fmla="*/ 621200 h 799295"/>
              <a:gd name="connsiteX2" fmla="*/ 330200 w 1512734"/>
              <a:gd name="connsiteY2" fmla="*/ 519600 h 799295"/>
              <a:gd name="connsiteX3" fmla="*/ 368300 w 1512734"/>
              <a:gd name="connsiteY3" fmla="*/ 799000 h 799295"/>
              <a:gd name="connsiteX4" fmla="*/ 431800 w 1512734"/>
              <a:gd name="connsiteY4" fmla="*/ 506900 h 799295"/>
              <a:gd name="connsiteX5" fmla="*/ 482599 w 1512734"/>
              <a:gd name="connsiteY5" fmla="*/ 794767 h 799295"/>
              <a:gd name="connsiteX6" fmla="*/ 546100 w 1512734"/>
              <a:gd name="connsiteY6" fmla="*/ 511133 h 799295"/>
              <a:gd name="connsiteX7" fmla="*/ 601133 w 1512734"/>
              <a:gd name="connsiteY7" fmla="*/ 786300 h 799295"/>
              <a:gd name="connsiteX8" fmla="*/ 647700 w 1512734"/>
              <a:gd name="connsiteY8" fmla="*/ 494200 h 799295"/>
              <a:gd name="connsiteX9" fmla="*/ 706967 w 1512734"/>
              <a:gd name="connsiteY9" fmla="*/ 786300 h 799295"/>
              <a:gd name="connsiteX10" fmla="*/ 762000 w 1512734"/>
              <a:gd name="connsiteY10" fmla="*/ 498433 h 799295"/>
              <a:gd name="connsiteX11" fmla="*/ 812800 w 1512734"/>
              <a:gd name="connsiteY11" fmla="*/ 786300 h 799295"/>
              <a:gd name="connsiteX12" fmla="*/ 872067 w 1512734"/>
              <a:gd name="connsiteY12" fmla="*/ 494200 h 799295"/>
              <a:gd name="connsiteX13" fmla="*/ 918633 w 1512734"/>
              <a:gd name="connsiteY13" fmla="*/ 786300 h 799295"/>
              <a:gd name="connsiteX14" fmla="*/ 990600 w 1512734"/>
              <a:gd name="connsiteY14" fmla="*/ 418000 h 799295"/>
              <a:gd name="connsiteX15" fmla="*/ 1037166 w 1512734"/>
              <a:gd name="connsiteY15" fmla="*/ 794767 h 799295"/>
              <a:gd name="connsiteX16" fmla="*/ 1117600 w 1512734"/>
              <a:gd name="connsiteY16" fmla="*/ 100500 h 799295"/>
              <a:gd name="connsiteX17" fmla="*/ 1460500 w 1512734"/>
              <a:gd name="connsiteY17" fmla="*/ 37000 h 799295"/>
              <a:gd name="connsiteX18" fmla="*/ 1511300 w 1512734"/>
              <a:gd name="connsiteY18" fmla="*/ 418000 h 799295"/>
              <a:gd name="connsiteX0" fmla="*/ 0 w 1512734"/>
              <a:gd name="connsiteY0" fmla="*/ 621200 h 802001"/>
              <a:gd name="connsiteX1" fmla="*/ 228600 w 1512734"/>
              <a:gd name="connsiteY1" fmla="*/ 621200 h 802001"/>
              <a:gd name="connsiteX2" fmla="*/ 330200 w 1512734"/>
              <a:gd name="connsiteY2" fmla="*/ 519600 h 802001"/>
              <a:gd name="connsiteX3" fmla="*/ 368300 w 1512734"/>
              <a:gd name="connsiteY3" fmla="*/ 799000 h 802001"/>
              <a:gd name="connsiteX4" fmla="*/ 431800 w 1512734"/>
              <a:gd name="connsiteY4" fmla="*/ 506900 h 802001"/>
              <a:gd name="connsiteX5" fmla="*/ 482599 w 1512734"/>
              <a:gd name="connsiteY5" fmla="*/ 794767 h 802001"/>
              <a:gd name="connsiteX6" fmla="*/ 546100 w 1512734"/>
              <a:gd name="connsiteY6" fmla="*/ 511133 h 802001"/>
              <a:gd name="connsiteX7" fmla="*/ 601133 w 1512734"/>
              <a:gd name="connsiteY7" fmla="*/ 786300 h 802001"/>
              <a:gd name="connsiteX8" fmla="*/ 647700 w 1512734"/>
              <a:gd name="connsiteY8" fmla="*/ 494200 h 802001"/>
              <a:gd name="connsiteX9" fmla="*/ 706967 w 1512734"/>
              <a:gd name="connsiteY9" fmla="*/ 786300 h 802001"/>
              <a:gd name="connsiteX10" fmla="*/ 762000 w 1512734"/>
              <a:gd name="connsiteY10" fmla="*/ 498433 h 802001"/>
              <a:gd name="connsiteX11" fmla="*/ 812800 w 1512734"/>
              <a:gd name="connsiteY11" fmla="*/ 786300 h 802001"/>
              <a:gd name="connsiteX12" fmla="*/ 872067 w 1512734"/>
              <a:gd name="connsiteY12" fmla="*/ 494200 h 802001"/>
              <a:gd name="connsiteX13" fmla="*/ 918633 w 1512734"/>
              <a:gd name="connsiteY13" fmla="*/ 786300 h 802001"/>
              <a:gd name="connsiteX14" fmla="*/ 982133 w 1512734"/>
              <a:gd name="connsiteY14" fmla="*/ 481500 h 802001"/>
              <a:gd name="connsiteX15" fmla="*/ 1037166 w 1512734"/>
              <a:gd name="connsiteY15" fmla="*/ 794767 h 802001"/>
              <a:gd name="connsiteX16" fmla="*/ 1117600 w 1512734"/>
              <a:gd name="connsiteY16" fmla="*/ 100500 h 802001"/>
              <a:gd name="connsiteX17" fmla="*/ 1460500 w 1512734"/>
              <a:gd name="connsiteY17" fmla="*/ 37000 h 802001"/>
              <a:gd name="connsiteX18" fmla="*/ 1511300 w 1512734"/>
              <a:gd name="connsiteY18" fmla="*/ 418000 h 802001"/>
              <a:gd name="connsiteX0" fmla="*/ 0 w 1512734"/>
              <a:gd name="connsiteY0" fmla="*/ 621200 h 802896"/>
              <a:gd name="connsiteX1" fmla="*/ 228600 w 1512734"/>
              <a:gd name="connsiteY1" fmla="*/ 621200 h 802896"/>
              <a:gd name="connsiteX2" fmla="*/ 330200 w 1512734"/>
              <a:gd name="connsiteY2" fmla="*/ 519600 h 802896"/>
              <a:gd name="connsiteX3" fmla="*/ 368300 w 1512734"/>
              <a:gd name="connsiteY3" fmla="*/ 799000 h 802896"/>
              <a:gd name="connsiteX4" fmla="*/ 431800 w 1512734"/>
              <a:gd name="connsiteY4" fmla="*/ 506900 h 802896"/>
              <a:gd name="connsiteX5" fmla="*/ 482599 w 1512734"/>
              <a:gd name="connsiteY5" fmla="*/ 794767 h 802896"/>
              <a:gd name="connsiteX6" fmla="*/ 546100 w 1512734"/>
              <a:gd name="connsiteY6" fmla="*/ 511133 h 802896"/>
              <a:gd name="connsiteX7" fmla="*/ 601133 w 1512734"/>
              <a:gd name="connsiteY7" fmla="*/ 786300 h 802896"/>
              <a:gd name="connsiteX8" fmla="*/ 647700 w 1512734"/>
              <a:gd name="connsiteY8" fmla="*/ 494200 h 802896"/>
              <a:gd name="connsiteX9" fmla="*/ 706967 w 1512734"/>
              <a:gd name="connsiteY9" fmla="*/ 786300 h 802896"/>
              <a:gd name="connsiteX10" fmla="*/ 762000 w 1512734"/>
              <a:gd name="connsiteY10" fmla="*/ 498433 h 802896"/>
              <a:gd name="connsiteX11" fmla="*/ 812800 w 1512734"/>
              <a:gd name="connsiteY11" fmla="*/ 786300 h 802896"/>
              <a:gd name="connsiteX12" fmla="*/ 872067 w 1512734"/>
              <a:gd name="connsiteY12" fmla="*/ 494200 h 802896"/>
              <a:gd name="connsiteX13" fmla="*/ 918633 w 1512734"/>
              <a:gd name="connsiteY13" fmla="*/ 786300 h 802896"/>
              <a:gd name="connsiteX14" fmla="*/ 982133 w 1512734"/>
              <a:gd name="connsiteY14" fmla="*/ 498433 h 802896"/>
              <a:gd name="connsiteX15" fmla="*/ 1037166 w 1512734"/>
              <a:gd name="connsiteY15" fmla="*/ 794767 h 802896"/>
              <a:gd name="connsiteX16" fmla="*/ 1117600 w 1512734"/>
              <a:gd name="connsiteY16" fmla="*/ 100500 h 802896"/>
              <a:gd name="connsiteX17" fmla="*/ 1460500 w 1512734"/>
              <a:gd name="connsiteY17" fmla="*/ 37000 h 802896"/>
              <a:gd name="connsiteX18" fmla="*/ 1511300 w 1512734"/>
              <a:gd name="connsiteY18" fmla="*/ 418000 h 802896"/>
              <a:gd name="connsiteX0" fmla="*/ 0 w 1512734"/>
              <a:gd name="connsiteY0" fmla="*/ 621200 h 802896"/>
              <a:gd name="connsiteX1" fmla="*/ 228600 w 1512734"/>
              <a:gd name="connsiteY1" fmla="*/ 621200 h 802896"/>
              <a:gd name="connsiteX2" fmla="*/ 330200 w 1512734"/>
              <a:gd name="connsiteY2" fmla="*/ 502666 h 802896"/>
              <a:gd name="connsiteX3" fmla="*/ 368300 w 1512734"/>
              <a:gd name="connsiteY3" fmla="*/ 799000 h 802896"/>
              <a:gd name="connsiteX4" fmla="*/ 431800 w 1512734"/>
              <a:gd name="connsiteY4" fmla="*/ 506900 h 802896"/>
              <a:gd name="connsiteX5" fmla="*/ 482599 w 1512734"/>
              <a:gd name="connsiteY5" fmla="*/ 794767 h 802896"/>
              <a:gd name="connsiteX6" fmla="*/ 546100 w 1512734"/>
              <a:gd name="connsiteY6" fmla="*/ 511133 h 802896"/>
              <a:gd name="connsiteX7" fmla="*/ 601133 w 1512734"/>
              <a:gd name="connsiteY7" fmla="*/ 786300 h 802896"/>
              <a:gd name="connsiteX8" fmla="*/ 647700 w 1512734"/>
              <a:gd name="connsiteY8" fmla="*/ 494200 h 802896"/>
              <a:gd name="connsiteX9" fmla="*/ 706967 w 1512734"/>
              <a:gd name="connsiteY9" fmla="*/ 786300 h 802896"/>
              <a:gd name="connsiteX10" fmla="*/ 762000 w 1512734"/>
              <a:gd name="connsiteY10" fmla="*/ 498433 h 802896"/>
              <a:gd name="connsiteX11" fmla="*/ 812800 w 1512734"/>
              <a:gd name="connsiteY11" fmla="*/ 786300 h 802896"/>
              <a:gd name="connsiteX12" fmla="*/ 872067 w 1512734"/>
              <a:gd name="connsiteY12" fmla="*/ 494200 h 802896"/>
              <a:gd name="connsiteX13" fmla="*/ 918633 w 1512734"/>
              <a:gd name="connsiteY13" fmla="*/ 786300 h 802896"/>
              <a:gd name="connsiteX14" fmla="*/ 982133 w 1512734"/>
              <a:gd name="connsiteY14" fmla="*/ 498433 h 802896"/>
              <a:gd name="connsiteX15" fmla="*/ 1037166 w 1512734"/>
              <a:gd name="connsiteY15" fmla="*/ 794767 h 802896"/>
              <a:gd name="connsiteX16" fmla="*/ 1117600 w 1512734"/>
              <a:gd name="connsiteY16" fmla="*/ 100500 h 802896"/>
              <a:gd name="connsiteX17" fmla="*/ 1460500 w 1512734"/>
              <a:gd name="connsiteY17" fmla="*/ 37000 h 802896"/>
              <a:gd name="connsiteX18" fmla="*/ 1511300 w 1512734"/>
              <a:gd name="connsiteY18" fmla="*/ 418000 h 802896"/>
              <a:gd name="connsiteX0" fmla="*/ 0 w 1512734"/>
              <a:gd name="connsiteY0" fmla="*/ 621200 h 802896"/>
              <a:gd name="connsiteX1" fmla="*/ 228600 w 1512734"/>
              <a:gd name="connsiteY1" fmla="*/ 621200 h 802896"/>
              <a:gd name="connsiteX2" fmla="*/ 330200 w 1512734"/>
              <a:gd name="connsiteY2" fmla="*/ 502666 h 802896"/>
              <a:gd name="connsiteX3" fmla="*/ 368300 w 1512734"/>
              <a:gd name="connsiteY3" fmla="*/ 799000 h 802896"/>
              <a:gd name="connsiteX4" fmla="*/ 431800 w 1512734"/>
              <a:gd name="connsiteY4" fmla="*/ 506900 h 802896"/>
              <a:gd name="connsiteX5" fmla="*/ 482599 w 1512734"/>
              <a:gd name="connsiteY5" fmla="*/ 794767 h 802896"/>
              <a:gd name="connsiteX6" fmla="*/ 546100 w 1512734"/>
              <a:gd name="connsiteY6" fmla="*/ 498433 h 802896"/>
              <a:gd name="connsiteX7" fmla="*/ 601133 w 1512734"/>
              <a:gd name="connsiteY7" fmla="*/ 786300 h 802896"/>
              <a:gd name="connsiteX8" fmla="*/ 647700 w 1512734"/>
              <a:gd name="connsiteY8" fmla="*/ 494200 h 802896"/>
              <a:gd name="connsiteX9" fmla="*/ 706967 w 1512734"/>
              <a:gd name="connsiteY9" fmla="*/ 786300 h 802896"/>
              <a:gd name="connsiteX10" fmla="*/ 762000 w 1512734"/>
              <a:gd name="connsiteY10" fmla="*/ 498433 h 802896"/>
              <a:gd name="connsiteX11" fmla="*/ 812800 w 1512734"/>
              <a:gd name="connsiteY11" fmla="*/ 786300 h 802896"/>
              <a:gd name="connsiteX12" fmla="*/ 872067 w 1512734"/>
              <a:gd name="connsiteY12" fmla="*/ 494200 h 802896"/>
              <a:gd name="connsiteX13" fmla="*/ 918633 w 1512734"/>
              <a:gd name="connsiteY13" fmla="*/ 786300 h 802896"/>
              <a:gd name="connsiteX14" fmla="*/ 982133 w 1512734"/>
              <a:gd name="connsiteY14" fmla="*/ 498433 h 802896"/>
              <a:gd name="connsiteX15" fmla="*/ 1037166 w 1512734"/>
              <a:gd name="connsiteY15" fmla="*/ 794767 h 802896"/>
              <a:gd name="connsiteX16" fmla="*/ 1117600 w 1512734"/>
              <a:gd name="connsiteY16" fmla="*/ 100500 h 802896"/>
              <a:gd name="connsiteX17" fmla="*/ 1460500 w 1512734"/>
              <a:gd name="connsiteY17" fmla="*/ 37000 h 802896"/>
              <a:gd name="connsiteX18" fmla="*/ 1511300 w 1512734"/>
              <a:gd name="connsiteY18" fmla="*/ 418000 h 80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2734" h="802896">
                <a:moveTo>
                  <a:pt x="0" y="621200"/>
                </a:moveTo>
                <a:cubicBezTo>
                  <a:pt x="86783" y="629666"/>
                  <a:pt x="173567" y="640956"/>
                  <a:pt x="228600" y="621200"/>
                </a:cubicBezTo>
                <a:cubicBezTo>
                  <a:pt x="283633" y="601444"/>
                  <a:pt x="306917" y="473033"/>
                  <a:pt x="330200" y="502666"/>
                </a:cubicBezTo>
                <a:cubicBezTo>
                  <a:pt x="353483" y="532299"/>
                  <a:pt x="351367" y="798294"/>
                  <a:pt x="368300" y="799000"/>
                </a:cubicBezTo>
                <a:cubicBezTo>
                  <a:pt x="385233" y="799706"/>
                  <a:pt x="412750" y="507605"/>
                  <a:pt x="431800" y="506900"/>
                </a:cubicBezTo>
                <a:cubicBezTo>
                  <a:pt x="450850" y="506195"/>
                  <a:pt x="463549" y="796178"/>
                  <a:pt x="482599" y="794767"/>
                </a:cubicBezTo>
                <a:cubicBezTo>
                  <a:pt x="501649" y="793356"/>
                  <a:pt x="526344" y="499844"/>
                  <a:pt x="546100" y="498433"/>
                </a:cubicBezTo>
                <a:cubicBezTo>
                  <a:pt x="565856" y="497022"/>
                  <a:pt x="584200" y="787006"/>
                  <a:pt x="601133" y="786300"/>
                </a:cubicBezTo>
                <a:cubicBezTo>
                  <a:pt x="618066" y="785595"/>
                  <a:pt x="630061" y="494200"/>
                  <a:pt x="647700" y="494200"/>
                </a:cubicBezTo>
                <a:cubicBezTo>
                  <a:pt x="665339" y="494200"/>
                  <a:pt x="687917" y="785594"/>
                  <a:pt x="706967" y="786300"/>
                </a:cubicBezTo>
                <a:cubicBezTo>
                  <a:pt x="726017" y="787006"/>
                  <a:pt x="744361" y="498433"/>
                  <a:pt x="762000" y="498433"/>
                </a:cubicBezTo>
                <a:cubicBezTo>
                  <a:pt x="779639" y="498433"/>
                  <a:pt x="794456" y="787005"/>
                  <a:pt x="812800" y="786300"/>
                </a:cubicBezTo>
                <a:cubicBezTo>
                  <a:pt x="831144" y="785595"/>
                  <a:pt x="854428" y="494200"/>
                  <a:pt x="872067" y="494200"/>
                </a:cubicBezTo>
                <a:cubicBezTo>
                  <a:pt x="889706" y="494200"/>
                  <a:pt x="900289" y="785595"/>
                  <a:pt x="918633" y="786300"/>
                </a:cubicBezTo>
                <a:cubicBezTo>
                  <a:pt x="936977" y="787005"/>
                  <a:pt x="962378" y="497022"/>
                  <a:pt x="982133" y="498433"/>
                </a:cubicBezTo>
                <a:cubicBezTo>
                  <a:pt x="1001888" y="499844"/>
                  <a:pt x="1014588" y="861089"/>
                  <a:pt x="1037166" y="794767"/>
                </a:cubicBezTo>
                <a:cubicBezTo>
                  <a:pt x="1059744" y="728445"/>
                  <a:pt x="1047044" y="226795"/>
                  <a:pt x="1117600" y="100500"/>
                </a:cubicBezTo>
                <a:cubicBezTo>
                  <a:pt x="1188156" y="-25795"/>
                  <a:pt x="1394883" y="-15917"/>
                  <a:pt x="1460500" y="37000"/>
                </a:cubicBezTo>
                <a:cubicBezTo>
                  <a:pt x="1526117" y="89917"/>
                  <a:pt x="1511300" y="418000"/>
                  <a:pt x="1511300" y="418000"/>
                </a:cubicBezTo>
              </a:path>
            </a:pathLst>
          </a:custGeom>
          <a:ln>
            <a:solidFill>
              <a:schemeClr val="tx1">
                <a:lumMod val="65000"/>
                <a:lumOff val="3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1667">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76579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sharpenSoften amount="-20000"/>
                    </a14:imgEffect>
                    <a14:imgEffect>
                      <a14:brightnessContrast bright="80000"/>
                    </a14:imgEffect>
                  </a14:imgLayer>
                </a14:imgProps>
              </a:ext>
              <a:ext uri="{28A0092B-C50C-407E-A947-70E740481C1C}">
                <a14:useLocalDpi xmlns:a14="http://schemas.microsoft.com/office/drawing/2010/main" val="0"/>
              </a:ext>
            </a:extLst>
          </a:blip>
          <a:stretch>
            <a:fillRect/>
          </a:stretch>
        </p:blipFill>
        <p:spPr>
          <a:xfrm>
            <a:off x="488830" y="3688895"/>
            <a:ext cx="2627454" cy="26274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022" y="952107"/>
            <a:ext cx="2634507" cy="263450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29" y="955085"/>
            <a:ext cx="2631528" cy="2631528"/>
          </a:xfrm>
          <a:prstGeom prst="rect">
            <a:avLst/>
          </a:prstGeom>
        </p:spPr>
      </p:pic>
      <p:sp>
        <p:nvSpPr>
          <p:cNvPr id="7" name="TextBox 6"/>
          <p:cNvSpPr txBox="1"/>
          <p:nvPr/>
        </p:nvSpPr>
        <p:spPr>
          <a:xfrm>
            <a:off x="426772" y="3117146"/>
            <a:ext cx="848140" cy="333485"/>
          </a:xfrm>
          <a:prstGeom prst="rect">
            <a:avLst/>
          </a:prstGeom>
          <a:noFill/>
        </p:spPr>
        <p:txBody>
          <a:bodyPr wrap="square" lIns="76197" tIns="38098" rIns="76197" bIns="38098" rtlCol="0">
            <a:spAutoFit/>
          </a:bodyPr>
          <a:lstStyle/>
          <a:p>
            <a:pPr algn="ctr" defTabSz="457127"/>
            <a:r>
              <a:rPr lang="en-US" sz="1667" dirty="0">
                <a:solidFill>
                  <a:prstClr val="white">
                    <a:lumMod val="95000"/>
                  </a:prstClr>
                </a:solidFill>
                <a:latin typeface="Helvetica Neue" charset="0"/>
                <a:ea typeface="Helvetica Neue" charset="0"/>
                <a:cs typeface="Helvetica Neue" charset="0"/>
              </a:rPr>
              <a:t>1 µm</a:t>
            </a:r>
          </a:p>
        </p:txBody>
      </p:sp>
      <p:cxnSp>
        <p:nvCxnSpPr>
          <p:cNvPr id="8" name="Straight Connector 7"/>
          <p:cNvCxnSpPr/>
          <p:nvPr/>
        </p:nvCxnSpPr>
        <p:spPr>
          <a:xfrm>
            <a:off x="596701" y="3474839"/>
            <a:ext cx="516924" cy="0"/>
          </a:xfrm>
          <a:prstGeom prst="line">
            <a:avLst/>
          </a:prstGeom>
          <a:ln w="57150" cmpd="sng">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91744" y="994523"/>
            <a:ext cx="2318388"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Sonication + Poor Solvent</a:t>
            </a:r>
          </a:p>
        </p:txBody>
      </p:sp>
      <p:sp>
        <p:nvSpPr>
          <p:cNvPr id="21" name="TextBox 20"/>
          <p:cNvSpPr txBox="1"/>
          <p:nvPr/>
        </p:nvSpPr>
        <p:spPr>
          <a:xfrm>
            <a:off x="3243664" y="984299"/>
            <a:ext cx="2526844"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Sonication + Aging</a:t>
            </a:r>
          </a:p>
        </p:txBody>
      </p:sp>
      <p:grpSp>
        <p:nvGrpSpPr>
          <p:cNvPr id="146" name="Group 145"/>
          <p:cNvGrpSpPr/>
          <p:nvPr/>
        </p:nvGrpSpPr>
        <p:grpSpPr>
          <a:xfrm>
            <a:off x="2164955" y="5764410"/>
            <a:ext cx="1177483" cy="806804"/>
            <a:chOff x="34871665" y="12056535"/>
            <a:chExt cx="1412979" cy="968163"/>
          </a:xfrm>
        </p:grpSpPr>
        <p:pic>
          <p:nvPicPr>
            <p:cNvPr id="147" name="Color Wheel.tif" descr="/Users/Imperssonator/Documents/GA Tech/Research/Papers/Quantification of P3HT Microstructure/Protocol Paper/Workflow/Color Wheel.tif"/>
            <p:cNvPicPr>
              <a:picLocks noChangeAspect="1"/>
            </p:cNvPicPr>
            <p:nvPr/>
          </p:nvPicPr>
          <p:blipFill>
            <a:blip r:embed="rId6" r:link="rId8" cstate="print">
              <a:extLst>
                <a:ext uri="{BEBA8EAE-BF5A-486C-A8C5-ECC9F3942E4B}">
                  <a14:imgProps xmlns:a14="http://schemas.microsoft.com/office/drawing/2010/main">
                    <a14:imgLayer r:embed="rId7">
                      <a14:imgEffect>
                        <a14:backgroundRemoval t="0" b="100000" l="0" r="100000">
                          <a14:foregroundMark x1="75942" y1="85175" x2="75942" y2="85175"/>
                          <a14:foregroundMark x1="31910" y1="86927" x2="31910" y2="86927"/>
                        </a14:backgroundRemoval>
                      </a14:imgEffect>
                    </a14:imgLayer>
                  </a14:imgProps>
                </a:ext>
                <a:ext uri="{28A0092B-C50C-407E-A947-70E740481C1C}">
                  <a14:useLocalDpi xmlns:a14="http://schemas.microsoft.com/office/drawing/2010/main" val="0"/>
                </a:ext>
              </a:extLst>
            </a:blip>
            <a:stretch>
              <a:fillRect/>
            </a:stretch>
          </p:blipFill>
          <p:spPr>
            <a:xfrm>
              <a:off x="34871665" y="12056535"/>
              <a:ext cx="1412979" cy="658562"/>
            </a:xfrm>
            <a:prstGeom prst="rect">
              <a:avLst/>
            </a:prstGeom>
          </p:spPr>
        </p:pic>
        <p:sp>
          <p:nvSpPr>
            <p:cNvPr id="148" name="TextBox 147"/>
            <p:cNvSpPr txBox="1"/>
            <p:nvPr/>
          </p:nvSpPr>
          <p:spPr>
            <a:xfrm>
              <a:off x="35751950" y="12482857"/>
              <a:ext cx="409185" cy="326320"/>
            </a:xfrm>
            <a:prstGeom prst="rect">
              <a:avLst/>
            </a:prstGeom>
            <a:noFill/>
          </p:spPr>
          <p:txBody>
            <a:bodyPr wrap="square" rtlCol="0">
              <a:spAutoFit/>
            </a:bodyPr>
            <a:lstStyle/>
            <a:p>
              <a:pPr defTabSz="457127"/>
              <a:r>
                <a:rPr lang="en-US" sz="1167" dirty="0">
                  <a:solidFill>
                    <a:srgbClr val="FFFFFF"/>
                  </a:solidFill>
                  <a:latin typeface="Helvetica Neue" charset="0"/>
                  <a:ea typeface="Helvetica Neue" charset="0"/>
                  <a:cs typeface="Helvetica Neue" charset="0"/>
                </a:rPr>
                <a:t>0°</a:t>
              </a:r>
            </a:p>
          </p:txBody>
        </p:sp>
        <p:sp>
          <p:nvSpPr>
            <p:cNvPr id="149" name="TextBox 148"/>
            <p:cNvSpPr txBox="1"/>
            <p:nvPr/>
          </p:nvSpPr>
          <p:spPr>
            <a:xfrm>
              <a:off x="35460193" y="12281587"/>
              <a:ext cx="489275" cy="326320"/>
            </a:xfrm>
            <a:prstGeom prst="rect">
              <a:avLst/>
            </a:prstGeom>
            <a:noFill/>
          </p:spPr>
          <p:txBody>
            <a:bodyPr wrap="square" rtlCol="0">
              <a:spAutoFit/>
            </a:bodyPr>
            <a:lstStyle/>
            <a:p>
              <a:pPr defTabSz="457127"/>
              <a:r>
                <a:rPr lang="en-US" sz="1167" dirty="0">
                  <a:solidFill>
                    <a:srgbClr val="FFFFFF"/>
                  </a:solidFill>
                  <a:latin typeface="Helvetica Neue" charset="0"/>
                  <a:ea typeface="Helvetica Neue" charset="0"/>
                  <a:cs typeface="Helvetica Neue" charset="0"/>
                </a:rPr>
                <a:t>90°</a:t>
              </a:r>
            </a:p>
          </p:txBody>
        </p:sp>
        <p:sp>
          <p:nvSpPr>
            <p:cNvPr id="150" name="TextBox 149"/>
            <p:cNvSpPr txBox="1"/>
            <p:nvPr/>
          </p:nvSpPr>
          <p:spPr>
            <a:xfrm>
              <a:off x="35177013" y="12482858"/>
              <a:ext cx="574937" cy="541840"/>
            </a:xfrm>
            <a:prstGeom prst="rect">
              <a:avLst/>
            </a:prstGeom>
            <a:noFill/>
          </p:spPr>
          <p:txBody>
            <a:bodyPr wrap="square" rtlCol="0">
              <a:spAutoFit/>
            </a:bodyPr>
            <a:lstStyle/>
            <a:p>
              <a:pPr defTabSz="457127"/>
              <a:r>
                <a:rPr lang="en-US" sz="1167" dirty="0">
                  <a:solidFill>
                    <a:srgbClr val="FFFFFF"/>
                  </a:solidFill>
                  <a:latin typeface="Helvetica Neue" charset="0"/>
                  <a:ea typeface="Helvetica Neue" charset="0"/>
                  <a:cs typeface="Helvetica Neue" charset="0"/>
                </a:rPr>
                <a:t>180°</a:t>
              </a:r>
            </a:p>
          </p:txBody>
        </p:sp>
      </p:grpSp>
      <p:sp>
        <p:nvSpPr>
          <p:cNvPr id="2" name="Slide Number Placeholder 1"/>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22</a:t>
            </a:fld>
            <a:endParaRPr lang="en-US" sz="1333">
              <a:solidFill>
                <a:prstClr val="black">
                  <a:tint val="75000"/>
                </a:prstClr>
              </a:solidFill>
              <a:latin typeface="Helvetica Neue" charset="0"/>
              <a:ea typeface="Helvetica Neue" charset="0"/>
              <a:cs typeface="Helvetica Neue" charset="0"/>
            </a:endParaRPr>
          </a:p>
        </p:txBody>
      </p:sp>
      <p:sp>
        <p:nvSpPr>
          <p:cNvPr id="152" name="Rectangle 151"/>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53" name="TextBox 152"/>
          <p:cNvSpPr txBox="1"/>
          <p:nvPr/>
        </p:nvSpPr>
        <p:spPr>
          <a:xfrm>
            <a:off x="110753" y="169035"/>
            <a:ext cx="5640950"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Process-Structure Relationships</a:t>
            </a:r>
          </a:p>
        </p:txBody>
      </p:sp>
      <p:pic>
        <p:nvPicPr>
          <p:cNvPr id="156" name="MFU 0.25 Orig.tif" descr="/Users/Imperssonator/Documents/GA Tech/Research/Papers/Quantification of P3HT Microstructure/Protocol Paper/Comparison/MFU 0.25 Orig.tif"/>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5980989" y="955086"/>
            <a:ext cx="2638311" cy="2638311"/>
          </a:xfrm>
          <a:prstGeom prst="rect">
            <a:avLst/>
          </a:prstGeom>
        </p:spPr>
      </p:pic>
      <p:sp>
        <p:nvSpPr>
          <p:cNvPr id="163" name="TextBox 162"/>
          <p:cNvSpPr txBox="1"/>
          <p:nvPr/>
        </p:nvSpPr>
        <p:spPr>
          <a:xfrm>
            <a:off x="5979513" y="997419"/>
            <a:ext cx="2558158"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Microfluidics + UV</a:t>
            </a:r>
          </a:p>
        </p:txBody>
      </p:sp>
      <p:grpSp>
        <p:nvGrpSpPr>
          <p:cNvPr id="15" name="Group 14"/>
          <p:cNvGrpSpPr/>
          <p:nvPr/>
        </p:nvGrpSpPr>
        <p:grpSpPr>
          <a:xfrm>
            <a:off x="2821544" y="959649"/>
            <a:ext cx="338880" cy="1016439"/>
            <a:chOff x="3349277" y="1179011"/>
            <a:chExt cx="406656" cy="1219727"/>
          </a:xfrm>
        </p:grpSpPr>
        <p:sp>
          <p:nvSpPr>
            <p:cNvPr id="9" name="Rectangle 8"/>
            <p:cNvSpPr/>
            <p:nvPr/>
          </p:nvSpPr>
          <p:spPr>
            <a:xfrm>
              <a:off x="3438679" y="1201976"/>
              <a:ext cx="230015" cy="10439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2000" dirty="0">
                <a:solidFill>
                  <a:prstClr val="white"/>
                </a:solidFill>
                <a:latin typeface="Helvetica Neue" charset="0"/>
                <a:ea typeface="Helvetica Neue" charset="0"/>
                <a:cs typeface="Helvetica Neue" charset="0"/>
              </a:endParaRPr>
            </a:p>
          </p:txBody>
        </p:sp>
        <p:sp>
          <p:nvSpPr>
            <p:cNvPr id="11" name="TextBox 10"/>
            <p:cNvSpPr txBox="1"/>
            <p:nvPr/>
          </p:nvSpPr>
          <p:spPr>
            <a:xfrm>
              <a:off x="3359981" y="1179011"/>
              <a:ext cx="394553" cy="199974"/>
            </a:xfrm>
            <a:prstGeom prst="rect">
              <a:avLst/>
            </a:prstGeom>
            <a:noFill/>
          </p:spPr>
          <p:txBody>
            <a:bodyPr wrap="square" lIns="76197" tIns="38098" rIns="76197" bIns="38098" rtlCol="0">
              <a:spAutoFit/>
            </a:bodyPr>
            <a:lstStyle/>
            <a:p>
              <a:pPr algn="ctr" defTabSz="457127"/>
              <a:r>
                <a:rPr lang="en-US" sz="583" dirty="0">
                  <a:solidFill>
                    <a:prstClr val="black"/>
                  </a:solidFill>
                  <a:latin typeface="Helvetica Neue" charset="0"/>
                  <a:ea typeface="Helvetica Neue" charset="0"/>
                  <a:cs typeface="Helvetica Neue" charset="0"/>
                </a:rPr>
                <a:t>10.1°</a:t>
              </a:r>
            </a:p>
          </p:txBody>
        </p:sp>
        <p:sp>
          <p:nvSpPr>
            <p:cNvPr id="12" name="TextBox 11"/>
            <p:cNvSpPr txBox="1"/>
            <p:nvPr/>
          </p:nvSpPr>
          <p:spPr>
            <a:xfrm>
              <a:off x="3349277" y="2091120"/>
              <a:ext cx="406656" cy="307618"/>
            </a:xfrm>
            <a:prstGeom prst="rect">
              <a:avLst/>
            </a:prstGeom>
            <a:noFill/>
          </p:spPr>
          <p:txBody>
            <a:bodyPr wrap="square" lIns="76197" tIns="38098" rIns="76197" bIns="38098" rtlCol="0">
              <a:spAutoFit/>
            </a:bodyPr>
            <a:lstStyle/>
            <a:p>
              <a:pPr algn="ctr" defTabSz="457127"/>
              <a:r>
                <a:rPr lang="en-US" sz="583" dirty="0">
                  <a:solidFill>
                    <a:prstClr val="black"/>
                  </a:solidFill>
                  <a:latin typeface="Helvetica Neue" charset="0"/>
                  <a:ea typeface="Helvetica Neue" charset="0"/>
                  <a:cs typeface="Helvetica Neue" charset="0"/>
                </a:rPr>
                <a:t>-13.8°</a:t>
              </a: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1561" y="1317508"/>
              <a:ext cx="184252" cy="808277"/>
            </a:xfrm>
            <a:prstGeom prst="rect">
              <a:avLst/>
            </a:prstGeom>
          </p:spPr>
        </p:pic>
      </p:grpSp>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sharpenSoften amount="-20000"/>
                    </a14:imgEffect>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240667" y="3688894"/>
            <a:ext cx="2628862" cy="2628862"/>
          </a:xfrm>
          <a:prstGeom prst="rect">
            <a:avLst/>
          </a:prstGeom>
        </p:spPr>
      </p:pic>
      <p:pic>
        <p:nvPicPr>
          <p:cNvPr id="18" name="Picture 17"/>
          <p:cNvPicPr>
            <a:picLocks noChangeAspect="1"/>
          </p:cNvPicPr>
          <p:nvPr/>
        </p:nvPicPr>
        <p:blipFill>
          <a:blip r:embed="rId14">
            <a:extLst>
              <a:ext uri="{BEBA8EAE-BF5A-486C-A8C5-ECC9F3942E4B}">
                <a14:imgProps xmlns:a14="http://schemas.microsoft.com/office/drawing/2010/main">
                  <a14:imgLayer r:embed="rId15">
                    <a14:imgEffect>
                      <a14:sharpenSoften amount="-20000"/>
                    </a14:imgEffect>
                    <a14:imgEffect>
                      <a14:brightnessContrast bright="80000"/>
                    </a14:imgEffect>
                  </a14:imgLayer>
                </a14:imgProps>
              </a:ext>
              <a:ext uri="{28A0092B-C50C-407E-A947-70E740481C1C}">
                <a14:useLocalDpi xmlns:a14="http://schemas.microsoft.com/office/drawing/2010/main" val="0"/>
              </a:ext>
            </a:extLst>
          </a:blip>
          <a:stretch>
            <a:fillRect/>
          </a:stretch>
        </p:blipFill>
        <p:spPr>
          <a:xfrm>
            <a:off x="5979512" y="3688894"/>
            <a:ext cx="2627454" cy="2627454"/>
          </a:xfrm>
          <a:prstGeom prst="rect">
            <a:avLst/>
          </a:prstGeom>
        </p:spPr>
      </p:pic>
      <p:sp>
        <p:nvSpPr>
          <p:cNvPr id="28" name="Rectangle 27"/>
          <p:cNvSpPr/>
          <p:nvPr/>
        </p:nvSpPr>
        <p:spPr>
          <a:xfrm>
            <a:off x="105834" y="6442952"/>
            <a:ext cx="6900333" cy="226985"/>
          </a:xfrm>
          <a:prstGeom prst="rect">
            <a:avLst/>
          </a:prstGeom>
        </p:spPr>
        <p:txBody>
          <a:bodyPr wrap="square">
            <a:spAutoFit/>
          </a:bodyPr>
          <a:lstStyle/>
          <a:p>
            <a:pPr defTabSz="457127"/>
            <a:r>
              <a:rPr lang="en-US" sz="875" dirty="0">
                <a:solidFill>
                  <a:prstClr val="black">
                    <a:lumMod val="65000"/>
                    <a:lumOff val="35000"/>
                  </a:prstClr>
                </a:solidFill>
                <a:latin typeface="Helvetica Neue" charset="0"/>
                <a:ea typeface="Helvetica Neue" charset="0"/>
                <a:cs typeface="Helvetica Neue" charset="0"/>
              </a:rPr>
              <a:t>Persson, N.; McBride, M.; Grover, M. A.; Reichmanis, E. </a:t>
            </a:r>
            <a:r>
              <a:rPr lang="en-US" sz="875" i="1" dirty="0">
                <a:solidFill>
                  <a:prstClr val="black">
                    <a:lumMod val="65000"/>
                    <a:lumOff val="35000"/>
                  </a:prstClr>
                </a:solidFill>
                <a:latin typeface="Helvetica Neue" charset="0"/>
                <a:ea typeface="Helvetica Neue" charset="0"/>
                <a:cs typeface="Helvetica Neue" charset="0"/>
              </a:rPr>
              <a:t>Chemistry of Materials</a:t>
            </a:r>
            <a:r>
              <a:rPr lang="en-US" sz="875" dirty="0">
                <a:solidFill>
                  <a:prstClr val="black">
                    <a:lumMod val="65000"/>
                    <a:lumOff val="35000"/>
                  </a:prstClr>
                </a:solidFill>
                <a:latin typeface="Helvetica Neue" charset="0"/>
                <a:ea typeface="Helvetica Neue" charset="0"/>
                <a:cs typeface="Helvetica Neue" charset="0"/>
              </a:rPr>
              <a:t> </a:t>
            </a:r>
            <a:r>
              <a:rPr lang="en-US" sz="875" b="1" dirty="0">
                <a:solidFill>
                  <a:prstClr val="black">
                    <a:lumMod val="65000"/>
                    <a:lumOff val="35000"/>
                  </a:prstClr>
                </a:solidFill>
                <a:latin typeface="Helvetica Neue" charset="0"/>
                <a:ea typeface="Helvetica Neue" charset="0"/>
                <a:cs typeface="Helvetica Neue" charset="0"/>
              </a:rPr>
              <a:t>2016</a:t>
            </a:r>
            <a:r>
              <a:rPr lang="en-US" sz="875" dirty="0">
                <a:solidFill>
                  <a:prstClr val="black">
                    <a:lumMod val="65000"/>
                    <a:lumOff val="35000"/>
                  </a:prstClr>
                </a:solidFill>
                <a:latin typeface="Helvetica Neue" charset="0"/>
                <a:ea typeface="Helvetica Neue" charset="0"/>
                <a:cs typeface="Helvetica Neue" charset="0"/>
              </a:rPr>
              <a:t>, </a:t>
            </a:r>
            <a:r>
              <a:rPr lang="en-US" sz="875" i="1" dirty="0">
                <a:solidFill>
                  <a:prstClr val="black">
                    <a:lumMod val="65000"/>
                    <a:lumOff val="35000"/>
                  </a:prstClr>
                </a:solidFill>
                <a:latin typeface="Helvetica Neue" charset="0"/>
                <a:ea typeface="Helvetica Neue" charset="0"/>
                <a:cs typeface="Helvetica Neue" charset="0"/>
              </a:rPr>
              <a:t>29</a:t>
            </a:r>
            <a:r>
              <a:rPr lang="en-US" sz="875" dirty="0">
                <a:solidFill>
                  <a:prstClr val="black">
                    <a:lumMod val="65000"/>
                    <a:lumOff val="35000"/>
                  </a:prstClr>
                </a:solidFill>
                <a:latin typeface="Helvetica Neue" charset="0"/>
                <a:ea typeface="Helvetica Neue" charset="0"/>
                <a:cs typeface="Helvetica Neue" charset="0"/>
              </a:rPr>
              <a:t>, 3–14. </a:t>
            </a:r>
          </a:p>
        </p:txBody>
      </p:sp>
    </p:spTree>
    <p:extLst>
      <p:ext uri="{BB962C8B-B14F-4D97-AF65-F5344CB8AC3E}">
        <p14:creationId xmlns:p14="http://schemas.microsoft.com/office/powerpoint/2010/main" val="114018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23</a:t>
            </a:fld>
            <a:endParaRPr lang="en-US" sz="1333">
              <a:solidFill>
                <a:prstClr val="black">
                  <a:tint val="75000"/>
                </a:prstClr>
              </a:solidFill>
              <a:latin typeface="Helvetica Neue" charset="0"/>
              <a:ea typeface="Helvetica Neue" charset="0"/>
              <a:cs typeface="Helvetica Neue" charset="0"/>
            </a:endParaRPr>
          </a:p>
        </p:txBody>
      </p:sp>
      <p:sp>
        <p:nvSpPr>
          <p:cNvPr id="152" name="Rectangle 151"/>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53" name="TextBox 152"/>
          <p:cNvSpPr txBox="1"/>
          <p:nvPr/>
        </p:nvSpPr>
        <p:spPr>
          <a:xfrm>
            <a:off x="110753" y="169035"/>
            <a:ext cx="5640950"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Process-Structure Relationships</a:t>
            </a:r>
          </a:p>
        </p:txBody>
      </p:sp>
      <p:graphicFrame>
        <p:nvGraphicFramePr>
          <p:cNvPr id="26" name="Table 25"/>
          <p:cNvGraphicFramePr>
            <a:graphicFrameLocks noGrp="1"/>
          </p:cNvGraphicFramePr>
          <p:nvPr>
            <p:extLst/>
          </p:nvPr>
        </p:nvGraphicFramePr>
        <p:xfrm>
          <a:off x="4689144" y="4021667"/>
          <a:ext cx="3728113" cy="1992256"/>
        </p:xfrm>
        <a:graphic>
          <a:graphicData uri="http://schemas.openxmlformats.org/drawingml/2006/table">
            <a:tbl>
              <a:tblPr firstRow="1" bandRow="1">
                <a:tableStyleId>{D7AC3CCA-C797-4891-BE02-D94E43425B78}</a:tableStyleId>
              </a:tblPr>
              <a:tblGrid>
                <a:gridCol w="2216478"/>
                <a:gridCol w="659494"/>
                <a:gridCol w="852141"/>
              </a:tblGrid>
              <a:tr h="457873">
                <a:tc>
                  <a:txBody>
                    <a:bodyPr/>
                    <a:lstStyle/>
                    <a:p>
                      <a:endParaRPr lang="en-US" sz="1500" dirty="0">
                        <a:latin typeface="Calibri"/>
                        <a:cs typeface="Calibri"/>
                      </a:endParaRPr>
                    </a:p>
                  </a:txBody>
                  <a:tcPr marL="63911" marR="63911" marT="31955" marB="31955" anchor="ctr">
                    <a:lnL w="12700" cmpd="sng">
                      <a:noFill/>
                    </a:lnL>
                    <a:lnR w="12700" cap="flat" cmpd="sng" algn="ctr">
                      <a:no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2194514" rtl="0" eaLnBrk="1" fontAlgn="auto" latinLnBrk="0" hangingPunct="1">
                        <a:lnSpc>
                          <a:spcPct val="100000"/>
                        </a:lnSpc>
                        <a:spcBef>
                          <a:spcPts val="0"/>
                        </a:spcBef>
                        <a:spcAft>
                          <a:spcPts val="0"/>
                        </a:spcAft>
                        <a:buClrTx/>
                        <a:buSzTx/>
                        <a:buFontTx/>
                        <a:buNone/>
                        <a:tabLst/>
                        <a:defRPr/>
                      </a:pPr>
                      <a:r>
                        <a:rPr lang="en-US" sz="1500" b="1" dirty="0" err="1" smtClean="0">
                          <a:latin typeface="Calibri"/>
                          <a:cs typeface="Calibri"/>
                        </a:rPr>
                        <a:t>S</a:t>
                      </a:r>
                      <a:r>
                        <a:rPr lang="en-US" sz="1500" b="1" baseline="-25000" dirty="0" err="1" smtClean="0">
                          <a:latin typeface="Calibri"/>
                          <a:cs typeface="Calibri"/>
                        </a:rPr>
                        <a:t>full</a:t>
                      </a:r>
                      <a:endParaRPr lang="en-US" sz="1500" b="1" baseline="-25000" dirty="0" smtClean="0">
                        <a:latin typeface="Calibri"/>
                        <a:cs typeface="Calibri"/>
                      </a:endParaRPr>
                    </a:p>
                  </a:txBody>
                  <a:tcPr marL="63911" marR="63911" marT="31955" marB="3195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2194514" rtl="0" eaLnBrk="1" fontAlgn="auto" latinLnBrk="0" hangingPunct="1">
                        <a:lnSpc>
                          <a:spcPct val="100000"/>
                        </a:lnSpc>
                        <a:spcBef>
                          <a:spcPts val="0"/>
                        </a:spcBef>
                        <a:spcAft>
                          <a:spcPts val="0"/>
                        </a:spcAft>
                        <a:buClrTx/>
                        <a:buSzTx/>
                        <a:buFontTx/>
                        <a:buNone/>
                        <a:tabLst/>
                        <a:defRPr/>
                      </a:pPr>
                      <a:r>
                        <a:rPr lang="en-US" sz="1500" b="1" dirty="0" err="1" smtClean="0">
                          <a:latin typeface="Calibri"/>
                          <a:cs typeface="Calibri"/>
                        </a:rPr>
                        <a:t>λ</a:t>
                      </a:r>
                      <a:r>
                        <a:rPr lang="en-US" sz="1500" b="1" baseline="-25000" dirty="0" err="1" smtClean="0">
                          <a:latin typeface="Calibri"/>
                          <a:cs typeface="Calibri"/>
                        </a:rPr>
                        <a:t>C</a:t>
                      </a:r>
                      <a:r>
                        <a:rPr lang="en-US" sz="1500" b="1" baseline="-25000" dirty="0" smtClean="0">
                          <a:latin typeface="Calibri"/>
                          <a:cs typeface="Calibri"/>
                        </a:rPr>
                        <a:t> </a:t>
                      </a:r>
                      <a:r>
                        <a:rPr lang="en-US" sz="1500" b="1" baseline="0" dirty="0" smtClean="0">
                          <a:latin typeface="Calibri"/>
                          <a:cs typeface="Calibri"/>
                        </a:rPr>
                        <a:t>(nm)</a:t>
                      </a:r>
                    </a:p>
                  </a:txBody>
                  <a:tcPr marL="63911" marR="63911" marT="31955" marB="31955" anchor="ctr">
                    <a:lnL w="12700" cap="flat" cmpd="sng" algn="ctr">
                      <a:no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471363">
                <a:tc>
                  <a:txBody>
                    <a:bodyPr/>
                    <a:lstStyle/>
                    <a:p>
                      <a:pPr marL="0" marR="0" indent="0" algn="l" defTabSz="2194514" rtl="0" eaLnBrk="1" fontAlgn="auto" latinLnBrk="0" hangingPunct="1">
                        <a:lnSpc>
                          <a:spcPct val="100000"/>
                        </a:lnSpc>
                        <a:spcBef>
                          <a:spcPts val="0"/>
                        </a:spcBef>
                        <a:spcAft>
                          <a:spcPts val="0"/>
                        </a:spcAft>
                        <a:buClrTx/>
                        <a:buSzTx/>
                        <a:buFontTx/>
                        <a:buNone/>
                        <a:tabLst/>
                        <a:defRPr/>
                      </a:pPr>
                      <a:r>
                        <a:rPr lang="en-US" sz="1500" b="1" dirty="0" smtClean="0">
                          <a:latin typeface="Calibri"/>
                          <a:cs typeface="Calibri"/>
                        </a:rPr>
                        <a:t>Microfluidics + UV</a:t>
                      </a:r>
                    </a:p>
                  </a:txBody>
                  <a:tcPr marL="63911" marR="63911" marT="31955" marB="31955" anchor="ct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500" dirty="0" smtClean="0">
                          <a:latin typeface="Calibri"/>
                          <a:cs typeface="Calibri"/>
                        </a:rPr>
                        <a:t>0.79</a:t>
                      </a:r>
                      <a:endParaRPr lang="en-US" sz="1500" dirty="0">
                        <a:latin typeface="Calibri"/>
                        <a:cs typeface="Calibri"/>
                      </a:endParaRPr>
                    </a:p>
                  </a:txBody>
                  <a:tcPr marL="63911" marR="63911" marT="31955" marB="31955" anchor="ct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500" dirty="0" smtClean="0">
                          <a:latin typeface="Calibri"/>
                          <a:cs typeface="Calibri"/>
                        </a:rPr>
                        <a:t>886</a:t>
                      </a:r>
                      <a:endParaRPr lang="en-US" sz="1500" dirty="0">
                        <a:latin typeface="Calibri"/>
                        <a:cs typeface="Calibri"/>
                      </a:endParaRPr>
                    </a:p>
                  </a:txBody>
                  <a:tcPr marL="63911" marR="63911" marT="31955" marB="31955" anchor="ctr">
                    <a:lnL w="12700" cmpd="sng">
                      <a:noFill/>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tcPr>
                </a:tc>
              </a:tr>
              <a:tr h="522262">
                <a:tc>
                  <a:txBody>
                    <a:bodyPr/>
                    <a:lstStyle/>
                    <a:p>
                      <a:pPr marL="0" marR="0" indent="0" algn="l" defTabSz="2194514" rtl="0" eaLnBrk="1" fontAlgn="auto" latinLnBrk="0" hangingPunct="1">
                        <a:lnSpc>
                          <a:spcPct val="100000"/>
                        </a:lnSpc>
                        <a:spcBef>
                          <a:spcPts val="0"/>
                        </a:spcBef>
                        <a:spcAft>
                          <a:spcPts val="0"/>
                        </a:spcAft>
                        <a:buClrTx/>
                        <a:buSzTx/>
                        <a:buFontTx/>
                        <a:buNone/>
                        <a:tabLst/>
                        <a:defRPr/>
                      </a:pPr>
                      <a:r>
                        <a:rPr lang="en-US" sz="1500" b="1" dirty="0" smtClean="0">
                          <a:latin typeface="Calibri"/>
                          <a:cs typeface="Calibri"/>
                        </a:rPr>
                        <a:t>Sonication + Aging</a:t>
                      </a:r>
                    </a:p>
                  </a:txBody>
                  <a:tcPr marL="63911" marR="63911" marT="31955" marB="31955" anchor="ct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smtClean="0">
                          <a:latin typeface="Calibri"/>
                          <a:cs typeface="Calibri"/>
                        </a:rPr>
                        <a:t>0.45</a:t>
                      </a:r>
                    </a:p>
                  </a:txBody>
                  <a:tcPr marL="63911" marR="63911" marT="31955" marB="31955" anchor="ct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500" dirty="0" smtClean="0">
                          <a:latin typeface="Calibri"/>
                          <a:cs typeface="Calibri"/>
                        </a:rPr>
                        <a:t>977</a:t>
                      </a:r>
                    </a:p>
                  </a:txBody>
                  <a:tcPr marL="63911" marR="63911" marT="31955" marB="31955"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0758">
                <a:tc>
                  <a:txBody>
                    <a:bodyPr/>
                    <a:lstStyle/>
                    <a:p>
                      <a:pPr marL="0" marR="0" indent="0" algn="l" defTabSz="2194514" rtl="0" eaLnBrk="1" fontAlgn="auto" latinLnBrk="0" hangingPunct="1">
                        <a:lnSpc>
                          <a:spcPct val="100000"/>
                        </a:lnSpc>
                        <a:spcBef>
                          <a:spcPts val="0"/>
                        </a:spcBef>
                        <a:spcAft>
                          <a:spcPts val="0"/>
                        </a:spcAft>
                        <a:buClrTx/>
                        <a:buSzTx/>
                        <a:buFontTx/>
                        <a:buNone/>
                        <a:tabLst/>
                        <a:defRPr/>
                      </a:pPr>
                      <a:r>
                        <a:rPr lang="en-US" sz="1500" b="1" dirty="0" smtClean="0">
                          <a:latin typeface="Calibri"/>
                          <a:cs typeface="Calibri"/>
                        </a:rPr>
                        <a:t>Sonication + Poor Solvent</a:t>
                      </a:r>
                    </a:p>
                  </a:txBody>
                  <a:tcPr marL="63911" marR="63911" marT="31955" marB="31955" anchor="ct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dirty="0" smtClean="0">
                          <a:latin typeface="Calibri"/>
                          <a:cs typeface="Calibri"/>
                        </a:rPr>
                        <a:t>0.20</a:t>
                      </a:r>
                      <a:endParaRPr lang="en-US" sz="1500" dirty="0">
                        <a:latin typeface="Calibri"/>
                        <a:cs typeface="Calibri"/>
                      </a:endParaRPr>
                    </a:p>
                  </a:txBody>
                  <a:tcPr marL="63911" marR="63911" marT="31955" marB="31955" anchor="ct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baseline="0" dirty="0" smtClean="0">
                          <a:latin typeface="Calibri"/>
                          <a:cs typeface="Calibri"/>
                        </a:rPr>
                        <a:t>434</a:t>
                      </a:r>
                    </a:p>
                  </a:txBody>
                  <a:tcPr marL="63911" marR="63911" marT="31955" marB="31955" anchor="ctr">
                    <a:lnL w="12700" cmpd="sng">
                      <a:noFill/>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3" name="Picture 2" descr="Screen Shot 2016-11-14 at 11.29.5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889" y="3739444"/>
            <a:ext cx="4035778" cy="2935112"/>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022" y="952107"/>
            <a:ext cx="2634507" cy="263450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29" y="955085"/>
            <a:ext cx="2631528" cy="2631528"/>
          </a:xfrm>
          <a:prstGeom prst="rect">
            <a:avLst/>
          </a:prstGeom>
        </p:spPr>
      </p:pic>
      <p:sp>
        <p:nvSpPr>
          <p:cNvPr id="21" name="TextBox 20"/>
          <p:cNvSpPr txBox="1"/>
          <p:nvPr/>
        </p:nvSpPr>
        <p:spPr>
          <a:xfrm>
            <a:off x="426772" y="3117146"/>
            <a:ext cx="848140" cy="333485"/>
          </a:xfrm>
          <a:prstGeom prst="rect">
            <a:avLst/>
          </a:prstGeom>
          <a:noFill/>
        </p:spPr>
        <p:txBody>
          <a:bodyPr wrap="square" lIns="76197" tIns="38098" rIns="76197" bIns="38098" rtlCol="0">
            <a:spAutoFit/>
          </a:bodyPr>
          <a:lstStyle/>
          <a:p>
            <a:pPr algn="ctr" defTabSz="457127"/>
            <a:r>
              <a:rPr lang="en-US" sz="1667" dirty="0">
                <a:solidFill>
                  <a:prstClr val="white">
                    <a:lumMod val="95000"/>
                  </a:prstClr>
                </a:solidFill>
                <a:latin typeface="Helvetica Neue" charset="0"/>
                <a:ea typeface="Helvetica Neue" charset="0"/>
                <a:cs typeface="Helvetica Neue" charset="0"/>
              </a:rPr>
              <a:t>1 µm</a:t>
            </a:r>
          </a:p>
        </p:txBody>
      </p:sp>
      <p:cxnSp>
        <p:nvCxnSpPr>
          <p:cNvPr id="23" name="Straight Connector 22"/>
          <p:cNvCxnSpPr/>
          <p:nvPr/>
        </p:nvCxnSpPr>
        <p:spPr>
          <a:xfrm>
            <a:off x="596701" y="3474839"/>
            <a:ext cx="516924" cy="0"/>
          </a:xfrm>
          <a:prstGeom prst="line">
            <a:avLst/>
          </a:prstGeom>
          <a:ln w="57150" cmpd="sng">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91744" y="994523"/>
            <a:ext cx="2318388"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Sonication + Poor Solvent</a:t>
            </a:r>
          </a:p>
        </p:txBody>
      </p:sp>
      <p:sp>
        <p:nvSpPr>
          <p:cNvPr id="28" name="TextBox 27"/>
          <p:cNvSpPr txBox="1"/>
          <p:nvPr/>
        </p:nvSpPr>
        <p:spPr>
          <a:xfrm>
            <a:off x="3243664" y="984299"/>
            <a:ext cx="2526844"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Sonication + Aging</a:t>
            </a:r>
          </a:p>
        </p:txBody>
      </p:sp>
      <p:pic>
        <p:nvPicPr>
          <p:cNvPr id="29" name="MFU 0.25 Orig.tif" descr="/Users/Imperssonator/Documents/GA Tech/Research/Papers/Quantification of P3HT Microstructure/Protocol Paper/Comparison/MFU 0.25 Orig.tif"/>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5980989" y="955086"/>
            <a:ext cx="2638311" cy="2638311"/>
          </a:xfrm>
          <a:prstGeom prst="rect">
            <a:avLst/>
          </a:prstGeom>
        </p:spPr>
      </p:pic>
      <p:sp>
        <p:nvSpPr>
          <p:cNvPr id="30" name="TextBox 29"/>
          <p:cNvSpPr txBox="1"/>
          <p:nvPr/>
        </p:nvSpPr>
        <p:spPr>
          <a:xfrm>
            <a:off x="5979513" y="997419"/>
            <a:ext cx="2558158"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Microfluidics + UV</a:t>
            </a:r>
          </a:p>
        </p:txBody>
      </p:sp>
      <p:grpSp>
        <p:nvGrpSpPr>
          <p:cNvPr id="31" name="Group 30"/>
          <p:cNvGrpSpPr/>
          <p:nvPr/>
        </p:nvGrpSpPr>
        <p:grpSpPr>
          <a:xfrm>
            <a:off x="2821544" y="959649"/>
            <a:ext cx="338880" cy="1016439"/>
            <a:chOff x="3349277" y="1179011"/>
            <a:chExt cx="406656" cy="1219727"/>
          </a:xfrm>
        </p:grpSpPr>
        <p:sp>
          <p:nvSpPr>
            <p:cNvPr id="32" name="Rectangle 31"/>
            <p:cNvSpPr/>
            <p:nvPr/>
          </p:nvSpPr>
          <p:spPr>
            <a:xfrm>
              <a:off x="3438679" y="1201976"/>
              <a:ext cx="230015" cy="10439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2000" dirty="0">
                <a:solidFill>
                  <a:prstClr val="white"/>
                </a:solidFill>
                <a:latin typeface="Helvetica Neue" charset="0"/>
                <a:ea typeface="Helvetica Neue" charset="0"/>
                <a:cs typeface="Helvetica Neue" charset="0"/>
              </a:endParaRPr>
            </a:p>
          </p:txBody>
        </p:sp>
        <p:sp>
          <p:nvSpPr>
            <p:cNvPr id="33" name="TextBox 32"/>
            <p:cNvSpPr txBox="1"/>
            <p:nvPr/>
          </p:nvSpPr>
          <p:spPr>
            <a:xfrm>
              <a:off x="3359981" y="1179011"/>
              <a:ext cx="394553" cy="199974"/>
            </a:xfrm>
            <a:prstGeom prst="rect">
              <a:avLst/>
            </a:prstGeom>
            <a:noFill/>
          </p:spPr>
          <p:txBody>
            <a:bodyPr wrap="square" lIns="76197" tIns="38098" rIns="76197" bIns="38098" rtlCol="0">
              <a:spAutoFit/>
            </a:bodyPr>
            <a:lstStyle/>
            <a:p>
              <a:pPr algn="ctr" defTabSz="457127"/>
              <a:r>
                <a:rPr lang="en-US" sz="583" dirty="0">
                  <a:solidFill>
                    <a:prstClr val="black"/>
                  </a:solidFill>
                  <a:latin typeface="Helvetica Neue" charset="0"/>
                  <a:ea typeface="Helvetica Neue" charset="0"/>
                  <a:cs typeface="Helvetica Neue" charset="0"/>
                </a:rPr>
                <a:t>10.1°</a:t>
              </a:r>
            </a:p>
          </p:txBody>
        </p:sp>
        <p:sp>
          <p:nvSpPr>
            <p:cNvPr id="34" name="TextBox 33"/>
            <p:cNvSpPr txBox="1"/>
            <p:nvPr/>
          </p:nvSpPr>
          <p:spPr>
            <a:xfrm>
              <a:off x="3349277" y="2091120"/>
              <a:ext cx="406656" cy="307618"/>
            </a:xfrm>
            <a:prstGeom prst="rect">
              <a:avLst/>
            </a:prstGeom>
            <a:noFill/>
          </p:spPr>
          <p:txBody>
            <a:bodyPr wrap="square" lIns="76197" tIns="38098" rIns="76197" bIns="38098" rtlCol="0">
              <a:spAutoFit/>
            </a:bodyPr>
            <a:lstStyle/>
            <a:p>
              <a:pPr algn="ctr" defTabSz="457127"/>
              <a:r>
                <a:rPr lang="en-US" sz="583" dirty="0">
                  <a:solidFill>
                    <a:prstClr val="black"/>
                  </a:solidFill>
                  <a:latin typeface="Helvetica Neue" charset="0"/>
                  <a:ea typeface="Helvetica Neue" charset="0"/>
                  <a:cs typeface="Helvetica Neue" charset="0"/>
                </a:rPr>
                <a:t>-13.8°</a:t>
              </a: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1561" y="1317508"/>
              <a:ext cx="184252" cy="808277"/>
            </a:xfrm>
            <a:prstGeom prst="rect">
              <a:avLst/>
            </a:prstGeom>
          </p:spPr>
        </p:pic>
      </p:grpSp>
    </p:spTree>
    <p:extLst>
      <p:ext uri="{BB962C8B-B14F-4D97-AF65-F5344CB8AC3E}">
        <p14:creationId xmlns:p14="http://schemas.microsoft.com/office/powerpoint/2010/main" val="434289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24</a:t>
            </a:fld>
            <a:endParaRPr lang="en-US" sz="1333">
              <a:solidFill>
                <a:prstClr val="black">
                  <a:tint val="75000"/>
                </a:prstClr>
              </a:solidFill>
              <a:latin typeface="Helvetica Neue" charset="0"/>
              <a:ea typeface="Helvetica Neue" charset="0"/>
              <a:cs typeface="Helvetica Neue" charset="0"/>
            </a:endParaRPr>
          </a:p>
        </p:txBody>
      </p:sp>
      <p:sp>
        <p:nvSpPr>
          <p:cNvPr id="152" name="Rectangle 151"/>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9" name="Freeform 18"/>
          <p:cNvSpPr/>
          <p:nvPr/>
        </p:nvSpPr>
        <p:spPr>
          <a:xfrm>
            <a:off x="6426535" y="4674580"/>
            <a:ext cx="666750" cy="222250"/>
          </a:xfrm>
          <a:custGeom>
            <a:avLst/>
            <a:gdLst>
              <a:gd name="connsiteX0" fmla="*/ 0 w 800100"/>
              <a:gd name="connsiteY0" fmla="*/ 266700 h 266700"/>
              <a:gd name="connsiteX1" fmla="*/ 393700 w 800100"/>
              <a:gd name="connsiteY1" fmla="*/ 114300 h 266700"/>
              <a:gd name="connsiteX2" fmla="*/ 800100 w 800100"/>
              <a:gd name="connsiteY2" fmla="*/ 0 h 266700"/>
            </a:gdLst>
            <a:ahLst/>
            <a:cxnLst>
              <a:cxn ang="0">
                <a:pos x="connsiteX0" y="connsiteY0"/>
              </a:cxn>
              <a:cxn ang="0">
                <a:pos x="connsiteX1" y="connsiteY1"/>
              </a:cxn>
              <a:cxn ang="0">
                <a:pos x="connsiteX2" y="connsiteY2"/>
              </a:cxn>
            </a:cxnLst>
            <a:rect l="l" t="t" r="r" b="b"/>
            <a:pathLst>
              <a:path w="800100" h="266700">
                <a:moveTo>
                  <a:pt x="0" y="266700"/>
                </a:moveTo>
                <a:cubicBezTo>
                  <a:pt x="130175" y="212725"/>
                  <a:pt x="260350" y="158750"/>
                  <a:pt x="393700" y="114300"/>
                </a:cubicBezTo>
                <a:cubicBezTo>
                  <a:pt x="527050" y="69850"/>
                  <a:pt x="800100" y="0"/>
                  <a:pt x="8001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2" name="Freeform 21"/>
          <p:cNvSpPr/>
          <p:nvPr/>
        </p:nvSpPr>
        <p:spPr>
          <a:xfrm rot="198858">
            <a:off x="6754618" y="4632248"/>
            <a:ext cx="666750" cy="222250"/>
          </a:xfrm>
          <a:custGeom>
            <a:avLst/>
            <a:gdLst>
              <a:gd name="connsiteX0" fmla="*/ 0 w 800100"/>
              <a:gd name="connsiteY0" fmla="*/ 266700 h 266700"/>
              <a:gd name="connsiteX1" fmla="*/ 393700 w 800100"/>
              <a:gd name="connsiteY1" fmla="*/ 114300 h 266700"/>
              <a:gd name="connsiteX2" fmla="*/ 800100 w 800100"/>
              <a:gd name="connsiteY2" fmla="*/ 0 h 266700"/>
            </a:gdLst>
            <a:ahLst/>
            <a:cxnLst>
              <a:cxn ang="0">
                <a:pos x="connsiteX0" y="connsiteY0"/>
              </a:cxn>
              <a:cxn ang="0">
                <a:pos x="connsiteX1" y="connsiteY1"/>
              </a:cxn>
              <a:cxn ang="0">
                <a:pos x="connsiteX2" y="connsiteY2"/>
              </a:cxn>
            </a:cxnLst>
            <a:rect l="l" t="t" r="r" b="b"/>
            <a:pathLst>
              <a:path w="800100" h="266700">
                <a:moveTo>
                  <a:pt x="0" y="266700"/>
                </a:moveTo>
                <a:cubicBezTo>
                  <a:pt x="130175" y="212725"/>
                  <a:pt x="260350" y="158750"/>
                  <a:pt x="393700" y="114300"/>
                </a:cubicBezTo>
                <a:cubicBezTo>
                  <a:pt x="527050" y="69850"/>
                  <a:pt x="800100" y="0"/>
                  <a:pt x="8001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3" name="Freeform 22"/>
          <p:cNvSpPr/>
          <p:nvPr/>
        </p:nvSpPr>
        <p:spPr>
          <a:xfrm>
            <a:off x="6437118" y="4780413"/>
            <a:ext cx="666750" cy="222250"/>
          </a:xfrm>
          <a:custGeom>
            <a:avLst/>
            <a:gdLst>
              <a:gd name="connsiteX0" fmla="*/ 0 w 800100"/>
              <a:gd name="connsiteY0" fmla="*/ 266700 h 266700"/>
              <a:gd name="connsiteX1" fmla="*/ 393700 w 800100"/>
              <a:gd name="connsiteY1" fmla="*/ 114300 h 266700"/>
              <a:gd name="connsiteX2" fmla="*/ 800100 w 800100"/>
              <a:gd name="connsiteY2" fmla="*/ 0 h 266700"/>
            </a:gdLst>
            <a:ahLst/>
            <a:cxnLst>
              <a:cxn ang="0">
                <a:pos x="connsiteX0" y="connsiteY0"/>
              </a:cxn>
              <a:cxn ang="0">
                <a:pos x="connsiteX1" y="connsiteY1"/>
              </a:cxn>
              <a:cxn ang="0">
                <a:pos x="connsiteX2" y="connsiteY2"/>
              </a:cxn>
            </a:cxnLst>
            <a:rect l="l" t="t" r="r" b="b"/>
            <a:pathLst>
              <a:path w="800100" h="266700">
                <a:moveTo>
                  <a:pt x="0" y="266700"/>
                </a:moveTo>
                <a:cubicBezTo>
                  <a:pt x="130175" y="212725"/>
                  <a:pt x="260350" y="158750"/>
                  <a:pt x="393700" y="114300"/>
                </a:cubicBezTo>
                <a:cubicBezTo>
                  <a:pt x="527050" y="69850"/>
                  <a:pt x="800100" y="0"/>
                  <a:pt x="8001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4" name="Freeform 23"/>
          <p:cNvSpPr/>
          <p:nvPr/>
        </p:nvSpPr>
        <p:spPr>
          <a:xfrm rot="422706">
            <a:off x="7177953" y="4473498"/>
            <a:ext cx="666750" cy="222250"/>
          </a:xfrm>
          <a:custGeom>
            <a:avLst/>
            <a:gdLst>
              <a:gd name="connsiteX0" fmla="*/ 0 w 800100"/>
              <a:gd name="connsiteY0" fmla="*/ 266700 h 266700"/>
              <a:gd name="connsiteX1" fmla="*/ 393700 w 800100"/>
              <a:gd name="connsiteY1" fmla="*/ 114300 h 266700"/>
              <a:gd name="connsiteX2" fmla="*/ 800100 w 800100"/>
              <a:gd name="connsiteY2" fmla="*/ 0 h 266700"/>
            </a:gdLst>
            <a:ahLst/>
            <a:cxnLst>
              <a:cxn ang="0">
                <a:pos x="connsiteX0" y="connsiteY0"/>
              </a:cxn>
              <a:cxn ang="0">
                <a:pos x="connsiteX1" y="connsiteY1"/>
              </a:cxn>
              <a:cxn ang="0">
                <a:pos x="connsiteX2" y="connsiteY2"/>
              </a:cxn>
            </a:cxnLst>
            <a:rect l="l" t="t" r="r" b="b"/>
            <a:pathLst>
              <a:path w="800100" h="266700">
                <a:moveTo>
                  <a:pt x="0" y="266700"/>
                </a:moveTo>
                <a:cubicBezTo>
                  <a:pt x="130175" y="212725"/>
                  <a:pt x="260350" y="158750"/>
                  <a:pt x="393700" y="114300"/>
                </a:cubicBezTo>
                <a:cubicBezTo>
                  <a:pt x="527050" y="69850"/>
                  <a:pt x="800100" y="0"/>
                  <a:pt x="8001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7" name="Freeform 26"/>
          <p:cNvSpPr/>
          <p:nvPr/>
        </p:nvSpPr>
        <p:spPr>
          <a:xfrm rot="298406">
            <a:off x="7177951" y="4579330"/>
            <a:ext cx="666750" cy="222250"/>
          </a:xfrm>
          <a:custGeom>
            <a:avLst/>
            <a:gdLst>
              <a:gd name="connsiteX0" fmla="*/ 0 w 800100"/>
              <a:gd name="connsiteY0" fmla="*/ 266700 h 266700"/>
              <a:gd name="connsiteX1" fmla="*/ 393700 w 800100"/>
              <a:gd name="connsiteY1" fmla="*/ 114300 h 266700"/>
              <a:gd name="connsiteX2" fmla="*/ 800100 w 800100"/>
              <a:gd name="connsiteY2" fmla="*/ 0 h 266700"/>
            </a:gdLst>
            <a:ahLst/>
            <a:cxnLst>
              <a:cxn ang="0">
                <a:pos x="connsiteX0" y="connsiteY0"/>
              </a:cxn>
              <a:cxn ang="0">
                <a:pos x="connsiteX1" y="connsiteY1"/>
              </a:cxn>
              <a:cxn ang="0">
                <a:pos x="connsiteX2" y="connsiteY2"/>
              </a:cxn>
            </a:cxnLst>
            <a:rect l="l" t="t" r="r" b="b"/>
            <a:pathLst>
              <a:path w="800100" h="266700">
                <a:moveTo>
                  <a:pt x="0" y="266700"/>
                </a:moveTo>
                <a:cubicBezTo>
                  <a:pt x="130175" y="212725"/>
                  <a:pt x="260350" y="158750"/>
                  <a:pt x="393700" y="114300"/>
                </a:cubicBezTo>
                <a:cubicBezTo>
                  <a:pt x="527050" y="69850"/>
                  <a:pt x="800100" y="0"/>
                  <a:pt x="8001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8" name="Freeform 27"/>
          <p:cNvSpPr/>
          <p:nvPr/>
        </p:nvSpPr>
        <p:spPr>
          <a:xfrm rot="539918">
            <a:off x="7516618" y="4462913"/>
            <a:ext cx="666750" cy="222250"/>
          </a:xfrm>
          <a:custGeom>
            <a:avLst/>
            <a:gdLst>
              <a:gd name="connsiteX0" fmla="*/ 0 w 800100"/>
              <a:gd name="connsiteY0" fmla="*/ 266700 h 266700"/>
              <a:gd name="connsiteX1" fmla="*/ 393700 w 800100"/>
              <a:gd name="connsiteY1" fmla="*/ 114300 h 266700"/>
              <a:gd name="connsiteX2" fmla="*/ 800100 w 800100"/>
              <a:gd name="connsiteY2" fmla="*/ 0 h 266700"/>
            </a:gdLst>
            <a:ahLst/>
            <a:cxnLst>
              <a:cxn ang="0">
                <a:pos x="connsiteX0" y="connsiteY0"/>
              </a:cxn>
              <a:cxn ang="0">
                <a:pos x="connsiteX1" y="connsiteY1"/>
              </a:cxn>
              <a:cxn ang="0">
                <a:pos x="connsiteX2" y="connsiteY2"/>
              </a:cxn>
            </a:cxnLst>
            <a:rect l="l" t="t" r="r" b="b"/>
            <a:pathLst>
              <a:path w="800100" h="266700">
                <a:moveTo>
                  <a:pt x="0" y="266700"/>
                </a:moveTo>
                <a:cubicBezTo>
                  <a:pt x="130175" y="212725"/>
                  <a:pt x="260350" y="158750"/>
                  <a:pt x="393700" y="114300"/>
                </a:cubicBezTo>
                <a:cubicBezTo>
                  <a:pt x="527050" y="69850"/>
                  <a:pt x="800100" y="0"/>
                  <a:pt x="8001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9" name="Freeform 28"/>
          <p:cNvSpPr/>
          <p:nvPr/>
        </p:nvSpPr>
        <p:spPr>
          <a:xfrm>
            <a:off x="7908204" y="4462913"/>
            <a:ext cx="359833" cy="31750"/>
          </a:xfrm>
          <a:custGeom>
            <a:avLst/>
            <a:gdLst>
              <a:gd name="connsiteX0" fmla="*/ 0 w 431800"/>
              <a:gd name="connsiteY0" fmla="*/ 38100 h 38100"/>
              <a:gd name="connsiteX1" fmla="*/ 431800 w 431800"/>
              <a:gd name="connsiteY1" fmla="*/ 0 h 38100"/>
            </a:gdLst>
            <a:ahLst/>
            <a:cxnLst>
              <a:cxn ang="0">
                <a:pos x="connsiteX0" y="connsiteY0"/>
              </a:cxn>
              <a:cxn ang="0">
                <a:pos x="connsiteX1" y="connsiteY1"/>
              </a:cxn>
            </a:cxnLst>
            <a:rect l="l" t="t" r="r" b="b"/>
            <a:pathLst>
              <a:path w="431800" h="38100">
                <a:moveTo>
                  <a:pt x="0" y="38100"/>
                </a:moveTo>
                <a:lnTo>
                  <a:pt x="431800" y="0"/>
                </a:ln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30" name="Freeform 29"/>
          <p:cNvSpPr/>
          <p:nvPr/>
        </p:nvSpPr>
        <p:spPr>
          <a:xfrm>
            <a:off x="7908204" y="4568748"/>
            <a:ext cx="359833" cy="31750"/>
          </a:xfrm>
          <a:custGeom>
            <a:avLst/>
            <a:gdLst>
              <a:gd name="connsiteX0" fmla="*/ 0 w 431800"/>
              <a:gd name="connsiteY0" fmla="*/ 38100 h 38100"/>
              <a:gd name="connsiteX1" fmla="*/ 431800 w 431800"/>
              <a:gd name="connsiteY1" fmla="*/ 0 h 38100"/>
            </a:gdLst>
            <a:ahLst/>
            <a:cxnLst>
              <a:cxn ang="0">
                <a:pos x="connsiteX0" y="connsiteY0"/>
              </a:cxn>
              <a:cxn ang="0">
                <a:pos x="connsiteX1" y="connsiteY1"/>
              </a:cxn>
            </a:cxnLst>
            <a:rect l="l" t="t" r="r" b="b"/>
            <a:pathLst>
              <a:path w="431800" h="38100">
                <a:moveTo>
                  <a:pt x="0" y="38100"/>
                </a:moveTo>
                <a:lnTo>
                  <a:pt x="431800" y="0"/>
                </a:ln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grpSp>
        <p:nvGrpSpPr>
          <p:cNvPr id="31" name="Group 30"/>
          <p:cNvGrpSpPr/>
          <p:nvPr/>
        </p:nvGrpSpPr>
        <p:grpSpPr>
          <a:xfrm rot="20782889">
            <a:off x="7019202" y="4134832"/>
            <a:ext cx="433917" cy="433917"/>
            <a:chOff x="6515100" y="7061201"/>
            <a:chExt cx="520700" cy="520700"/>
          </a:xfrm>
        </p:grpSpPr>
        <p:cxnSp>
          <p:nvCxnSpPr>
            <p:cNvPr id="32" name="Straight Connector 31"/>
            <p:cNvCxnSpPr/>
            <p:nvPr/>
          </p:nvCxnSpPr>
          <p:spPr>
            <a:xfrm>
              <a:off x="6571904" y="7061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647642" y="71120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571904" y="71628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571904" y="7226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657109" y="72771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571904" y="73279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647642" y="73914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609773" y="74549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685511" y="75184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515100" y="75819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rot="20611244">
            <a:off x="6426537" y="4325334"/>
            <a:ext cx="433917" cy="423333"/>
            <a:chOff x="6515100" y="6337301"/>
            <a:chExt cx="520700" cy="508000"/>
          </a:xfrm>
        </p:grpSpPr>
        <p:cxnSp>
          <p:nvCxnSpPr>
            <p:cNvPr id="43" name="Straight Connector 42"/>
            <p:cNvCxnSpPr/>
            <p:nvPr/>
          </p:nvCxnSpPr>
          <p:spPr>
            <a:xfrm>
              <a:off x="6581371" y="6654801"/>
              <a:ext cx="302953"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600305" y="6718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34035" y="67818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609773" y="6845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515100" y="6591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552969" y="65278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62436" y="6464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571904" y="64008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76044" y="63373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52" name="Freeform 51"/>
          <p:cNvSpPr/>
          <p:nvPr/>
        </p:nvSpPr>
        <p:spPr>
          <a:xfrm rot="20511860">
            <a:off x="6331288" y="4907413"/>
            <a:ext cx="359833" cy="31750"/>
          </a:xfrm>
          <a:custGeom>
            <a:avLst/>
            <a:gdLst>
              <a:gd name="connsiteX0" fmla="*/ 0 w 431800"/>
              <a:gd name="connsiteY0" fmla="*/ 38100 h 38100"/>
              <a:gd name="connsiteX1" fmla="*/ 431800 w 431800"/>
              <a:gd name="connsiteY1" fmla="*/ 0 h 38100"/>
            </a:gdLst>
            <a:ahLst/>
            <a:cxnLst>
              <a:cxn ang="0">
                <a:pos x="connsiteX0" y="connsiteY0"/>
              </a:cxn>
              <a:cxn ang="0">
                <a:pos x="connsiteX1" y="connsiteY1"/>
              </a:cxn>
            </a:cxnLst>
            <a:rect l="l" t="t" r="r" b="b"/>
            <a:pathLst>
              <a:path w="431800" h="38100">
                <a:moveTo>
                  <a:pt x="0" y="38100"/>
                </a:moveTo>
                <a:lnTo>
                  <a:pt x="431800" y="0"/>
                </a:ln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2000" dirty="0">
              <a:solidFill>
                <a:prstClr val="black"/>
              </a:solidFill>
              <a:latin typeface="Helvetica Neue" charset="0"/>
              <a:ea typeface="Helvetica Neue" charset="0"/>
              <a:cs typeface="Helvetica Neue" charset="0"/>
            </a:endParaRPr>
          </a:p>
        </p:txBody>
      </p:sp>
      <p:grpSp>
        <p:nvGrpSpPr>
          <p:cNvPr id="53" name="Group 52"/>
          <p:cNvGrpSpPr/>
          <p:nvPr/>
        </p:nvGrpSpPr>
        <p:grpSpPr>
          <a:xfrm rot="20453340">
            <a:off x="6683037" y="4917998"/>
            <a:ext cx="410248" cy="476250"/>
            <a:chOff x="6543502" y="7569201"/>
            <a:chExt cx="492298" cy="571500"/>
          </a:xfrm>
        </p:grpSpPr>
        <p:cxnSp>
          <p:nvCxnSpPr>
            <p:cNvPr id="54" name="Straight Connector 53"/>
            <p:cNvCxnSpPr/>
            <p:nvPr/>
          </p:nvCxnSpPr>
          <p:spPr>
            <a:xfrm>
              <a:off x="6638175" y="76962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581371" y="77597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619240" y="7823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543502" y="78867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600305" y="7950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676044" y="80137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638175" y="8077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713913" y="81407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612544" y="76327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574444" y="7569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rot="10034887">
            <a:off x="7243952" y="4748665"/>
            <a:ext cx="410248" cy="476250"/>
            <a:chOff x="6543502" y="7569201"/>
            <a:chExt cx="492298" cy="571500"/>
          </a:xfrm>
        </p:grpSpPr>
        <p:cxnSp>
          <p:nvCxnSpPr>
            <p:cNvPr id="65" name="Straight Connector 64"/>
            <p:cNvCxnSpPr/>
            <p:nvPr/>
          </p:nvCxnSpPr>
          <p:spPr>
            <a:xfrm>
              <a:off x="6638175" y="76962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581371" y="77597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619240" y="7823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543502" y="78867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600305" y="7950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676044" y="80137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638175" y="8077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713913" y="81407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612544" y="76327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574444" y="7569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rot="10358724">
            <a:off x="7654202" y="4028999"/>
            <a:ext cx="433917" cy="423333"/>
            <a:chOff x="6515100" y="6337301"/>
            <a:chExt cx="520700" cy="508000"/>
          </a:xfrm>
        </p:grpSpPr>
        <p:cxnSp>
          <p:nvCxnSpPr>
            <p:cNvPr id="76" name="Straight Connector 75"/>
            <p:cNvCxnSpPr/>
            <p:nvPr/>
          </p:nvCxnSpPr>
          <p:spPr>
            <a:xfrm>
              <a:off x="6581371" y="6654801"/>
              <a:ext cx="302953"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600305" y="6718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6534035" y="67818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609773" y="6845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6515100" y="6591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6552969" y="65278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6562436" y="6464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571904" y="64008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676044" y="63373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rot="10304025">
            <a:off x="7749452" y="4653417"/>
            <a:ext cx="433917" cy="433917"/>
            <a:chOff x="6515100" y="7061201"/>
            <a:chExt cx="520700" cy="520700"/>
          </a:xfrm>
        </p:grpSpPr>
        <p:cxnSp>
          <p:nvCxnSpPr>
            <p:cNvPr id="86" name="Straight Connector 85"/>
            <p:cNvCxnSpPr/>
            <p:nvPr/>
          </p:nvCxnSpPr>
          <p:spPr>
            <a:xfrm>
              <a:off x="6571904" y="70612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647642" y="71120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571904" y="71628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571904" y="72263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657109" y="72771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571904" y="73279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647642" y="73914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609773" y="7454901"/>
              <a:ext cx="35975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85511" y="7518401"/>
              <a:ext cx="227215"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515100" y="7581901"/>
              <a:ext cx="463896"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96" name="TextBox 95"/>
          <p:cNvSpPr txBox="1"/>
          <p:nvPr/>
        </p:nvSpPr>
        <p:spPr>
          <a:xfrm>
            <a:off x="6479453" y="5598541"/>
            <a:ext cx="1778000" cy="307766"/>
          </a:xfrm>
          <a:prstGeom prst="rect">
            <a:avLst/>
          </a:prstGeom>
          <a:noFill/>
        </p:spPr>
        <p:txBody>
          <a:bodyPr wrap="square" lIns="76191" tIns="38095" rIns="76191" bIns="38095" rtlCol="0">
            <a:spAutoFit/>
          </a:bodyPr>
          <a:lstStyle/>
          <a:p>
            <a:pPr algn="ctr" defTabSz="457127"/>
            <a:r>
              <a:rPr lang="en-US" sz="1500" dirty="0">
                <a:solidFill>
                  <a:prstClr val="black"/>
                </a:solidFill>
                <a:latin typeface="Helvetica Neue" charset="0"/>
                <a:ea typeface="Helvetica Neue" charset="0"/>
                <a:cs typeface="Helvetica Neue" charset="0"/>
              </a:rPr>
              <a:t>Shish-kebab nuclei</a:t>
            </a:r>
          </a:p>
        </p:txBody>
      </p:sp>
      <p:grpSp>
        <p:nvGrpSpPr>
          <p:cNvPr id="97" name="Group 96"/>
          <p:cNvGrpSpPr/>
          <p:nvPr/>
        </p:nvGrpSpPr>
        <p:grpSpPr>
          <a:xfrm rot="11378700">
            <a:off x="1759719" y="4018924"/>
            <a:ext cx="920878" cy="1502833"/>
            <a:chOff x="1676247" y="5600700"/>
            <a:chExt cx="1105053" cy="1803400"/>
          </a:xfrm>
        </p:grpSpPr>
        <p:cxnSp>
          <p:nvCxnSpPr>
            <p:cNvPr id="98" name="Straight Connector 97"/>
            <p:cNvCxnSpPr/>
            <p:nvPr/>
          </p:nvCxnSpPr>
          <p:spPr>
            <a:xfrm>
              <a:off x="1905000" y="5918200"/>
              <a:ext cx="4064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1930400" y="6045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1841500" y="6108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1943100" y="6172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1892300" y="6235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993900" y="62992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1892300" y="63627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1892300" y="6426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2006600" y="64770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7" name="Freeform 106"/>
            <p:cNvSpPr/>
            <p:nvPr/>
          </p:nvSpPr>
          <p:spPr>
            <a:xfrm>
              <a:off x="1841500" y="5849793"/>
              <a:ext cx="736631" cy="233507"/>
            </a:xfrm>
            <a:custGeom>
              <a:avLst/>
              <a:gdLst>
                <a:gd name="connsiteX0" fmla="*/ 0 w 736631"/>
                <a:gd name="connsiteY0" fmla="*/ 131907 h 233507"/>
                <a:gd name="connsiteX1" fmla="*/ 609600 w 736631"/>
                <a:gd name="connsiteY1" fmla="*/ 131907 h 233507"/>
                <a:gd name="connsiteX2" fmla="*/ 736600 w 736631"/>
                <a:gd name="connsiteY2" fmla="*/ 81107 h 233507"/>
                <a:gd name="connsiteX3" fmla="*/ 622300 w 736631"/>
                <a:gd name="connsiteY3" fmla="*/ 4907 h 233507"/>
                <a:gd name="connsiteX4" fmla="*/ 673100 w 736631"/>
                <a:gd name="connsiteY4" fmla="*/ 233507 h 23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31" h="233507">
                  <a:moveTo>
                    <a:pt x="0" y="131907"/>
                  </a:moveTo>
                  <a:cubicBezTo>
                    <a:pt x="243416" y="136140"/>
                    <a:pt x="486833" y="140374"/>
                    <a:pt x="609600" y="131907"/>
                  </a:cubicBezTo>
                  <a:cubicBezTo>
                    <a:pt x="732367" y="123440"/>
                    <a:pt x="734483" y="102274"/>
                    <a:pt x="736600" y="81107"/>
                  </a:cubicBezTo>
                  <a:cubicBezTo>
                    <a:pt x="738717" y="59940"/>
                    <a:pt x="632883" y="-20493"/>
                    <a:pt x="622300" y="4907"/>
                  </a:cubicBezTo>
                  <a:cubicBezTo>
                    <a:pt x="611717" y="30307"/>
                    <a:pt x="673100" y="233507"/>
                    <a:pt x="673100" y="233507"/>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108" name="Freeform 107"/>
            <p:cNvSpPr/>
            <p:nvPr/>
          </p:nvSpPr>
          <p:spPr>
            <a:xfrm>
              <a:off x="1676247" y="6311900"/>
              <a:ext cx="812953" cy="241353"/>
            </a:xfrm>
            <a:custGeom>
              <a:avLst/>
              <a:gdLst>
                <a:gd name="connsiteX0" fmla="*/ 812953 w 812953"/>
                <a:gd name="connsiteY0" fmla="*/ 215900 h 241353"/>
                <a:gd name="connsiteX1" fmla="*/ 317653 w 812953"/>
                <a:gd name="connsiteY1" fmla="*/ 215900 h 241353"/>
                <a:gd name="connsiteX2" fmla="*/ 203353 w 812953"/>
                <a:gd name="connsiteY2" fmla="*/ 177800 h 241353"/>
                <a:gd name="connsiteX3" fmla="*/ 114453 w 812953"/>
                <a:gd name="connsiteY3" fmla="*/ 241300 h 241353"/>
                <a:gd name="connsiteX4" fmla="*/ 153 w 812953"/>
                <a:gd name="connsiteY4" fmla="*/ 165100 h 241353"/>
                <a:gd name="connsiteX5" fmla="*/ 139853 w 812953"/>
                <a:gd name="connsiteY5" fmla="*/ 0 h 2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53" h="241353">
                  <a:moveTo>
                    <a:pt x="812953" y="215900"/>
                  </a:moveTo>
                  <a:cubicBezTo>
                    <a:pt x="616103" y="219075"/>
                    <a:pt x="419253" y="222250"/>
                    <a:pt x="317653" y="215900"/>
                  </a:cubicBezTo>
                  <a:cubicBezTo>
                    <a:pt x="216053" y="209550"/>
                    <a:pt x="237220" y="173567"/>
                    <a:pt x="203353" y="177800"/>
                  </a:cubicBezTo>
                  <a:cubicBezTo>
                    <a:pt x="169486" y="182033"/>
                    <a:pt x="148320" y="243417"/>
                    <a:pt x="114453" y="241300"/>
                  </a:cubicBezTo>
                  <a:cubicBezTo>
                    <a:pt x="80586" y="239183"/>
                    <a:pt x="-4080" y="205317"/>
                    <a:pt x="153" y="165100"/>
                  </a:cubicBezTo>
                  <a:cubicBezTo>
                    <a:pt x="4386" y="124883"/>
                    <a:pt x="139853" y="0"/>
                    <a:pt x="139853"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cxnSp>
          <p:nvCxnSpPr>
            <p:cNvPr id="109" name="Straight Connector 108"/>
            <p:cNvCxnSpPr/>
            <p:nvPr/>
          </p:nvCxnSpPr>
          <p:spPr>
            <a:xfrm>
              <a:off x="1892300" y="65913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1993900" y="66548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943100" y="67183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2044700" y="67818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816100" y="68453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4" name="Freeform 113"/>
            <p:cNvSpPr/>
            <p:nvPr/>
          </p:nvSpPr>
          <p:spPr>
            <a:xfrm flipH="1" flipV="1">
              <a:off x="1968347" y="6870700"/>
              <a:ext cx="812953" cy="241353"/>
            </a:xfrm>
            <a:custGeom>
              <a:avLst/>
              <a:gdLst>
                <a:gd name="connsiteX0" fmla="*/ 812953 w 812953"/>
                <a:gd name="connsiteY0" fmla="*/ 215900 h 241353"/>
                <a:gd name="connsiteX1" fmla="*/ 317653 w 812953"/>
                <a:gd name="connsiteY1" fmla="*/ 215900 h 241353"/>
                <a:gd name="connsiteX2" fmla="*/ 203353 w 812953"/>
                <a:gd name="connsiteY2" fmla="*/ 177800 h 241353"/>
                <a:gd name="connsiteX3" fmla="*/ 114453 w 812953"/>
                <a:gd name="connsiteY3" fmla="*/ 241300 h 241353"/>
                <a:gd name="connsiteX4" fmla="*/ 153 w 812953"/>
                <a:gd name="connsiteY4" fmla="*/ 165100 h 241353"/>
                <a:gd name="connsiteX5" fmla="*/ 139853 w 812953"/>
                <a:gd name="connsiteY5" fmla="*/ 0 h 2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53" h="241353">
                  <a:moveTo>
                    <a:pt x="812953" y="215900"/>
                  </a:moveTo>
                  <a:cubicBezTo>
                    <a:pt x="616103" y="219075"/>
                    <a:pt x="419253" y="222250"/>
                    <a:pt x="317653" y="215900"/>
                  </a:cubicBezTo>
                  <a:cubicBezTo>
                    <a:pt x="216053" y="209550"/>
                    <a:pt x="237220" y="173567"/>
                    <a:pt x="203353" y="177800"/>
                  </a:cubicBezTo>
                  <a:cubicBezTo>
                    <a:pt x="169486" y="182033"/>
                    <a:pt x="148320" y="243417"/>
                    <a:pt x="114453" y="241300"/>
                  </a:cubicBezTo>
                  <a:cubicBezTo>
                    <a:pt x="80586" y="239183"/>
                    <a:pt x="-4080" y="205317"/>
                    <a:pt x="153" y="165100"/>
                  </a:cubicBezTo>
                  <a:cubicBezTo>
                    <a:pt x="4386" y="124883"/>
                    <a:pt x="139853" y="0"/>
                    <a:pt x="139853"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cxnSp>
          <p:nvCxnSpPr>
            <p:cNvPr id="115" name="Straight Connector 114"/>
            <p:cNvCxnSpPr/>
            <p:nvPr/>
          </p:nvCxnSpPr>
          <p:spPr>
            <a:xfrm>
              <a:off x="1981200" y="69596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905000" y="70231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955800" y="70866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1854200" y="71501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930400" y="72136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2032000" y="72771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981200" y="73406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082800" y="74041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1816100" y="5854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866900" y="5791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1879600" y="5727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1892300" y="56642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2032000" y="56007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rot="21098840">
            <a:off x="828386" y="3870758"/>
            <a:ext cx="920878" cy="1502833"/>
            <a:chOff x="1676247" y="5600700"/>
            <a:chExt cx="1105053" cy="1803400"/>
          </a:xfrm>
        </p:grpSpPr>
        <p:cxnSp>
          <p:nvCxnSpPr>
            <p:cNvPr id="129" name="Straight Connector 128"/>
            <p:cNvCxnSpPr/>
            <p:nvPr/>
          </p:nvCxnSpPr>
          <p:spPr>
            <a:xfrm>
              <a:off x="1905000" y="5918200"/>
              <a:ext cx="4064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1930400" y="6045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841500" y="6108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1943100" y="6172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892300" y="6235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1993900" y="62992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1892300" y="63627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1892300" y="6426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2006600" y="64770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38" name="Freeform 137"/>
            <p:cNvSpPr/>
            <p:nvPr/>
          </p:nvSpPr>
          <p:spPr>
            <a:xfrm>
              <a:off x="1841500" y="5849793"/>
              <a:ext cx="736631" cy="233507"/>
            </a:xfrm>
            <a:custGeom>
              <a:avLst/>
              <a:gdLst>
                <a:gd name="connsiteX0" fmla="*/ 0 w 736631"/>
                <a:gd name="connsiteY0" fmla="*/ 131907 h 233507"/>
                <a:gd name="connsiteX1" fmla="*/ 609600 w 736631"/>
                <a:gd name="connsiteY1" fmla="*/ 131907 h 233507"/>
                <a:gd name="connsiteX2" fmla="*/ 736600 w 736631"/>
                <a:gd name="connsiteY2" fmla="*/ 81107 h 233507"/>
                <a:gd name="connsiteX3" fmla="*/ 622300 w 736631"/>
                <a:gd name="connsiteY3" fmla="*/ 4907 h 233507"/>
                <a:gd name="connsiteX4" fmla="*/ 673100 w 736631"/>
                <a:gd name="connsiteY4" fmla="*/ 233507 h 23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31" h="233507">
                  <a:moveTo>
                    <a:pt x="0" y="131907"/>
                  </a:moveTo>
                  <a:cubicBezTo>
                    <a:pt x="243416" y="136140"/>
                    <a:pt x="486833" y="140374"/>
                    <a:pt x="609600" y="131907"/>
                  </a:cubicBezTo>
                  <a:cubicBezTo>
                    <a:pt x="732367" y="123440"/>
                    <a:pt x="734483" y="102274"/>
                    <a:pt x="736600" y="81107"/>
                  </a:cubicBezTo>
                  <a:cubicBezTo>
                    <a:pt x="738717" y="59940"/>
                    <a:pt x="632883" y="-20493"/>
                    <a:pt x="622300" y="4907"/>
                  </a:cubicBezTo>
                  <a:cubicBezTo>
                    <a:pt x="611717" y="30307"/>
                    <a:pt x="673100" y="233507"/>
                    <a:pt x="673100" y="233507"/>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139" name="Freeform 138"/>
            <p:cNvSpPr/>
            <p:nvPr/>
          </p:nvSpPr>
          <p:spPr>
            <a:xfrm>
              <a:off x="1676247" y="6311900"/>
              <a:ext cx="812953" cy="241353"/>
            </a:xfrm>
            <a:custGeom>
              <a:avLst/>
              <a:gdLst>
                <a:gd name="connsiteX0" fmla="*/ 812953 w 812953"/>
                <a:gd name="connsiteY0" fmla="*/ 215900 h 241353"/>
                <a:gd name="connsiteX1" fmla="*/ 317653 w 812953"/>
                <a:gd name="connsiteY1" fmla="*/ 215900 h 241353"/>
                <a:gd name="connsiteX2" fmla="*/ 203353 w 812953"/>
                <a:gd name="connsiteY2" fmla="*/ 177800 h 241353"/>
                <a:gd name="connsiteX3" fmla="*/ 114453 w 812953"/>
                <a:gd name="connsiteY3" fmla="*/ 241300 h 241353"/>
                <a:gd name="connsiteX4" fmla="*/ 153 w 812953"/>
                <a:gd name="connsiteY4" fmla="*/ 165100 h 241353"/>
                <a:gd name="connsiteX5" fmla="*/ 139853 w 812953"/>
                <a:gd name="connsiteY5" fmla="*/ 0 h 2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53" h="241353">
                  <a:moveTo>
                    <a:pt x="812953" y="215900"/>
                  </a:moveTo>
                  <a:cubicBezTo>
                    <a:pt x="616103" y="219075"/>
                    <a:pt x="419253" y="222250"/>
                    <a:pt x="317653" y="215900"/>
                  </a:cubicBezTo>
                  <a:cubicBezTo>
                    <a:pt x="216053" y="209550"/>
                    <a:pt x="237220" y="173567"/>
                    <a:pt x="203353" y="177800"/>
                  </a:cubicBezTo>
                  <a:cubicBezTo>
                    <a:pt x="169486" y="182033"/>
                    <a:pt x="148320" y="243417"/>
                    <a:pt x="114453" y="241300"/>
                  </a:cubicBezTo>
                  <a:cubicBezTo>
                    <a:pt x="80586" y="239183"/>
                    <a:pt x="-4080" y="205317"/>
                    <a:pt x="153" y="165100"/>
                  </a:cubicBezTo>
                  <a:cubicBezTo>
                    <a:pt x="4386" y="124883"/>
                    <a:pt x="139853" y="0"/>
                    <a:pt x="139853"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cxnSp>
          <p:nvCxnSpPr>
            <p:cNvPr id="140" name="Straight Connector 139"/>
            <p:cNvCxnSpPr/>
            <p:nvPr/>
          </p:nvCxnSpPr>
          <p:spPr>
            <a:xfrm>
              <a:off x="1892300" y="65913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993900" y="66548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1943100" y="67183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2044700" y="67818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1816100" y="68453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45" name="Freeform 144"/>
            <p:cNvSpPr/>
            <p:nvPr/>
          </p:nvSpPr>
          <p:spPr>
            <a:xfrm flipH="1" flipV="1">
              <a:off x="1968347" y="6870700"/>
              <a:ext cx="812953" cy="241353"/>
            </a:xfrm>
            <a:custGeom>
              <a:avLst/>
              <a:gdLst>
                <a:gd name="connsiteX0" fmla="*/ 812953 w 812953"/>
                <a:gd name="connsiteY0" fmla="*/ 215900 h 241353"/>
                <a:gd name="connsiteX1" fmla="*/ 317653 w 812953"/>
                <a:gd name="connsiteY1" fmla="*/ 215900 h 241353"/>
                <a:gd name="connsiteX2" fmla="*/ 203353 w 812953"/>
                <a:gd name="connsiteY2" fmla="*/ 177800 h 241353"/>
                <a:gd name="connsiteX3" fmla="*/ 114453 w 812953"/>
                <a:gd name="connsiteY3" fmla="*/ 241300 h 241353"/>
                <a:gd name="connsiteX4" fmla="*/ 153 w 812953"/>
                <a:gd name="connsiteY4" fmla="*/ 165100 h 241353"/>
                <a:gd name="connsiteX5" fmla="*/ 139853 w 812953"/>
                <a:gd name="connsiteY5" fmla="*/ 0 h 2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53" h="241353">
                  <a:moveTo>
                    <a:pt x="812953" y="215900"/>
                  </a:moveTo>
                  <a:cubicBezTo>
                    <a:pt x="616103" y="219075"/>
                    <a:pt x="419253" y="222250"/>
                    <a:pt x="317653" y="215900"/>
                  </a:cubicBezTo>
                  <a:cubicBezTo>
                    <a:pt x="216053" y="209550"/>
                    <a:pt x="237220" y="173567"/>
                    <a:pt x="203353" y="177800"/>
                  </a:cubicBezTo>
                  <a:cubicBezTo>
                    <a:pt x="169486" y="182033"/>
                    <a:pt x="148320" y="243417"/>
                    <a:pt x="114453" y="241300"/>
                  </a:cubicBezTo>
                  <a:cubicBezTo>
                    <a:pt x="80586" y="239183"/>
                    <a:pt x="-4080" y="205317"/>
                    <a:pt x="153" y="165100"/>
                  </a:cubicBezTo>
                  <a:cubicBezTo>
                    <a:pt x="4386" y="124883"/>
                    <a:pt x="139853" y="0"/>
                    <a:pt x="139853"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cxnSp>
          <p:nvCxnSpPr>
            <p:cNvPr id="146" name="Straight Connector 145"/>
            <p:cNvCxnSpPr/>
            <p:nvPr/>
          </p:nvCxnSpPr>
          <p:spPr>
            <a:xfrm>
              <a:off x="1981200" y="69596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905000" y="70231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1955800" y="70866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1854200" y="71501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1930400" y="72136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2032000" y="72771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1981200" y="73406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2082800" y="74041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1816100" y="5854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1866900" y="57912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879600" y="5727700"/>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892300" y="5664200"/>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2032000" y="5600700"/>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grpSp>
        <p:nvGrpSpPr>
          <p:cNvPr id="162" name="Group 161"/>
          <p:cNvGrpSpPr/>
          <p:nvPr/>
        </p:nvGrpSpPr>
        <p:grpSpPr>
          <a:xfrm>
            <a:off x="3917062" y="3852609"/>
            <a:ext cx="1587500" cy="1651000"/>
            <a:chOff x="3086100" y="5486401"/>
            <a:chExt cx="1905000" cy="1981200"/>
          </a:xfrm>
        </p:grpSpPr>
        <p:cxnSp>
          <p:nvCxnSpPr>
            <p:cNvPr id="164" name="Straight Connector 163"/>
            <p:cNvCxnSpPr/>
            <p:nvPr/>
          </p:nvCxnSpPr>
          <p:spPr>
            <a:xfrm>
              <a:off x="3175000" y="5803901"/>
              <a:ext cx="4064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200400" y="58674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111500" y="59944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213100" y="60579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162300" y="61214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263900" y="61849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162300" y="62484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162300" y="63119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3276600" y="63627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162300" y="64770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3263900" y="65405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3213100" y="66040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3314700" y="66675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3086100" y="67310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3251200" y="68453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175000" y="69088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3225800" y="69723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3124200" y="70358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3200400" y="70993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3302000" y="71628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3251200" y="72263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3352800" y="72898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086100" y="57404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3136900" y="56769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3149600" y="56134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3162300" y="55499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3302000" y="54864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4013200" y="5981701"/>
              <a:ext cx="4064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4038600" y="61087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3949700" y="61722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4051300" y="62357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4000500" y="62992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4102100" y="63627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4000500" y="64262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4000500" y="64897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4114800" y="65405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4000500" y="66548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4102100" y="67183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4152900" y="68453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3924300" y="69088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089400" y="70231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4013200" y="70866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4064000" y="71501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3962400" y="72136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4038600" y="72771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4140200" y="73406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4089400" y="74041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4191000" y="74676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3924300" y="59182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3975100" y="58547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3987800" y="5791201"/>
              <a:ext cx="4826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4000500" y="5727701"/>
              <a:ext cx="6223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4140200" y="5664201"/>
              <a:ext cx="304800" cy="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213100" y="6794501"/>
              <a:ext cx="1524000" cy="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8" name="Freeform 217"/>
            <p:cNvSpPr/>
            <p:nvPr/>
          </p:nvSpPr>
          <p:spPr>
            <a:xfrm>
              <a:off x="3187700" y="5939934"/>
              <a:ext cx="1346200" cy="117966"/>
            </a:xfrm>
            <a:custGeom>
              <a:avLst/>
              <a:gdLst>
                <a:gd name="connsiteX0" fmla="*/ 0 w 1346200"/>
                <a:gd name="connsiteY0" fmla="*/ 3666 h 194166"/>
                <a:gd name="connsiteX1" fmla="*/ 482600 w 1346200"/>
                <a:gd name="connsiteY1" fmla="*/ 3666 h 194166"/>
                <a:gd name="connsiteX2" fmla="*/ 609600 w 1346200"/>
                <a:gd name="connsiteY2" fmla="*/ 41766 h 194166"/>
                <a:gd name="connsiteX3" fmla="*/ 762000 w 1346200"/>
                <a:gd name="connsiteY3" fmla="*/ 156066 h 194166"/>
                <a:gd name="connsiteX4" fmla="*/ 863600 w 1346200"/>
                <a:gd name="connsiteY4" fmla="*/ 181466 h 194166"/>
                <a:gd name="connsiteX5" fmla="*/ 1346200 w 1346200"/>
                <a:gd name="connsiteY5" fmla="*/ 194166 h 19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200" h="194166">
                  <a:moveTo>
                    <a:pt x="0" y="3666"/>
                  </a:moveTo>
                  <a:cubicBezTo>
                    <a:pt x="190500" y="491"/>
                    <a:pt x="381000" y="-2684"/>
                    <a:pt x="482600" y="3666"/>
                  </a:cubicBezTo>
                  <a:cubicBezTo>
                    <a:pt x="584200" y="10016"/>
                    <a:pt x="563033" y="16366"/>
                    <a:pt x="609600" y="41766"/>
                  </a:cubicBezTo>
                  <a:cubicBezTo>
                    <a:pt x="656167" y="67166"/>
                    <a:pt x="719667" y="132783"/>
                    <a:pt x="762000" y="156066"/>
                  </a:cubicBezTo>
                  <a:cubicBezTo>
                    <a:pt x="804333" y="179349"/>
                    <a:pt x="766233" y="175116"/>
                    <a:pt x="863600" y="181466"/>
                  </a:cubicBezTo>
                  <a:cubicBezTo>
                    <a:pt x="960967" y="187816"/>
                    <a:pt x="1346200" y="194166"/>
                    <a:pt x="1346200" y="194166"/>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19" name="Freeform 218"/>
            <p:cNvSpPr/>
            <p:nvPr/>
          </p:nvSpPr>
          <p:spPr>
            <a:xfrm>
              <a:off x="3962400" y="6959600"/>
              <a:ext cx="1028700" cy="50901"/>
            </a:xfrm>
            <a:custGeom>
              <a:avLst/>
              <a:gdLst>
                <a:gd name="connsiteX0" fmla="*/ 0 w 1028700"/>
                <a:gd name="connsiteY0" fmla="*/ 0 h 50901"/>
                <a:gd name="connsiteX1" fmla="*/ 533400 w 1028700"/>
                <a:gd name="connsiteY1" fmla="*/ 0 h 50901"/>
                <a:gd name="connsiteX2" fmla="*/ 698500 w 1028700"/>
                <a:gd name="connsiteY2" fmla="*/ 12700 h 50901"/>
                <a:gd name="connsiteX3" fmla="*/ 889000 w 1028700"/>
                <a:gd name="connsiteY3" fmla="*/ 50800 h 50901"/>
                <a:gd name="connsiteX4" fmla="*/ 1028700 w 1028700"/>
                <a:gd name="connsiteY4" fmla="*/ 0 h 50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50901">
                  <a:moveTo>
                    <a:pt x="0" y="0"/>
                  </a:moveTo>
                  <a:lnTo>
                    <a:pt x="533400" y="0"/>
                  </a:lnTo>
                  <a:cubicBezTo>
                    <a:pt x="649817" y="2117"/>
                    <a:pt x="639233" y="4233"/>
                    <a:pt x="698500" y="12700"/>
                  </a:cubicBezTo>
                  <a:cubicBezTo>
                    <a:pt x="757767" y="21167"/>
                    <a:pt x="833967" y="52917"/>
                    <a:pt x="889000" y="50800"/>
                  </a:cubicBezTo>
                  <a:cubicBezTo>
                    <a:pt x="944033" y="48683"/>
                    <a:pt x="1028700" y="0"/>
                    <a:pt x="10287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20" name="Freeform 219"/>
            <p:cNvSpPr/>
            <p:nvPr/>
          </p:nvSpPr>
          <p:spPr>
            <a:xfrm>
              <a:off x="3187700" y="6408611"/>
              <a:ext cx="753532" cy="114955"/>
            </a:xfrm>
            <a:custGeom>
              <a:avLst/>
              <a:gdLst>
                <a:gd name="connsiteX0" fmla="*/ 0 w 749300"/>
                <a:gd name="connsiteY0" fmla="*/ 4888 h 55688"/>
                <a:gd name="connsiteX1" fmla="*/ 508000 w 749300"/>
                <a:gd name="connsiteY1" fmla="*/ 4888 h 55688"/>
                <a:gd name="connsiteX2" fmla="*/ 749300 w 749300"/>
                <a:gd name="connsiteY2" fmla="*/ 55688 h 55688"/>
              </a:gdLst>
              <a:ahLst/>
              <a:cxnLst>
                <a:cxn ang="0">
                  <a:pos x="connsiteX0" y="connsiteY0"/>
                </a:cxn>
                <a:cxn ang="0">
                  <a:pos x="connsiteX1" y="connsiteY1"/>
                </a:cxn>
                <a:cxn ang="0">
                  <a:pos x="connsiteX2" y="connsiteY2"/>
                </a:cxn>
              </a:cxnLst>
              <a:rect l="l" t="t" r="r" b="b"/>
              <a:pathLst>
                <a:path w="749300" h="55688">
                  <a:moveTo>
                    <a:pt x="0" y="4888"/>
                  </a:moveTo>
                  <a:cubicBezTo>
                    <a:pt x="191558" y="654"/>
                    <a:pt x="383117" y="-3579"/>
                    <a:pt x="508000" y="4888"/>
                  </a:cubicBezTo>
                  <a:cubicBezTo>
                    <a:pt x="632883" y="13355"/>
                    <a:pt x="749300" y="55688"/>
                    <a:pt x="749300" y="55688"/>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sp>
          <p:nvSpPr>
            <p:cNvPr id="221" name="Freeform 220"/>
            <p:cNvSpPr/>
            <p:nvPr/>
          </p:nvSpPr>
          <p:spPr>
            <a:xfrm rot="10800000">
              <a:off x="3793066" y="6498167"/>
              <a:ext cx="740834" cy="105833"/>
            </a:xfrm>
            <a:custGeom>
              <a:avLst/>
              <a:gdLst>
                <a:gd name="connsiteX0" fmla="*/ 0 w 749300"/>
                <a:gd name="connsiteY0" fmla="*/ 4888 h 55688"/>
                <a:gd name="connsiteX1" fmla="*/ 508000 w 749300"/>
                <a:gd name="connsiteY1" fmla="*/ 4888 h 55688"/>
                <a:gd name="connsiteX2" fmla="*/ 749300 w 749300"/>
                <a:gd name="connsiteY2" fmla="*/ 55688 h 55688"/>
              </a:gdLst>
              <a:ahLst/>
              <a:cxnLst>
                <a:cxn ang="0">
                  <a:pos x="connsiteX0" y="connsiteY0"/>
                </a:cxn>
                <a:cxn ang="0">
                  <a:pos x="connsiteX1" y="connsiteY1"/>
                </a:cxn>
                <a:cxn ang="0">
                  <a:pos x="connsiteX2" y="connsiteY2"/>
                </a:cxn>
              </a:cxnLst>
              <a:rect l="l" t="t" r="r" b="b"/>
              <a:pathLst>
                <a:path w="749300" h="55688">
                  <a:moveTo>
                    <a:pt x="0" y="4888"/>
                  </a:moveTo>
                  <a:cubicBezTo>
                    <a:pt x="191558" y="654"/>
                    <a:pt x="383117" y="-3579"/>
                    <a:pt x="508000" y="4888"/>
                  </a:cubicBezTo>
                  <a:cubicBezTo>
                    <a:pt x="632883" y="13355"/>
                    <a:pt x="749300" y="55688"/>
                    <a:pt x="749300" y="55688"/>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2000" dirty="0">
                <a:solidFill>
                  <a:prstClr val="black"/>
                </a:solidFill>
                <a:latin typeface="Helvetica Neue" charset="0"/>
                <a:ea typeface="Helvetica Neue" charset="0"/>
                <a:cs typeface="Helvetica Neue" charset="0"/>
              </a:endParaRPr>
            </a:p>
          </p:txBody>
        </p:sp>
      </p:grpSp>
      <p:sp>
        <p:nvSpPr>
          <p:cNvPr id="222" name="TextBox 221"/>
          <p:cNvSpPr txBox="1"/>
          <p:nvPr/>
        </p:nvSpPr>
        <p:spPr>
          <a:xfrm>
            <a:off x="692263" y="5595842"/>
            <a:ext cx="2241002" cy="538599"/>
          </a:xfrm>
          <a:prstGeom prst="rect">
            <a:avLst/>
          </a:prstGeom>
          <a:noFill/>
        </p:spPr>
        <p:txBody>
          <a:bodyPr wrap="square" lIns="76191" tIns="38095" rIns="76191" bIns="38095" rtlCol="0">
            <a:spAutoFit/>
          </a:bodyPr>
          <a:lstStyle/>
          <a:p>
            <a:pPr algn="ctr" defTabSz="457127"/>
            <a:r>
              <a:rPr lang="en-US" sz="1500" dirty="0">
                <a:solidFill>
                  <a:prstClr val="black"/>
                </a:solidFill>
                <a:latin typeface="Helvetica Neue" charset="0"/>
                <a:ea typeface="Helvetica Neue" charset="0"/>
                <a:cs typeface="Helvetica Neue" charset="0"/>
              </a:rPr>
              <a:t>Solvent-phobic, retracted fringe chains</a:t>
            </a:r>
          </a:p>
        </p:txBody>
      </p:sp>
      <p:sp>
        <p:nvSpPr>
          <p:cNvPr id="223" name="TextBox 222"/>
          <p:cNvSpPr txBox="1"/>
          <p:nvPr/>
        </p:nvSpPr>
        <p:spPr>
          <a:xfrm>
            <a:off x="3705395" y="5588278"/>
            <a:ext cx="1778000" cy="769431"/>
          </a:xfrm>
          <a:prstGeom prst="rect">
            <a:avLst/>
          </a:prstGeom>
          <a:noFill/>
        </p:spPr>
        <p:txBody>
          <a:bodyPr wrap="square" lIns="76191" tIns="38095" rIns="76191" bIns="38095" rtlCol="0">
            <a:spAutoFit/>
          </a:bodyPr>
          <a:lstStyle/>
          <a:p>
            <a:pPr algn="ctr" defTabSz="457127"/>
            <a:r>
              <a:rPr lang="en-US" sz="1500" dirty="0">
                <a:solidFill>
                  <a:prstClr val="black"/>
                </a:solidFill>
                <a:latin typeface="Helvetica Neue" charset="0"/>
                <a:ea typeface="Helvetica Neue" charset="0"/>
                <a:cs typeface="Helvetica Neue" charset="0"/>
              </a:rPr>
              <a:t>Extended, interacting fringe chains</a:t>
            </a:r>
          </a:p>
        </p:txBody>
      </p:sp>
      <p:sp>
        <p:nvSpPr>
          <p:cNvPr id="228" name="TextBox 227"/>
          <p:cNvSpPr txBox="1"/>
          <p:nvPr/>
        </p:nvSpPr>
        <p:spPr>
          <a:xfrm>
            <a:off x="110753" y="169035"/>
            <a:ext cx="5640950"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Process-Structure Relationships</a:t>
            </a:r>
          </a:p>
        </p:txBody>
      </p:sp>
      <p:pic>
        <p:nvPicPr>
          <p:cNvPr id="224" name="Picture 2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022" y="952107"/>
            <a:ext cx="2634507" cy="2634507"/>
          </a:xfrm>
          <a:prstGeom prst="rect">
            <a:avLst/>
          </a:prstGeom>
        </p:spPr>
      </p:pic>
      <p:pic>
        <p:nvPicPr>
          <p:cNvPr id="225" name="Picture 2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29" y="955085"/>
            <a:ext cx="2631528" cy="2631528"/>
          </a:xfrm>
          <a:prstGeom prst="rect">
            <a:avLst/>
          </a:prstGeom>
        </p:spPr>
      </p:pic>
      <p:sp>
        <p:nvSpPr>
          <p:cNvPr id="226" name="TextBox 225"/>
          <p:cNvSpPr txBox="1"/>
          <p:nvPr/>
        </p:nvSpPr>
        <p:spPr>
          <a:xfrm>
            <a:off x="426772" y="3117146"/>
            <a:ext cx="848140" cy="333485"/>
          </a:xfrm>
          <a:prstGeom prst="rect">
            <a:avLst/>
          </a:prstGeom>
          <a:noFill/>
        </p:spPr>
        <p:txBody>
          <a:bodyPr wrap="square" lIns="76197" tIns="38098" rIns="76197" bIns="38098" rtlCol="0">
            <a:spAutoFit/>
          </a:bodyPr>
          <a:lstStyle/>
          <a:p>
            <a:pPr algn="ctr" defTabSz="457127"/>
            <a:r>
              <a:rPr lang="en-US" sz="1667" dirty="0">
                <a:solidFill>
                  <a:prstClr val="white">
                    <a:lumMod val="95000"/>
                  </a:prstClr>
                </a:solidFill>
                <a:latin typeface="Helvetica Neue" charset="0"/>
                <a:ea typeface="Helvetica Neue" charset="0"/>
                <a:cs typeface="Helvetica Neue" charset="0"/>
              </a:rPr>
              <a:t>1 µm</a:t>
            </a:r>
          </a:p>
        </p:txBody>
      </p:sp>
      <p:cxnSp>
        <p:nvCxnSpPr>
          <p:cNvPr id="227" name="Straight Connector 226"/>
          <p:cNvCxnSpPr/>
          <p:nvPr/>
        </p:nvCxnSpPr>
        <p:spPr>
          <a:xfrm>
            <a:off x="596701" y="3474839"/>
            <a:ext cx="516924" cy="0"/>
          </a:xfrm>
          <a:prstGeom prst="line">
            <a:avLst/>
          </a:prstGeom>
          <a:ln w="57150" cmpd="sng">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34" name="TextBox 233"/>
          <p:cNvSpPr txBox="1"/>
          <p:nvPr/>
        </p:nvSpPr>
        <p:spPr>
          <a:xfrm>
            <a:off x="491744" y="994523"/>
            <a:ext cx="2318388"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Sonication + Poor Solvent</a:t>
            </a:r>
          </a:p>
        </p:txBody>
      </p:sp>
      <p:sp>
        <p:nvSpPr>
          <p:cNvPr id="235" name="TextBox 234"/>
          <p:cNvSpPr txBox="1"/>
          <p:nvPr/>
        </p:nvSpPr>
        <p:spPr>
          <a:xfrm>
            <a:off x="3243664" y="984299"/>
            <a:ext cx="2526844"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Sonication + Aging</a:t>
            </a:r>
          </a:p>
        </p:txBody>
      </p:sp>
      <p:pic>
        <p:nvPicPr>
          <p:cNvPr id="236" name="MFU 0.25 Orig.tif" descr="/Users/Imperssonator/Documents/GA Tech/Research/Papers/Quantification of P3HT Microstructure/Protocol Paper/Comparison/MFU 0.25 Orig.tif"/>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5980989" y="955086"/>
            <a:ext cx="2638311" cy="2638311"/>
          </a:xfrm>
          <a:prstGeom prst="rect">
            <a:avLst/>
          </a:prstGeom>
        </p:spPr>
      </p:pic>
      <p:sp>
        <p:nvSpPr>
          <p:cNvPr id="237" name="TextBox 236"/>
          <p:cNvSpPr txBox="1"/>
          <p:nvPr/>
        </p:nvSpPr>
        <p:spPr>
          <a:xfrm>
            <a:off x="5979513" y="997419"/>
            <a:ext cx="2558158" cy="282055"/>
          </a:xfrm>
          <a:prstGeom prst="rect">
            <a:avLst/>
          </a:prstGeom>
          <a:noFill/>
        </p:spPr>
        <p:txBody>
          <a:bodyPr wrap="square" lIns="76191" tIns="38095" rIns="76191" bIns="38095" rtlCol="0">
            <a:spAutoFit/>
          </a:bodyPr>
          <a:lstStyle/>
          <a:p>
            <a:pPr defTabSz="457127"/>
            <a:r>
              <a:rPr lang="en-US" sz="1333" dirty="0">
                <a:solidFill>
                  <a:prstClr val="white">
                    <a:lumMod val="95000"/>
                  </a:prstClr>
                </a:solidFill>
                <a:latin typeface="Helvetica Neue" charset="0"/>
                <a:ea typeface="Helvetica Neue" charset="0"/>
                <a:cs typeface="Helvetica Neue" charset="0"/>
              </a:rPr>
              <a:t>Microfluidics + UV</a:t>
            </a:r>
          </a:p>
        </p:txBody>
      </p:sp>
      <p:grpSp>
        <p:nvGrpSpPr>
          <p:cNvPr id="238" name="Group 237"/>
          <p:cNvGrpSpPr/>
          <p:nvPr/>
        </p:nvGrpSpPr>
        <p:grpSpPr>
          <a:xfrm>
            <a:off x="2821544" y="959649"/>
            <a:ext cx="338880" cy="1016439"/>
            <a:chOff x="3349277" y="1179011"/>
            <a:chExt cx="406656" cy="1219727"/>
          </a:xfrm>
        </p:grpSpPr>
        <p:sp>
          <p:nvSpPr>
            <p:cNvPr id="239" name="Rectangle 238"/>
            <p:cNvSpPr/>
            <p:nvPr/>
          </p:nvSpPr>
          <p:spPr>
            <a:xfrm>
              <a:off x="3438679" y="1201976"/>
              <a:ext cx="230015" cy="10439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2000" dirty="0">
                <a:solidFill>
                  <a:prstClr val="white"/>
                </a:solidFill>
                <a:latin typeface="Helvetica Neue" charset="0"/>
                <a:ea typeface="Helvetica Neue" charset="0"/>
                <a:cs typeface="Helvetica Neue" charset="0"/>
              </a:endParaRPr>
            </a:p>
          </p:txBody>
        </p:sp>
        <p:sp>
          <p:nvSpPr>
            <p:cNvPr id="240" name="TextBox 239"/>
            <p:cNvSpPr txBox="1"/>
            <p:nvPr/>
          </p:nvSpPr>
          <p:spPr>
            <a:xfrm>
              <a:off x="3359981" y="1179011"/>
              <a:ext cx="394553" cy="199974"/>
            </a:xfrm>
            <a:prstGeom prst="rect">
              <a:avLst/>
            </a:prstGeom>
            <a:noFill/>
          </p:spPr>
          <p:txBody>
            <a:bodyPr wrap="square" lIns="76197" tIns="38098" rIns="76197" bIns="38098" rtlCol="0">
              <a:spAutoFit/>
            </a:bodyPr>
            <a:lstStyle/>
            <a:p>
              <a:pPr algn="ctr" defTabSz="457127"/>
              <a:r>
                <a:rPr lang="en-US" sz="583" dirty="0">
                  <a:solidFill>
                    <a:prstClr val="black"/>
                  </a:solidFill>
                  <a:latin typeface="Helvetica Neue" charset="0"/>
                  <a:ea typeface="Helvetica Neue" charset="0"/>
                  <a:cs typeface="Helvetica Neue" charset="0"/>
                </a:rPr>
                <a:t>10.1°</a:t>
              </a:r>
            </a:p>
          </p:txBody>
        </p:sp>
        <p:sp>
          <p:nvSpPr>
            <p:cNvPr id="241" name="TextBox 240"/>
            <p:cNvSpPr txBox="1"/>
            <p:nvPr/>
          </p:nvSpPr>
          <p:spPr>
            <a:xfrm>
              <a:off x="3349277" y="2091120"/>
              <a:ext cx="406656" cy="307618"/>
            </a:xfrm>
            <a:prstGeom prst="rect">
              <a:avLst/>
            </a:prstGeom>
            <a:noFill/>
          </p:spPr>
          <p:txBody>
            <a:bodyPr wrap="square" lIns="76197" tIns="38098" rIns="76197" bIns="38098" rtlCol="0">
              <a:spAutoFit/>
            </a:bodyPr>
            <a:lstStyle/>
            <a:p>
              <a:pPr algn="ctr" defTabSz="457127"/>
              <a:r>
                <a:rPr lang="en-US" sz="583" dirty="0">
                  <a:solidFill>
                    <a:prstClr val="black"/>
                  </a:solidFill>
                  <a:latin typeface="Helvetica Neue" charset="0"/>
                  <a:ea typeface="Helvetica Neue" charset="0"/>
                  <a:cs typeface="Helvetica Neue" charset="0"/>
                </a:rPr>
                <a:t>-13.8°</a:t>
              </a:r>
            </a:p>
          </p:txBody>
        </p:sp>
        <p:pic>
          <p:nvPicPr>
            <p:cNvPr id="242" name="Picture 2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1561" y="1317508"/>
              <a:ext cx="184252" cy="808277"/>
            </a:xfrm>
            <a:prstGeom prst="rect">
              <a:avLst/>
            </a:prstGeom>
          </p:spPr>
        </p:pic>
      </p:grpSp>
      <p:sp>
        <p:nvSpPr>
          <p:cNvPr id="229" name="Rectangle 228"/>
          <p:cNvSpPr/>
          <p:nvPr/>
        </p:nvSpPr>
        <p:spPr>
          <a:xfrm>
            <a:off x="105834" y="6442952"/>
            <a:ext cx="6900333" cy="226985"/>
          </a:xfrm>
          <a:prstGeom prst="rect">
            <a:avLst/>
          </a:prstGeom>
        </p:spPr>
        <p:txBody>
          <a:bodyPr wrap="square">
            <a:spAutoFit/>
          </a:bodyPr>
          <a:lstStyle/>
          <a:p>
            <a:pPr defTabSz="457127"/>
            <a:r>
              <a:rPr lang="en-US" sz="875" dirty="0">
                <a:solidFill>
                  <a:prstClr val="black">
                    <a:lumMod val="65000"/>
                    <a:lumOff val="35000"/>
                  </a:prstClr>
                </a:solidFill>
                <a:latin typeface="Helvetica Neue" charset="0"/>
                <a:ea typeface="Helvetica Neue" charset="0"/>
                <a:cs typeface="Helvetica Neue" charset="0"/>
              </a:rPr>
              <a:t>Persson, N.; McBride, M.; Grover, M. A.; Reichmanis, E. </a:t>
            </a:r>
            <a:r>
              <a:rPr lang="en-US" sz="875" i="1" dirty="0">
                <a:solidFill>
                  <a:prstClr val="black">
                    <a:lumMod val="65000"/>
                    <a:lumOff val="35000"/>
                  </a:prstClr>
                </a:solidFill>
                <a:latin typeface="Helvetica Neue" charset="0"/>
                <a:ea typeface="Helvetica Neue" charset="0"/>
                <a:cs typeface="Helvetica Neue" charset="0"/>
              </a:rPr>
              <a:t>Chemistry of Materials</a:t>
            </a:r>
            <a:r>
              <a:rPr lang="en-US" sz="875" dirty="0">
                <a:solidFill>
                  <a:prstClr val="black">
                    <a:lumMod val="65000"/>
                    <a:lumOff val="35000"/>
                  </a:prstClr>
                </a:solidFill>
                <a:latin typeface="Helvetica Neue" charset="0"/>
                <a:ea typeface="Helvetica Neue" charset="0"/>
                <a:cs typeface="Helvetica Neue" charset="0"/>
              </a:rPr>
              <a:t> </a:t>
            </a:r>
            <a:r>
              <a:rPr lang="en-US" sz="875" b="1" dirty="0">
                <a:solidFill>
                  <a:prstClr val="black">
                    <a:lumMod val="65000"/>
                    <a:lumOff val="35000"/>
                  </a:prstClr>
                </a:solidFill>
                <a:latin typeface="Helvetica Neue" charset="0"/>
                <a:ea typeface="Helvetica Neue" charset="0"/>
                <a:cs typeface="Helvetica Neue" charset="0"/>
              </a:rPr>
              <a:t>2016</a:t>
            </a:r>
            <a:r>
              <a:rPr lang="en-US" sz="875" dirty="0">
                <a:solidFill>
                  <a:prstClr val="black">
                    <a:lumMod val="65000"/>
                    <a:lumOff val="35000"/>
                  </a:prstClr>
                </a:solidFill>
                <a:latin typeface="Helvetica Neue" charset="0"/>
                <a:ea typeface="Helvetica Neue" charset="0"/>
                <a:cs typeface="Helvetica Neue" charset="0"/>
              </a:rPr>
              <a:t>, </a:t>
            </a:r>
            <a:r>
              <a:rPr lang="en-US" sz="875" i="1" dirty="0">
                <a:solidFill>
                  <a:prstClr val="black">
                    <a:lumMod val="65000"/>
                    <a:lumOff val="35000"/>
                  </a:prstClr>
                </a:solidFill>
                <a:latin typeface="Helvetica Neue" charset="0"/>
                <a:ea typeface="Helvetica Neue" charset="0"/>
                <a:cs typeface="Helvetica Neue" charset="0"/>
              </a:rPr>
              <a:t>29</a:t>
            </a:r>
            <a:r>
              <a:rPr lang="en-US" sz="875" dirty="0">
                <a:solidFill>
                  <a:prstClr val="black">
                    <a:lumMod val="65000"/>
                    <a:lumOff val="35000"/>
                  </a:prstClr>
                </a:solidFill>
                <a:latin typeface="Helvetica Neue" charset="0"/>
                <a:ea typeface="Helvetica Neue" charset="0"/>
                <a:cs typeface="Helvetica Neue" charset="0"/>
              </a:rPr>
              <a:t>, 3–14. </a:t>
            </a:r>
          </a:p>
        </p:txBody>
      </p:sp>
    </p:spTree>
    <p:extLst>
      <p:ext uri="{BB962C8B-B14F-4D97-AF65-F5344CB8AC3E}">
        <p14:creationId xmlns:p14="http://schemas.microsoft.com/office/powerpoint/2010/main" val="238682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B2A17CE-E182-A242-A098-944A5CD33DE4}" type="slidenum">
              <a:rPr lang="en-US" sz="1000">
                <a:solidFill>
                  <a:prstClr val="black">
                    <a:tint val="75000"/>
                  </a:prstClr>
                </a:solidFill>
                <a:latin typeface="Helvetica Neue" charset="0"/>
                <a:ea typeface="Helvetica Neue" charset="0"/>
                <a:cs typeface="Helvetica Neue" charset="0"/>
              </a:rPr>
              <a:pPr/>
              <a:t>25</a:t>
            </a:fld>
            <a:endParaRPr lang="en-US" sz="1000">
              <a:solidFill>
                <a:prstClr val="black">
                  <a:tint val="75000"/>
                </a:prstClr>
              </a:solidFill>
              <a:latin typeface="Helvetica Neue" charset="0"/>
              <a:ea typeface="Helvetica Neue" charset="0"/>
              <a:cs typeface="Helvetica Neue" charset="0"/>
            </a:endParaRPr>
          </a:p>
        </p:txBody>
      </p:sp>
      <p:sp>
        <p:nvSpPr>
          <p:cNvPr id="5" name="Rectangle 4"/>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1500">
              <a:ln>
                <a:solidFill>
                  <a:prstClr val="black"/>
                </a:solidFill>
              </a:ln>
              <a:solidFill>
                <a:prstClr val="white"/>
              </a:solidFill>
              <a:latin typeface="Helvetica Neue" charset="0"/>
              <a:ea typeface="Helvetica Neue" charset="0"/>
              <a:cs typeface="Helvetica Neue" charset="0"/>
            </a:endParaRPr>
          </a:p>
        </p:txBody>
      </p:sp>
      <p:sp>
        <p:nvSpPr>
          <p:cNvPr id="6" name="TextBox 5"/>
          <p:cNvSpPr txBox="1"/>
          <p:nvPr/>
        </p:nvSpPr>
        <p:spPr>
          <a:xfrm>
            <a:off x="110753" y="169035"/>
            <a:ext cx="6574987"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Visualization of Structural Parameters</a:t>
            </a:r>
          </a:p>
        </p:txBody>
      </p:sp>
      <p:pic>
        <p:nvPicPr>
          <p:cNvPr id="7" name="Picture 6" descr="Screen Shot 2016-11-11 at 1.36.3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7667" y="966614"/>
            <a:ext cx="4325053" cy="3752198"/>
          </a:xfrm>
          <a:prstGeom prst="rect">
            <a:avLst/>
          </a:prstGeom>
        </p:spPr>
      </p:pic>
      <p:sp>
        <p:nvSpPr>
          <p:cNvPr id="8" name="TextBox 7"/>
          <p:cNvSpPr txBox="1"/>
          <p:nvPr/>
        </p:nvSpPr>
        <p:spPr>
          <a:xfrm>
            <a:off x="7380111" y="1058333"/>
            <a:ext cx="1194558" cy="348878"/>
          </a:xfrm>
          <a:prstGeom prst="rect">
            <a:avLst/>
          </a:prstGeom>
          <a:noFill/>
        </p:spPr>
        <p:txBody>
          <a:bodyPr wrap="none" rtlCol="0">
            <a:spAutoFit/>
          </a:bodyPr>
          <a:lstStyle/>
          <a:p>
            <a:pPr defTabSz="457127"/>
            <a:r>
              <a:rPr lang="en-US" sz="1667" u="sng" dirty="0">
                <a:solidFill>
                  <a:prstClr val="black"/>
                </a:solidFill>
                <a:latin typeface="Helvetica Neue" charset="0"/>
                <a:ea typeface="Helvetica Neue" charset="0"/>
                <a:cs typeface="Helvetica Neue" charset="0"/>
              </a:rPr>
              <a:t>Deposition</a:t>
            </a:r>
          </a:p>
        </p:txBody>
      </p:sp>
      <p:sp>
        <p:nvSpPr>
          <p:cNvPr id="9" name="TextBox 8"/>
          <p:cNvSpPr txBox="1"/>
          <p:nvPr/>
        </p:nvSpPr>
        <p:spPr>
          <a:xfrm>
            <a:off x="7090833" y="1785057"/>
            <a:ext cx="1789272" cy="348878"/>
          </a:xfrm>
          <a:prstGeom prst="rect">
            <a:avLst/>
          </a:prstGeom>
          <a:noFill/>
        </p:spPr>
        <p:txBody>
          <a:bodyPr wrap="none" rtlCol="0">
            <a:spAutoFit/>
          </a:bodyPr>
          <a:lstStyle/>
          <a:p>
            <a:pPr defTabSz="457127"/>
            <a:r>
              <a:rPr lang="en-US" sz="1667" u="sng" dirty="0">
                <a:solidFill>
                  <a:prstClr val="black"/>
                </a:solidFill>
                <a:latin typeface="Helvetica Neue" charset="0"/>
                <a:ea typeface="Helvetica Neue" charset="0"/>
                <a:cs typeface="Helvetica Neue" charset="0"/>
              </a:rPr>
              <a:t>Solution Process</a:t>
            </a:r>
          </a:p>
        </p:txBody>
      </p:sp>
      <p:sp>
        <p:nvSpPr>
          <p:cNvPr id="10" name="Oval 9"/>
          <p:cNvSpPr/>
          <p:nvPr/>
        </p:nvSpPr>
        <p:spPr>
          <a:xfrm>
            <a:off x="7239001" y="1467556"/>
            <a:ext cx="155223" cy="155223"/>
          </a:xfrm>
          <a:prstGeom prst="ellipse">
            <a:avLst/>
          </a:prstGeom>
          <a:no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11" name="Rectangle 10"/>
          <p:cNvSpPr/>
          <p:nvPr/>
        </p:nvSpPr>
        <p:spPr>
          <a:xfrm>
            <a:off x="8120944" y="1467556"/>
            <a:ext cx="155223" cy="155223"/>
          </a:xfrm>
          <a:prstGeom prst="rect">
            <a:avLst/>
          </a:prstGeom>
          <a:no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12" name="TextBox 11"/>
          <p:cNvSpPr txBox="1"/>
          <p:nvPr/>
        </p:nvSpPr>
        <p:spPr>
          <a:xfrm>
            <a:off x="7358945" y="1397000"/>
            <a:ext cx="582211"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Spun</a:t>
            </a:r>
          </a:p>
        </p:txBody>
      </p:sp>
      <p:sp>
        <p:nvSpPr>
          <p:cNvPr id="13" name="TextBox 12"/>
          <p:cNvSpPr txBox="1"/>
          <p:nvPr/>
        </p:nvSpPr>
        <p:spPr>
          <a:xfrm>
            <a:off x="8255000" y="1397000"/>
            <a:ext cx="620683"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Blade</a:t>
            </a:r>
          </a:p>
        </p:txBody>
      </p:sp>
      <p:sp>
        <p:nvSpPr>
          <p:cNvPr id="14" name="Oval 13"/>
          <p:cNvSpPr/>
          <p:nvPr/>
        </p:nvSpPr>
        <p:spPr>
          <a:xfrm>
            <a:off x="7055557" y="2215445"/>
            <a:ext cx="155223" cy="155223"/>
          </a:xfrm>
          <a:prstGeom prst="ellipse">
            <a:avLst/>
          </a:prstGeom>
          <a:solidFill>
            <a:srgbClr val="361195"/>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15" name="TextBox 14"/>
          <p:cNvSpPr txBox="1"/>
          <p:nvPr/>
        </p:nvSpPr>
        <p:spPr>
          <a:xfrm>
            <a:off x="7175501" y="2144889"/>
            <a:ext cx="487634"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Age</a:t>
            </a:r>
          </a:p>
        </p:txBody>
      </p:sp>
      <p:sp>
        <p:nvSpPr>
          <p:cNvPr id="16" name="Oval 15"/>
          <p:cNvSpPr/>
          <p:nvPr/>
        </p:nvSpPr>
        <p:spPr>
          <a:xfrm>
            <a:off x="7055557" y="2483557"/>
            <a:ext cx="155223" cy="155223"/>
          </a:xfrm>
          <a:prstGeom prst="ellipse">
            <a:avLst/>
          </a:prstGeom>
          <a:solidFill>
            <a:srgbClr val="C20043"/>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17" name="TextBox 16"/>
          <p:cNvSpPr txBox="1"/>
          <p:nvPr/>
        </p:nvSpPr>
        <p:spPr>
          <a:xfrm>
            <a:off x="7175501" y="2413001"/>
            <a:ext cx="1024832"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Son. + Age</a:t>
            </a:r>
          </a:p>
        </p:txBody>
      </p:sp>
      <p:sp>
        <p:nvSpPr>
          <p:cNvPr id="18" name="Oval 17"/>
          <p:cNvSpPr/>
          <p:nvPr/>
        </p:nvSpPr>
        <p:spPr>
          <a:xfrm>
            <a:off x="7055557" y="2751668"/>
            <a:ext cx="155223" cy="155223"/>
          </a:xfrm>
          <a:prstGeom prst="ellipse">
            <a:avLst/>
          </a:prstGeom>
          <a:solidFill>
            <a:srgbClr val="9FA9B1"/>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19" name="TextBox 18"/>
          <p:cNvSpPr txBox="1"/>
          <p:nvPr/>
        </p:nvSpPr>
        <p:spPr>
          <a:xfrm>
            <a:off x="7175501" y="2681112"/>
            <a:ext cx="1162498"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Poor Solvent</a:t>
            </a:r>
          </a:p>
        </p:txBody>
      </p:sp>
      <p:sp>
        <p:nvSpPr>
          <p:cNvPr id="20" name="Oval 19"/>
          <p:cNvSpPr/>
          <p:nvPr/>
        </p:nvSpPr>
        <p:spPr>
          <a:xfrm>
            <a:off x="7055557" y="3019779"/>
            <a:ext cx="155223" cy="155223"/>
          </a:xfrm>
          <a:prstGeom prst="ellipse">
            <a:avLst/>
          </a:prstGeom>
          <a:solidFill>
            <a:srgbClr val="7B9B59"/>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21" name="TextBox 20"/>
          <p:cNvSpPr txBox="1"/>
          <p:nvPr/>
        </p:nvSpPr>
        <p:spPr>
          <a:xfrm>
            <a:off x="7175501" y="2949224"/>
            <a:ext cx="1709122"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Son. + Poor Solvent</a:t>
            </a:r>
          </a:p>
        </p:txBody>
      </p:sp>
      <p:sp>
        <p:nvSpPr>
          <p:cNvPr id="22" name="Oval 21"/>
          <p:cNvSpPr/>
          <p:nvPr/>
        </p:nvSpPr>
        <p:spPr>
          <a:xfrm>
            <a:off x="7055557" y="3280834"/>
            <a:ext cx="155223" cy="155223"/>
          </a:xfrm>
          <a:prstGeom prst="ellipse">
            <a:avLst/>
          </a:prstGeom>
          <a:solidFill>
            <a:srgbClr val="E614C5"/>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23" name="TextBox 22"/>
          <p:cNvSpPr txBox="1"/>
          <p:nvPr/>
        </p:nvSpPr>
        <p:spPr>
          <a:xfrm>
            <a:off x="7175501" y="3210279"/>
            <a:ext cx="968535"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Son. + UV</a:t>
            </a:r>
          </a:p>
        </p:txBody>
      </p:sp>
      <p:sp>
        <p:nvSpPr>
          <p:cNvPr id="24" name="Oval 23"/>
          <p:cNvSpPr/>
          <p:nvPr/>
        </p:nvSpPr>
        <p:spPr>
          <a:xfrm>
            <a:off x="7055557" y="3548946"/>
            <a:ext cx="155223" cy="155223"/>
          </a:xfrm>
          <a:prstGeom prst="ellipse">
            <a:avLst/>
          </a:prstGeom>
          <a:solidFill>
            <a:srgbClr val="1D5DFF"/>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25" name="TextBox 24"/>
          <p:cNvSpPr txBox="1"/>
          <p:nvPr/>
        </p:nvSpPr>
        <p:spPr>
          <a:xfrm>
            <a:off x="7175501" y="3478390"/>
            <a:ext cx="1473480"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Microfluidic + UV</a:t>
            </a:r>
          </a:p>
        </p:txBody>
      </p:sp>
      <p:sp>
        <p:nvSpPr>
          <p:cNvPr id="27" name="TextBox 26"/>
          <p:cNvSpPr txBox="1"/>
          <p:nvPr/>
        </p:nvSpPr>
        <p:spPr>
          <a:xfrm>
            <a:off x="7175501" y="3746501"/>
            <a:ext cx="421910"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UV</a:t>
            </a:r>
          </a:p>
        </p:txBody>
      </p:sp>
      <p:sp>
        <p:nvSpPr>
          <p:cNvPr id="29" name="TextBox 28"/>
          <p:cNvSpPr txBox="1"/>
          <p:nvPr/>
        </p:nvSpPr>
        <p:spPr>
          <a:xfrm>
            <a:off x="7175501" y="4014613"/>
            <a:ext cx="911019" cy="29745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UV + Age</a:t>
            </a:r>
          </a:p>
        </p:txBody>
      </p:sp>
      <p:sp>
        <p:nvSpPr>
          <p:cNvPr id="30" name="Rectangle 29"/>
          <p:cNvSpPr/>
          <p:nvPr/>
        </p:nvSpPr>
        <p:spPr>
          <a:xfrm>
            <a:off x="7055556" y="4078112"/>
            <a:ext cx="155223" cy="155223"/>
          </a:xfrm>
          <a:prstGeom prst="rect">
            <a:avLst/>
          </a:prstGeom>
          <a:solidFill>
            <a:srgbClr val="FD5716"/>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sp>
        <p:nvSpPr>
          <p:cNvPr id="31" name="Rectangle 30"/>
          <p:cNvSpPr/>
          <p:nvPr/>
        </p:nvSpPr>
        <p:spPr>
          <a:xfrm>
            <a:off x="7055555" y="3817056"/>
            <a:ext cx="155223" cy="155223"/>
          </a:xfrm>
          <a:prstGeom prst="rect">
            <a:avLst/>
          </a:prstGeom>
          <a:solidFill>
            <a:srgbClr val="8FD4F1"/>
          </a:solidFill>
          <a:ln w="127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667">
              <a:solidFill>
                <a:prstClr val="white"/>
              </a:solidFill>
              <a:latin typeface="Helvetica Neue" charset="0"/>
              <a:ea typeface="Helvetica Neue" charset="0"/>
              <a:cs typeface="Helvetica Neue" charset="0"/>
            </a:endParaRPr>
          </a:p>
        </p:txBody>
      </p:sp>
      <p:pic>
        <p:nvPicPr>
          <p:cNvPr id="32" name="Picture 31" descr="BV5-0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558" y="4882442"/>
            <a:ext cx="1848556" cy="1848556"/>
          </a:xfrm>
          <a:prstGeom prst="rect">
            <a:avLst/>
          </a:prstGeom>
        </p:spPr>
      </p:pic>
      <p:pic>
        <p:nvPicPr>
          <p:cNvPr id="33" name="Picture 32" descr="2-3.0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56" y="1213555"/>
            <a:ext cx="1848556" cy="1848556"/>
          </a:xfrm>
          <a:prstGeom prst="rect">
            <a:avLst/>
          </a:prstGeom>
        </p:spPr>
      </p:pic>
      <p:pic>
        <p:nvPicPr>
          <p:cNvPr id="34" name="Picture 33" descr="5%_2min.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223" y="4882444"/>
            <a:ext cx="1834444" cy="1834444"/>
          </a:xfrm>
          <a:prstGeom prst="rect">
            <a:avLst/>
          </a:prstGeom>
        </p:spPr>
      </p:pic>
      <p:cxnSp>
        <p:nvCxnSpPr>
          <p:cNvPr id="36" name="Straight Connector 35"/>
          <p:cNvCxnSpPr/>
          <p:nvPr/>
        </p:nvCxnSpPr>
        <p:spPr>
          <a:xfrm flipV="1">
            <a:off x="2060223" y="1241778"/>
            <a:ext cx="1749778" cy="352778"/>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921000" y="4162778"/>
            <a:ext cx="649111" cy="663223"/>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660444" y="4233334"/>
            <a:ext cx="0" cy="578556"/>
          </a:xfrm>
          <a:prstGeom prst="line">
            <a:avLst/>
          </a:prstGeom>
          <a:ln w="127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656666" y="4600225"/>
            <a:ext cx="556563" cy="348878"/>
          </a:xfrm>
          <a:prstGeom prst="rect">
            <a:avLst/>
          </a:prstGeom>
          <a:noFill/>
        </p:spPr>
        <p:txBody>
          <a:bodyPr wrap="none" rtlCol="0">
            <a:spAutoFit/>
          </a:bodyPr>
          <a:lstStyle/>
          <a:p>
            <a:pPr defTabSz="457127"/>
            <a:r>
              <a:rPr lang="en-US" sz="1667" i="1" dirty="0" err="1">
                <a:solidFill>
                  <a:prstClr val="black"/>
                </a:solidFill>
                <a:latin typeface="Helvetica Neue" charset="0"/>
                <a:ea typeface="Helvetica Neue" charset="0"/>
                <a:cs typeface="Helvetica Neue" charset="0"/>
              </a:rPr>
              <a:t>S</a:t>
            </a:r>
            <a:r>
              <a:rPr lang="en-US" sz="1667" baseline="-25000" dirty="0" err="1">
                <a:solidFill>
                  <a:prstClr val="black"/>
                </a:solidFill>
                <a:latin typeface="Helvetica Neue" charset="0"/>
                <a:ea typeface="Helvetica Neue" charset="0"/>
                <a:cs typeface="Helvetica Neue" charset="0"/>
              </a:rPr>
              <a:t>Full</a:t>
            </a:r>
            <a:endParaRPr lang="en-US" sz="1667" baseline="-25000" dirty="0">
              <a:solidFill>
                <a:prstClr val="black"/>
              </a:solidFill>
              <a:latin typeface="Helvetica Neue" charset="0"/>
              <a:ea typeface="Helvetica Neue" charset="0"/>
              <a:cs typeface="Helvetica Neue" charset="0"/>
            </a:endParaRPr>
          </a:p>
        </p:txBody>
      </p:sp>
      <p:sp>
        <p:nvSpPr>
          <p:cNvPr id="43" name="TextBox 42"/>
          <p:cNvSpPr txBox="1"/>
          <p:nvPr/>
        </p:nvSpPr>
        <p:spPr>
          <a:xfrm rot="16200000">
            <a:off x="1301521" y="2587433"/>
            <a:ext cx="1999265" cy="348878"/>
          </a:xfrm>
          <a:prstGeom prst="rect">
            <a:avLst/>
          </a:prstGeom>
          <a:noFill/>
        </p:spPr>
        <p:txBody>
          <a:bodyPr wrap="none" rtlCol="0">
            <a:spAutoFit/>
          </a:bodyPr>
          <a:lstStyle/>
          <a:p>
            <a:pPr defTabSz="457127"/>
            <a:r>
              <a:rPr lang="en-US" sz="1667" dirty="0">
                <a:solidFill>
                  <a:prstClr val="black"/>
                </a:solidFill>
                <a:latin typeface="Helvetica Neue" charset="0"/>
                <a:ea typeface="Helvetica Neue" charset="0"/>
                <a:cs typeface="Helvetica Neue" charset="0"/>
              </a:rPr>
              <a:t>Decay Length (nm)</a:t>
            </a:r>
            <a:endParaRPr lang="en-US" sz="1667" baseline="-25000"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979536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6761" y="60964"/>
            <a:ext cx="328794" cy="166639"/>
          </a:xfrm>
          <a:prstGeom prst="rect">
            <a:avLst/>
          </a:prstGeom>
          <a:noFill/>
        </p:spPr>
        <p:txBody>
          <a:bodyPr wrap="square" lIns="76191" tIns="38095" rIns="76191" bIns="38095" rtlCol="0">
            <a:spAutoFit/>
          </a:bodyPr>
          <a:lstStyle/>
          <a:p>
            <a:pPr algn="ctr" defTabSz="457127"/>
            <a:r>
              <a:rPr lang="en-US" sz="583" dirty="0">
                <a:solidFill>
                  <a:prstClr val="black"/>
                </a:solidFill>
                <a:latin typeface="Helvetica Neue" charset="0"/>
                <a:ea typeface="Helvetica Neue" charset="0"/>
                <a:cs typeface="Helvetica Neue" charset="0"/>
              </a:rPr>
              <a:t>11.6°</a:t>
            </a:r>
          </a:p>
        </p:txBody>
      </p:sp>
      <p:sp>
        <p:nvSpPr>
          <p:cNvPr id="8" name="TextBox 7"/>
          <p:cNvSpPr txBox="1"/>
          <p:nvPr/>
        </p:nvSpPr>
        <p:spPr>
          <a:xfrm>
            <a:off x="223662" y="1421693"/>
            <a:ext cx="4009672" cy="4693582"/>
          </a:xfrm>
          <a:prstGeom prst="rect">
            <a:avLst/>
          </a:prstGeom>
          <a:noFill/>
        </p:spPr>
        <p:txBody>
          <a:bodyPr wrap="square" lIns="76191" tIns="38095" rIns="76191" bIns="38095" rtlCol="0">
            <a:spAutoFit/>
          </a:bodyPr>
          <a:lstStyle/>
          <a:p>
            <a:pPr defTabSz="457127"/>
            <a:r>
              <a:rPr lang="en-US" sz="2000" dirty="0">
                <a:solidFill>
                  <a:prstClr val="black"/>
                </a:solidFill>
                <a:latin typeface="Helvetica Neue" charset="0"/>
                <a:ea typeface="Helvetica Neue" charset="0"/>
                <a:cs typeface="Helvetica Neue" charset="0"/>
              </a:rPr>
              <a:t>A general relationship emerged between fiber alignment and mobility.</a:t>
            </a:r>
          </a:p>
          <a:p>
            <a:pPr defTabSz="457127"/>
            <a:endParaRPr lang="en-US" sz="2000" dirty="0">
              <a:solidFill>
                <a:prstClr val="black"/>
              </a:solidFill>
              <a:latin typeface="Helvetica Neue" charset="0"/>
              <a:ea typeface="Helvetica Neue" charset="0"/>
              <a:cs typeface="Helvetica Neue" charset="0"/>
            </a:endParaRPr>
          </a:p>
          <a:p>
            <a:pPr defTabSz="457127"/>
            <a:r>
              <a:rPr lang="en-US" sz="2000" dirty="0">
                <a:solidFill>
                  <a:prstClr val="black"/>
                </a:solidFill>
                <a:latin typeface="Helvetica Neue" charset="0"/>
                <a:ea typeface="Helvetica Neue" charset="0"/>
                <a:cs typeface="Helvetica Neue" charset="0"/>
              </a:rPr>
              <a:t>A similar relationship was not found with UV-Vis and GIWAXS due to</a:t>
            </a:r>
            <a:r>
              <a:rPr lang="en-US" sz="2000" i="1" dirty="0">
                <a:solidFill>
                  <a:srgbClr val="C20043"/>
                </a:solidFill>
                <a:latin typeface="Helvetica Neue" charset="0"/>
                <a:ea typeface="Helvetica Neue" charset="0"/>
                <a:cs typeface="Helvetica Neue" charset="0"/>
              </a:rPr>
              <a:t> buried raw data</a:t>
            </a:r>
            <a:r>
              <a:rPr lang="en-US" sz="2000" dirty="0">
                <a:solidFill>
                  <a:prstClr val="black"/>
                </a:solidFill>
                <a:latin typeface="Helvetica Neue" charset="0"/>
                <a:ea typeface="Helvetica Neue" charset="0"/>
                <a:cs typeface="Helvetica Neue" charset="0"/>
              </a:rPr>
              <a:t> and </a:t>
            </a:r>
            <a:r>
              <a:rPr lang="en-US" sz="2000" i="1" dirty="0">
                <a:solidFill>
                  <a:srgbClr val="C20043"/>
                </a:solidFill>
                <a:latin typeface="Helvetica Neue" charset="0"/>
                <a:ea typeface="Helvetica Neue" charset="0"/>
                <a:cs typeface="Helvetica Neue" charset="0"/>
              </a:rPr>
              <a:t>changing models</a:t>
            </a:r>
            <a:r>
              <a:rPr lang="en-US" sz="2000" dirty="0">
                <a:solidFill>
                  <a:prstClr val="black"/>
                </a:solidFill>
                <a:latin typeface="Helvetica Neue" charset="0"/>
                <a:ea typeface="Helvetica Neue" charset="0"/>
                <a:cs typeface="Helvetica Neue" charset="0"/>
              </a:rPr>
              <a:t>.</a:t>
            </a:r>
          </a:p>
          <a:p>
            <a:pPr defTabSz="457127"/>
            <a:endParaRPr lang="en-US" sz="2000" dirty="0">
              <a:solidFill>
                <a:prstClr val="black"/>
              </a:solidFill>
              <a:latin typeface="Helvetica Neue" charset="0"/>
              <a:ea typeface="Helvetica Neue" charset="0"/>
              <a:cs typeface="Helvetica Neue" charset="0"/>
            </a:endParaRPr>
          </a:p>
          <a:p>
            <a:pPr defTabSz="457127"/>
            <a:r>
              <a:rPr lang="en-US" sz="2000" dirty="0">
                <a:solidFill>
                  <a:prstClr val="black"/>
                </a:solidFill>
                <a:latin typeface="Helvetica Neue" charset="0"/>
                <a:ea typeface="Helvetica Neue" charset="0"/>
                <a:cs typeface="Helvetica Neue" charset="0"/>
              </a:rPr>
              <a:t>A centralized database with </a:t>
            </a:r>
            <a:r>
              <a:rPr lang="en-US" sz="2000" i="1" dirty="0">
                <a:solidFill>
                  <a:srgbClr val="C20043"/>
                </a:solidFill>
                <a:latin typeface="Helvetica Neue" charset="0"/>
                <a:ea typeface="Helvetica Neue" charset="0"/>
                <a:cs typeface="Helvetica Neue" charset="0"/>
              </a:rPr>
              <a:t>version-controlled analysis</a:t>
            </a:r>
            <a:r>
              <a:rPr lang="en-US" sz="2000" dirty="0">
                <a:solidFill>
                  <a:prstClr val="black"/>
                </a:solidFill>
                <a:latin typeface="Helvetica Neue" charset="0"/>
                <a:ea typeface="Helvetica Neue" charset="0"/>
                <a:cs typeface="Helvetica Neue" charset="0"/>
              </a:rPr>
              <a:t> could reveal more informative trends.</a:t>
            </a:r>
          </a:p>
          <a:p>
            <a:pPr defTabSz="457127"/>
            <a:endParaRPr lang="en-US" sz="2000" dirty="0">
              <a:solidFill>
                <a:prstClr val="black"/>
              </a:solidFill>
              <a:latin typeface="Helvetica Neue" charset="0"/>
              <a:ea typeface="Helvetica Neue" charset="0"/>
              <a:cs typeface="Helvetica Neue" charset="0"/>
            </a:endParaRPr>
          </a:p>
          <a:p>
            <a:pPr defTabSz="457127"/>
            <a:r>
              <a:rPr lang="en-US" sz="2000" dirty="0">
                <a:solidFill>
                  <a:prstClr val="black"/>
                </a:solidFill>
                <a:latin typeface="Helvetica Neue" charset="0"/>
                <a:ea typeface="Helvetica Neue" charset="0"/>
                <a:cs typeface="Helvetica Neue" charset="0"/>
              </a:rPr>
              <a:t>Note: All data is from the </a:t>
            </a:r>
            <a:r>
              <a:rPr lang="en-US" sz="2000" dirty="0" err="1">
                <a:solidFill>
                  <a:prstClr val="black"/>
                </a:solidFill>
                <a:latin typeface="Helvetica Neue" charset="0"/>
                <a:ea typeface="Helvetica Neue" charset="0"/>
                <a:cs typeface="Helvetica Neue" charset="0"/>
              </a:rPr>
              <a:t>Reichmanis</a:t>
            </a:r>
            <a:r>
              <a:rPr lang="en-US" sz="2000" dirty="0">
                <a:solidFill>
                  <a:prstClr val="black"/>
                </a:solidFill>
                <a:latin typeface="Helvetica Neue" charset="0"/>
                <a:ea typeface="Helvetica Neue" charset="0"/>
                <a:cs typeface="Helvetica Neue" charset="0"/>
              </a:rPr>
              <a:t> group.</a:t>
            </a:r>
          </a:p>
        </p:txBody>
      </p:sp>
      <p:sp>
        <p:nvSpPr>
          <p:cNvPr id="2" name="Slide Number Placeholder 1"/>
          <p:cNvSpPr>
            <a:spLocks noGrp="1"/>
          </p:cNvSpPr>
          <p:nvPr>
            <p:ph type="sldNum" sz="quarter" idx="12"/>
          </p:nvPr>
        </p:nvSpPr>
        <p:spPr/>
        <p:txBody>
          <a:bodyPr/>
          <a:lstStyle/>
          <a:p>
            <a:fld id="{1B2A17CE-E182-A242-A098-944A5CD33DE4}" type="slidenum">
              <a:rPr lang="en-US" sz="1333">
                <a:solidFill>
                  <a:prstClr val="black">
                    <a:tint val="75000"/>
                  </a:prstClr>
                </a:solidFill>
                <a:latin typeface="Helvetica Neue" charset="0"/>
                <a:ea typeface="Helvetica Neue" charset="0"/>
                <a:cs typeface="Helvetica Neue" charset="0"/>
              </a:rPr>
              <a:pPr/>
              <a:t>26</a:t>
            </a:fld>
            <a:endParaRPr lang="en-US" sz="1333">
              <a:solidFill>
                <a:prstClr val="black">
                  <a:tint val="75000"/>
                </a:prstClr>
              </a:solidFill>
              <a:latin typeface="Helvetica Neue" charset="0"/>
              <a:ea typeface="Helvetica Neue" charset="0"/>
              <a:cs typeface="Helvetica Neue" charset="0"/>
            </a:endParaRPr>
          </a:p>
        </p:txBody>
      </p:sp>
      <p:sp>
        <p:nvSpPr>
          <p:cNvPr id="11" name="Rectangle 10"/>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2000">
              <a:ln>
                <a:solidFill>
                  <a:prstClr val="black"/>
                </a:solidFill>
              </a:ln>
              <a:solidFill>
                <a:prstClr val="white"/>
              </a:solidFill>
              <a:latin typeface="Helvetica Neue" charset="0"/>
              <a:ea typeface="Helvetica Neue" charset="0"/>
              <a:cs typeface="Helvetica Neue" charset="0"/>
            </a:endParaRPr>
          </a:p>
        </p:txBody>
      </p:sp>
      <p:sp>
        <p:nvSpPr>
          <p:cNvPr id="12" name="TextBox 11"/>
          <p:cNvSpPr txBox="1"/>
          <p:nvPr/>
        </p:nvSpPr>
        <p:spPr>
          <a:xfrm>
            <a:off x="110752" y="169035"/>
            <a:ext cx="5705070"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Structure-Property Relationships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217" t="9688" r="10016" b="3941"/>
          <a:stretch/>
        </p:blipFill>
        <p:spPr>
          <a:xfrm>
            <a:off x="4672230" y="919154"/>
            <a:ext cx="4014570" cy="3130260"/>
          </a:xfrm>
          <a:prstGeom prst="rect">
            <a:avLst/>
          </a:prstGeom>
        </p:spPr>
      </p:pic>
      <p:graphicFrame>
        <p:nvGraphicFramePr>
          <p:cNvPr id="13" name="Chart 12"/>
          <p:cNvGraphicFramePr>
            <a:graphicFrameLocks/>
          </p:cNvGraphicFramePr>
          <p:nvPr>
            <p:extLst/>
          </p:nvPr>
        </p:nvGraphicFramePr>
        <p:xfrm>
          <a:off x="4672230" y="4119250"/>
          <a:ext cx="4180417" cy="229658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105833" y="6442952"/>
            <a:ext cx="7874000" cy="226985"/>
          </a:xfrm>
          <a:prstGeom prst="rect">
            <a:avLst/>
          </a:prstGeom>
        </p:spPr>
        <p:txBody>
          <a:bodyPr wrap="square">
            <a:spAutoFit/>
          </a:bodyPr>
          <a:lstStyle/>
          <a:p>
            <a:pPr defTabSz="457127"/>
            <a:r>
              <a:rPr lang="en-US" sz="875" dirty="0">
                <a:solidFill>
                  <a:prstClr val="black">
                    <a:lumMod val="65000"/>
                    <a:lumOff val="35000"/>
                  </a:prstClr>
                </a:solidFill>
                <a:latin typeface="Helvetica Neue" charset="0"/>
                <a:ea typeface="Helvetica Neue" charset="0"/>
                <a:cs typeface="Helvetica Neue" charset="0"/>
              </a:rPr>
              <a:t>Persson, N.; Chu, P.H.; McBride, M.; Grover, M. A.; Reichmanis, E. </a:t>
            </a:r>
            <a:r>
              <a:rPr lang="en-US" sz="875" i="1" dirty="0">
                <a:solidFill>
                  <a:prstClr val="black">
                    <a:lumMod val="65000"/>
                    <a:lumOff val="35000"/>
                  </a:prstClr>
                </a:solidFill>
                <a:latin typeface="Helvetica Neue" charset="0"/>
                <a:ea typeface="Helvetica Neue" charset="0"/>
                <a:cs typeface="Helvetica Neue" charset="0"/>
              </a:rPr>
              <a:t>Accounts of Chemical Research</a:t>
            </a:r>
            <a:r>
              <a:rPr lang="en-US" sz="875" dirty="0">
                <a:solidFill>
                  <a:prstClr val="black">
                    <a:lumMod val="65000"/>
                    <a:lumOff val="35000"/>
                  </a:prstClr>
                </a:solidFill>
                <a:latin typeface="Helvetica Neue" charset="0"/>
                <a:ea typeface="Helvetica Neue" charset="0"/>
                <a:cs typeface="Helvetica Neue" charset="0"/>
              </a:rPr>
              <a:t> </a:t>
            </a:r>
            <a:r>
              <a:rPr lang="en-US" sz="875" b="1" dirty="0">
                <a:solidFill>
                  <a:prstClr val="black">
                    <a:lumMod val="65000"/>
                    <a:lumOff val="35000"/>
                  </a:prstClr>
                </a:solidFill>
                <a:latin typeface="Helvetica Neue" charset="0"/>
                <a:ea typeface="Helvetica Neue" charset="0"/>
                <a:cs typeface="Helvetica Neue" charset="0"/>
              </a:rPr>
              <a:t>2017</a:t>
            </a:r>
            <a:r>
              <a:rPr lang="en-US" sz="875" dirty="0">
                <a:solidFill>
                  <a:prstClr val="black">
                    <a:lumMod val="50000"/>
                    <a:lumOff val="50000"/>
                  </a:prstClr>
                </a:solidFill>
                <a:latin typeface="Helvetica Neue"/>
                <a:ea typeface="Helvetica Neue" charset="0"/>
                <a:cs typeface="Helvetica Neue"/>
              </a:rPr>
              <a:t>, </a:t>
            </a:r>
            <a:r>
              <a:rPr lang="en-US" sz="875" dirty="0">
                <a:solidFill>
                  <a:prstClr val="black"/>
                </a:solidFill>
                <a:latin typeface="Helvetica Neue"/>
                <a:cs typeface="Helvetica Neue"/>
              </a:rPr>
              <a:t>DOI:</a:t>
            </a:r>
            <a:r>
              <a:rPr lang="en-US" sz="875" b="1" dirty="0">
                <a:solidFill>
                  <a:prstClr val="black"/>
                </a:solidFill>
                <a:latin typeface="Helvetica Neue"/>
                <a:cs typeface="Helvetica Neue"/>
              </a:rPr>
              <a:t> </a:t>
            </a:r>
            <a:r>
              <a:rPr lang="en-US" sz="875" dirty="0">
                <a:solidFill>
                  <a:prstClr val="black"/>
                </a:solidFill>
                <a:latin typeface="Helvetica Neue"/>
                <a:cs typeface="Helvetica Neue"/>
              </a:rPr>
              <a:t>10.1021/acs.accounts.6b00639</a:t>
            </a:r>
            <a:r>
              <a:rPr lang="en-US" sz="875" dirty="0">
                <a:solidFill>
                  <a:prstClr val="black"/>
                </a:solidFill>
                <a:latin typeface="Helvetica Neue"/>
                <a:ea typeface="Helvetica Neue" charset="0"/>
                <a:cs typeface="Helvetica Neue"/>
              </a:rPr>
              <a:t>. </a:t>
            </a:r>
          </a:p>
        </p:txBody>
      </p:sp>
    </p:spTree>
    <p:extLst>
      <p:ext uri="{BB962C8B-B14F-4D97-AF65-F5344CB8AC3E}">
        <p14:creationId xmlns:p14="http://schemas.microsoft.com/office/powerpoint/2010/main" val="434386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364750" y="871372"/>
            <a:ext cx="5896317" cy="5199033"/>
          </a:xfrm>
        </p:spPr>
        <p:txBody>
          <a:bodyPr>
            <a:normAutofit fontScale="92500" lnSpcReduction="10000"/>
          </a:bodyPr>
          <a:lstStyle/>
          <a:p>
            <a:pPr>
              <a:lnSpc>
                <a:spcPct val="150000"/>
              </a:lnSpc>
            </a:pPr>
            <a:r>
              <a:rPr lang="en-US" sz="2667" dirty="0">
                <a:latin typeface="Helvetica Neue" charset="0"/>
                <a:ea typeface="Helvetica Neue" charset="0"/>
                <a:cs typeface="Helvetica Neue" charset="0"/>
              </a:rPr>
              <a:t>Centralized process-structure-property databases enable high level materials knowledge extraction</a:t>
            </a:r>
          </a:p>
          <a:p>
            <a:pPr marL="0" indent="0">
              <a:lnSpc>
                <a:spcPct val="150000"/>
              </a:lnSpc>
              <a:buNone/>
            </a:pPr>
            <a:endParaRPr lang="en-US" sz="1083" dirty="0">
              <a:latin typeface="Helvetica Neue" charset="0"/>
              <a:ea typeface="Helvetica Neue" charset="0"/>
              <a:cs typeface="Helvetica Neue" charset="0"/>
            </a:endParaRPr>
          </a:p>
          <a:p>
            <a:pPr>
              <a:lnSpc>
                <a:spcPct val="150000"/>
              </a:lnSpc>
            </a:pPr>
            <a:r>
              <a:rPr lang="en-US" sz="2667" dirty="0" err="1">
                <a:latin typeface="Helvetica Neue" charset="0"/>
                <a:ea typeface="Helvetica Neue" charset="0"/>
                <a:cs typeface="Helvetica Neue" charset="0"/>
              </a:rPr>
              <a:t>GTFiber</a:t>
            </a:r>
            <a:r>
              <a:rPr lang="en-US" sz="2667" dirty="0">
                <a:latin typeface="Helvetica Neue" charset="0"/>
                <a:ea typeface="Helvetica Neue" charset="0"/>
                <a:cs typeface="Helvetica Neue" charset="0"/>
              </a:rPr>
              <a:t> automates fiber extraction and measurement from images</a:t>
            </a:r>
          </a:p>
          <a:p>
            <a:pPr>
              <a:lnSpc>
                <a:spcPct val="150000"/>
              </a:lnSpc>
            </a:pPr>
            <a:endParaRPr lang="en-US" sz="1083" dirty="0">
              <a:latin typeface="Helvetica Neue" charset="0"/>
              <a:ea typeface="Helvetica Neue" charset="0"/>
              <a:cs typeface="Helvetica Neue" charset="0"/>
            </a:endParaRPr>
          </a:p>
          <a:p>
            <a:pPr>
              <a:lnSpc>
                <a:spcPct val="150000"/>
              </a:lnSpc>
            </a:pPr>
            <a:r>
              <a:rPr lang="en-US" sz="2667" dirty="0">
                <a:latin typeface="Helvetica Neue" charset="0"/>
                <a:ea typeface="Helvetica Neue" charset="0"/>
                <a:cs typeface="Helvetica Neue" charset="0"/>
              </a:rPr>
              <a:t>Orientational order is fundamentally linked with mobility and fiber growth in P3HT-based transistors</a:t>
            </a:r>
          </a:p>
          <a:p>
            <a:pPr>
              <a:lnSpc>
                <a:spcPct val="150000"/>
              </a:lnSpc>
            </a:pPr>
            <a:endParaRPr lang="en-US" sz="2667" dirty="0">
              <a:latin typeface="Helvetica Neue" charset="0"/>
              <a:ea typeface="Helvetica Neue" charset="0"/>
              <a:cs typeface="Helvetica Neue" charset="0"/>
            </a:endParaRPr>
          </a:p>
        </p:txBody>
      </p:sp>
      <p:pic>
        <p:nvPicPr>
          <p:cNvPr id="8" name="Picture 7" descr="vectorized blue.jpg"/>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6424083" y="-253999"/>
            <a:ext cx="7405531" cy="7408330"/>
          </a:xfrm>
          <a:prstGeom prst="rect">
            <a:avLst/>
          </a:prstGeom>
          <a:ln>
            <a:noFill/>
          </a:ln>
          <a:effectLst>
            <a:softEdge rad="698500"/>
          </a:effectLst>
        </p:spPr>
      </p:pic>
      <p:sp>
        <p:nvSpPr>
          <p:cNvPr id="9" name="Title 1"/>
          <p:cNvSpPr txBox="1">
            <a:spLocks/>
          </p:cNvSpPr>
          <p:nvPr/>
        </p:nvSpPr>
        <p:spPr>
          <a:xfrm>
            <a:off x="220132" y="126301"/>
            <a:ext cx="5593646" cy="635699"/>
          </a:xfrm>
          <a:prstGeom prst="rect">
            <a:avLst/>
          </a:prstGeom>
        </p:spPr>
        <p:txBody>
          <a:bodyPr vert="horz" lIns="91428" tIns="45715" rIns="91428" bIns="45715" rtlCol="0" anchor="ctr">
            <a:noAutofit/>
          </a:bodyPr>
          <a:lstStyle>
            <a:lvl1pPr algn="ctr" defTabSz="548574" rtl="0" eaLnBrk="1" latinLnBrk="0" hangingPunct="1">
              <a:spcBef>
                <a:spcPct val="0"/>
              </a:spcBef>
              <a:buNone/>
              <a:defRPr sz="5300" kern="1200">
                <a:solidFill>
                  <a:schemeClr val="tx1"/>
                </a:solidFill>
                <a:latin typeface="+mj-lt"/>
                <a:ea typeface="+mj-ea"/>
                <a:cs typeface="+mj-cs"/>
              </a:defRPr>
            </a:lvl1pPr>
          </a:lstStyle>
          <a:p>
            <a:pPr algn="l"/>
            <a:r>
              <a:rPr lang="en-US" sz="2667" dirty="0">
                <a:solidFill>
                  <a:srgbClr val="C97B1C"/>
                </a:solidFill>
                <a:latin typeface="Helvetica Neue" charset="0"/>
                <a:ea typeface="Helvetica Neue" charset="0"/>
                <a:cs typeface="Helvetica Neue" charset="0"/>
              </a:rPr>
              <a:t>Conclusions</a:t>
            </a:r>
          </a:p>
        </p:txBody>
      </p:sp>
      <p:sp>
        <p:nvSpPr>
          <p:cNvPr id="5" name="TextBox 4"/>
          <p:cNvSpPr txBox="1"/>
          <p:nvPr/>
        </p:nvSpPr>
        <p:spPr>
          <a:xfrm>
            <a:off x="158750" y="6072490"/>
            <a:ext cx="6614583" cy="656462"/>
          </a:xfrm>
          <a:prstGeom prst="rect">
            <a:avLst/>
          </a:prstGeom>
          <a:noFill/>
        </p:spPr>
        <p:txBody>
          <a:bodyPr wrap="square" rtlCol="0">
            <a:spAutoFit/>
          </a:bodyPr>
          <a:lstStyle/>
          <a:p>
            <a:pPr defTabSz="457127"/>
            <a:r>
              <a:rPr lang="en-US" sz="1833" dirty="0" err="1">
                <a:solidFill>
                  <a:prstClr val="black"/>
                </a:solidFill>
              </a:rPr>
              <a:t>GTFiber</a:t>
            </a:r>
            <a:r>
              <a:rPr lang="en-US" sz="1833" dirty="0">
                <a:solidFill>
                  <a:prstClr val="black"/>
                </a:solidFill>
              </a:rPr>
              <a:t>: </a:t>
            </a:r>
            <a:r>
              <a:rPr lang="en-US" sz="1833" dirty="0" err="1">
                <a:solidFill>
                  <a:prstClr val="black"/>
                </a:solidFill>
              </a:rPr>
              <a:t>gtfiber.github.io</a:t>
            </a:r>
            <a:endParaRPr lang="en-US" sz="1833" dirty="0">
              <a:solidFill>
                <a:prstClr val="black"/>
              </a:solidFill>
            </a:endParaRPr>
          </a:p>
          <a:p>
            <a:pPr defTabSz="457127"/>
            <a:r>
              <a:rPr lang="en-US" sz="1833" dirty="0">
                <a:solidFill>
                  <a:prstClr val="black"/>
                </a:solidFill>
              </a:rPr>
              <a:t>OFET Database: </a:t>
            </a:r>
            <a:r>
              <a:rPr lang="en-US" sz="1833" u="sng" dirty="0">
                <a:solidFill>
                  <a:prstClr val="black"/>
                </a:solidFill>
                <a:hlinkClick r:id="rId3"/>
              </a:rPr>
              <a:t>github.com/Imperssonator/OFET-Database</a:t>
            </a:r>
            <a:endParaRPr lang="en-US" sz="1833" dirty="0">
              <a:solidFill>
                <a:prstClr val="black"/>
              </a:solidFill>
            </a:endParaRPr>
          </a:p>
        </p:txBody>
      </p:sp>
    </p:spTree>
    <p:extLst>
      <p:ext uri="{BB962C8B-B14F-4D97-AF65-F5344CB8AC3E}">
        <p14:creationId xmlns:p14="http://schemas.microsoft.com/office/powerpoint/2010/main" val="276317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0132" y="126301"/>
            <a:ext cx="5593646" cy="635699"/>
          </a:xfrm>
          <a:prstGeom prst="rect">
            <a:avLst/>
          </a:prstGeom>
        </p:spPr>
        <p:txBody>
          <a:bodyPr vert="horz" lIns="91428" tIns="45715" rIns="91428" bIns="45715" rtlCol="0" anchor="ctr">
            <a:noAutofit/>
          </a:bodyPr>
          <a:lstStyle>
            <a:lvl1pPr algn="ctr" defTabSz="548574" rtl="0" eaLnBrk="1" latinLnBrk="0" hangingPunct="1">
              <a:spcBef>
                <a:spcPct val="0"/>
              </a:spcBef>
              <a:buNone/>
              <a:defRPr sz="5300" kern="1200">
                <a:solidFill>
                  <a:schemeClr val="tx1"/>
                </a:solidFill>
                <a:latin typeface="+mj-lt"/>
                <a:ea typeface="+mj-ea"/>
                <a:cs typeface="+mj-cs"/>
              </a:defRPr>
            </a:lvl1pPr>
          </a:lstStyle>
          <a:p>
            <a:pPr algn="l"/>
            <a:r>
              <a:rPr lang="en-US" sz="3000" dirty="0">
                <a:solidFill>
                  <a:srgbClr val="C97B1C"/>
                </a:solidFill>
                <a:latin typeface="Helvetica Neue" charset="0"/>
                <a:ea typeface="Helvetica Neue" charset="0"/>
                <a:cs typeface="Helvetica Neue" charset="0"/>
              </a:rPr>
              <a:t>Acknowledgements</a:t>
            </a:r>
          </a:p>
        </p:txBody>
      </p:sp>
      <p:sp>
        <p:nvSpPr>
          <p:cNvPr id="6" name="Content Placeholder 2"/>
          <p:cNvSpPr txBox="1">
            <a:spLocks/>
          </p:cNvSpPr>
          <p:nvPr/>
        </p:nvSpPr>
        <p:spPr>
          <a:xfrm>
            <a:off x="280084" y="899324"/>
            <a:ext cx="5420806" cy="5199033"/>
          </a:xfrm>
          <a:prstGeom prst="rect">
            <a:avLst/>
          </a:prstGeom>
        </p:spPr>
        <p:txBody>
          <a:bodyPr vert="horz" lIns="91428" tIns="45715" rIns="91428" bIns="45715" rtlCol="0">
            <a:normAutofit fontScale="85000" lnSpcReduction="10000"/>
          </a:bodyPr>
          <a:lstStyle>
            <a:lvl1pPr marL="411430" indent="-411430" algn="l" defTabSz="548574" rtl="0" eaLnBrk="1" latinLnBrk="0" hangingPunct="1">
              <a:spcBef>
                <a:spcPct val="20000"/>
              </a:spcBef>
              <a:buFont typeface="Arial"/>
              <a:buChar char="•"/>
              <a:defRPr sz="3800" kern="1200">
                <a:solidFill>
                  <a:schemeClr val="tx1"/>
                </a:solidFill>
                <a:latin typeface="+mn-lt"/>
                <a:ea typeface="+mn-ea"/>
                <a:cs typeface="+mn-cs"/>
              </a:defRPr>
            </a:lvl1pPr>
            <a:lvl2pPr marL="891432" indent="-342860" algn="l" defTabSz="548574" rtl="0" eaLnBrk="1" latinLnBrk="0" hangingPunct="1">
              <a:spcBef>
                <a:spcPct val="20000"/>
              </a:spcBef>
              <a:buFont typeface="Arial"/>
              <a:buChar char="–"/>
              <a:defRPr sz="3400" kern="1200">
                <a:solidFill>
                  <a:schemeClr val="tx1"/>
                </a:solidFill>
                <a:latin typeface="+mn-lt"/>
                <a:ea typeface="+mn-ea"/>
                <a:cs typeface="+mn-cs"/>
              </a:defRPr>
            </a:lvl2pPr>
            <a:lvl3pPr marL="1371436" indent="-274288" algn="l" defTabSz="548574" rtl="0" eaLnBrk="1" latinLnBrk="0" hangingPunct="1">
              <a:spcBef>
                <a:spcPct val="20000"/>
              </a:spcBef>
              <a:buFont typeface="Arial"/>
              <a:buChar char="•"/>
              <a:defRPr sz="2900" kern="1200">
                <a:solidFill>
                  <a:schemeClr val="tx1"/>
                </a:solidFill>
                <a:latin typeface="+mn-lt"/>
                <a:ea typeface="+mn-ea"/>
                <a:cs typeface="+mn-cs"/>
              </a:defRPr>
            </a:lvl3pPr>
            <a:lvl4pPr marL="1920010" indent="-274288" algn="l" defTabSz="548574" rtl="0" eaLnBrk="1" latinLnBrk="0" hangingPunct="1">
              <a:spcBef>
                <a:spcPct val="20000"/>
              </a:spcBef>
              <a:buFont typeface="Arial"/>
              <a:buChar char="–"/>
              <a:defRPr sz="2400" kern="1200">
                <a:solidFill>
                  <a:schemeClr val="tx1"/>
                </a:solidFill>
                <a:latin typeface="+mn-lt"/>
                <a:ea typeface="+mn-ea"/>
                <a:cs typeface="+mn-cs"/>
              </a:defRPr>
            </a:lvl4pPr>
            <a:lvl5pPr marL="2468585" indent="-274288" algn="l" defTabSz="548574" rtl="0" eaLnBrk="1" latinLnBrk="0" hangingPunct="1">
              <a:spcBef>
                <a:spcPct val="20000"/>
              </a:spcBef>
              <a:buFont typeface="Arial"/>
              <a:buChar char="»"/>
              <a:defRPr sz="2400" kern="1200">
                <a:solidFill>
                  <a:schemeClr val="tx1"/>
                </a:solidFill>
                <a:latin typeface="+mn-lt"/>
                <a:ea typeface="+mn-ea"/>
                <a:cs typeface="+mn-cs"/>
              </a:defRPr>
            </a:lvl5pPr>
            <a:lvl6pPr marL="3017159" indent="-274288" algn="l" defTabSz="548574" rtl="0" eaLnBrk="1" latinLnBrk="0" hangingPunct="1">
              <a:spcBef>
                <a:spcPct val="20000"/>
              </a:spcBef>
              <a:buFont typeface="Arial"/>
              <a:buChar char="•"/>
              <a:defRPr sz="2400" kern="1200">
                <a:solidFill>
                  <a:schemeClr val="tx1"/>
                </a:solidFill>
                <a:latin typeface="+mn-lt"/>
                <a:ea typeface="+mn-ea"/>
                <a:cs typeface="+mn-cs"/>
              </a:defRPr>
            </a:lvl6pPr>
            <a:lvl7pPr marL="3565732" indent="-274288" algn="l" defTabSz="548574" rtl="0" eaLnBrk="1" latinLnBrk="0" hangingPunct="1">
              <a:spcBef>
                <a:spcPct val="20000"/>
              </a:spcBef>
              <a:buFont typeface="Arial"/>
              <a:buChar char="•"/>
              <a:defRPr sz="2400" kern="1200">
                <a:solidFill>
                  <a:schemeClr val="tx1"/>
                </a:solidFill>
                <a:latin typeface="+mn-lt"/>
                <a:ea typeface="+mn-ea"/>
                <a:cs typeface="+mn-cs"/>
              </a:defRPr>
            </a:lvl7pPr>
            <a:lvl8pPr marL="4114307" indent="-274288" algn="l" defTabSz="548574" rtl="0" eaLnBrk="1" latinLnBrk="0" hangingPunct="1">
              <a:spcBef>
                <a:spcPct val="20000"/>
              </a:spcBef>
              <a:buFont typeface="Arial"/>
              <a:buChar char="•"/>
              <a:defRPr sz="2400" kern="1200">
                <a:solidFill>
                  <a:schemeClr val="tx1"/>
                </a:solidFill>
                <a:latin typeface="+mn-lt"/>
                <a:ea typeface="+mn-ea"/>
                <a:cs typeface="+mn-cs"/>
              </a:defRPr>
            </a:lvl8pPr>
            <a:lvl9pPr marL="4662882" indent="-274288" algn="l" defTabSz="548574" rtl="0" eaLnBrk="1" latinLnBrk="0" hangingPunct="1">
              <a:spcBef>
                <a:spcPct val="20000"/>
              </a:spcBef>
              <a:buFont typeface="Arial"/>
              <a:buChar char="•"/>
              <a:defRPr sz="2400" kern="1200">
                <a:solidFill>
                  <a:schemeClr val="tx1"/>
                </a:solidFill>
                <a:latin typeface="+mn-lt"/>
                <a:ea typeface="+mn-ea"/>
                <a:cs typeface="+mn-cs"/>
              </a:defRPr>
            </a:lvl9pPr>
          </a:lstStyle>
          <a:p>
            <a:pPr>
              <a:lnSpc>
                <a:spcPct val="130000"/>
              </a:lnSpc>
            </a:pPr>
            <a:r>
              <a:rPr lang="is-IS" sz="2000" dirty="0">
                <a:solidFill>
                  <a:prstClr val="black"/>
                </a:solidFill>
                <a:latin typeface="Helvetica Neue" charset="0"/>
                <a:ea typeface="Helvetica Neue" charset="0"/>
                <a:cs typeface="Helvetica Neue" charset="0"/>
              </a:rPr>
              <a:t>Mike McBride</a:t>
            </a:r>
          </a:p>
          <a:p>
            <a:pPr>
              <a:lnSpc>
                <a:spcPct val="130000"/>
              </a:lnSpc>
            </a:pPr>
            <a:r>
              <a:rPr lang="is-IS" sz="2000" dirty="0">
                <a:solidFill>
                  <a:prstClr val="black"/>
                </a:solidFill>
                <a:latin typeface="Helvetica Neue" charset="0"/>
                <a:ea typeface="Helvetica Neue" charset="0"/>
                <a:cs typeface="Helvetica Neue" charset="0"/>
              </a:rPr>
              <a:t>Ping-Hsun Chu</a:t>
            </a:r>
          </a:p>
          <a:p>
            <a:pPr>
              <a:lnSpc>
                <a:spcPct val="130000"/>
              </a:lnSpc>
            </a:pPr>
            <a:r>
              <a:rPr lang="is-IS" sz="2000" dirty="0">
                <a:solidFill>
                  <a:prstClr val="black"/>
                </a:solidFill>
                <a:latin typeface="Helvetica Neue" charset="0"/>
                <a:ea typeface="Helvetica Neue" charset="0"/>
                <a:cs typeface="Helvetica Neue" charset="0"/>
              </a:rPr>
              <a:t>Dr. Nabil Kleinhenz</a:t>
            </a:r>
          </a:p>
          <a:p>
            <a:pPr>
              <a:lnSpc>
                <a:spcPct val="130000"/>
              </a:lnSpc>
            </a:pPr>
            <a:r>
              <a:rPr lang="is-IS" sz="2000" dirty="0">
                <a:solidFill>
                  <a:prstClr val="black"/>
                </a:solidFill>
                <a:latin typeface="Helvetica Neue" charset="0"/>
                <a:ea typeface="Helvetica Neue" charset="0"/>
                <a:cs typeface="Helvetica Neue" charset="0"/>
              </a:rPr>
              <a:t>Dr. Tony Fast</a:t>
            </a:r>
          </a:p>
          <a:p>
            <a:pPr>
              <a:lnSpc>
                <a:spcPct val="130000"/>
              </a:lnSpc>
            </a:pPr>
            <a:r>
              <a:rPr lang="is-IS" sz="2000" dirty="0">
                <a:solidFill>
                  <a:prstClr val="black"/>
                </a:solidFill>
                <a:latin typeface="Helvetica Neue" charset="0"/>
                <a:ea typeface="Helvetica Neue" charset="0"/>
                <a:cs typeface="Helvetica Neue" charset="0"/>
              </a:rPr>
              <a:t>Dr. Gang Wang</a:t>
            </a:r>
          </a:p>
          <a:p>
            <a:pPr>
              <a:lnSpc>
                <a:spcPct val="130000"/>
              </a:lnSpc>
            </a:pPr>
            <a:r>
              <a:rPr lang="is-IS" sz="2000" dirty="0">
                <a:solidFill>
                  <a:prstClr val="black"/>
                </a:solidFill>
                <a:latin typeface="Helvetica Neue" charset="0"/>
                <a:ea typeface="Helvetica Neue" charset="0"/>
                <a:cs typeface="Helvetica Neue" charset="0"/>
              </a:rPr>
              <a:t>Prof. Surya Kalidindi</a:t>
            </a:r>
          </a:p>
          <a:p>
            <a:pPr>
              <a:lnSpc>
                <a:spcPct val="130000"/>
              </a:lnSpc>
            </a:pPr>
            <a:r>
              <a:rPr lang="is-IS" sz="2000" dirty="0">
                <a:solidFill>
                  <a:prstClr val="black"/>
                </a:solidFill>
                <a:latin typeface="Helvetica Neue" charset="0"/>
                <a:ea typeface="Helvetica Neue" charset="0"/>
                <a:cs typeface="Helvetica Neue" charset="0"/>
              </a:rPr>
              <a:t>Kaylie Naghshpour</a:t>
            </a:r>
          </a:p>
          <a:p>
            <a:pPr>
              <a:lnSpc>
                <a:spcPct val="130000"/>
              </a:lnSpc>
            </a:pPr>
            <a:r>
              <a:rPr lang="is-IS" sz="2000" dirty="0">
                <a:solidFill>
                  <a:prstClr val="black"/>
                </a:solidFill>
                <a:latin typeface="Helvetica Neue" charset="0"/>
                <a:ea typeface="Helvetica Neue" charset="0"/>
                <a:cs typeface="Helvetica Neue" charset="0"/>
              </a:rPr>
              <a:t>Josh Rafshoon</a:t>
            </a:r>
          </a:p>
          <a:p>
            <a:pPr marL="0" indent="0">
              <a:lnSpc>
                <a:spcPct val="130000"/>
              </a:lnSpc>
              <a:buFont typeface="Arial"/>
              <a:buNone/>
            </a:pPr>
            <a:endParaRPr lang="is-IS" sz="917" dirty="0">
              <a:solidFill>
                <a:prstClr val="black"/>
              </a:solidFill>
              <a:latin typeface="Helvetica Neue" charset="0"/>
              <a:ea typeface="Helvetica Neue" charset="0"/>
              <a:cs typeface="Helvetica Neue" charset="0"/>
            </a:endParaRPr>
          </a:p>
          <a:p>
            <a:pPr marL="0" indent="0">
              <a:lnSpc>
                <a:spcPct val="130000"/>
              </a:lnSpc>
              <a:buFont typeface="Arial"/>
              <a:buNone/>
            </a:pPr>
            <a:r>
              <a:rPr lang="is-IS" sz="2000" b="1" u="sng" dirty="0">
                <a:solidFill>
                  <a:prstClr val="black"/>
                </a:solidFill>
                <a:latin typeface="Helvetica Neue" charset="0"/>
                <a:ea typeface="Helvetica Neue" charset="0"/>
                <a:cs typeface="Helvetica Neue" charset="0"/>
              </a:rPr>
              <a:t>Funding</a:t>
            </a:r>
          </a:p>
          <a:p>
            <a:pPr>
              <a:lnSpc>
                <a:spcPct val="130000"/>
              </a:lnSpc>
            </a:pPr>
            <a:r>
              <a:rPr lang="is-IS" sz="2000" dirty="0">
                <a:solidFill>
                  <a:prstClr val="black"/>
                </a:solidFill>
                <a:latin typeface="Helvetica Neue" charset="0"/>
                <a:ea typeface="Helvetica Neue" charset="0"/>
                <a:cs typeface="Helvetica Neue" charset="0"/>
              </a:rPr>
              <a:t>NSF </a:t>
            </a:r>
            <a:r>
              <a:rPr lang="en-US" sz="2000" dirty="0">
                <a:solidFill>
                  <a:prstClr val="black"/>
                </a:solidFill>
                <a:latin typeface="Helvetica Neue" charset="0"/>
                <a:ea typeface="Helvetica Neue" charset="0"/>
                <a:cs typeface="Helvetica Neue" charset="0"/>
              </a:rPr>
              <a:t>CBET-1264555, “Morphology and Mobility Control for Functional Robust Flexible Electronics and Photovoltaics”</a:t>
            </a:r>
          </a:p>
          <a:p>
            <a:pPr>
              <a:lnSpc>
                <a:spcPct val="130000"/>
              </a:lnSpc>
            </a:pPr>
            <a:r>
              <a:rPr lang="en-US" sz="2000" dirty="0">
                <a:solidFill>
                  <a:prstClr val="black"/>
                </a:solidFill>
                <a:latin typeface="Helvetica Neue" charset="0"/>
                <a:ea typeface="Helvetica Neue" charset="0"/>
                <a:cs typeface="Helvetica Neue" charset="0"/>
              </a:rPr>
              <a:t>NSF IGERT FLAMEL Traineeship</a:t>
            </a:r>
          </a:p>
          <a:p>
            <a:pPr>
              <a:lnSpc>
                <a:spcPct val="130000"/>
              </a:lnSpc>
            </a:pPr>
            <a:r>
              <a:rPr lang="en-US" sz="2000" dirty="0">
                <a:solidFill>
                  <a:prstClr val="black"/>
                </a:solidFill>
                <a:latin typeface="Helvetica Neue" charset="0"/>
                <a:ea typeface="Helvetica Neue" charset="0"/>
                <a:cs typeface="Helvetica Neue" charset="0"/>
              </a:rPr>
              <a:t>GA Tech IMAT Fellowship</a:t>
            </a:r>
          </a:p>
          <a:p>
            <a:pPr marL="0" indent="0">
              <a:lnSpc>
                <a:spcPct val="130000"/>
              </a:lnSpc>
              <a:buFont typeface="Arial"/>
              <a:buNone/>
            </a:pPr>
            <a:endParaRPr lang="en-US" sz="2333" dirty="0">
              <a:solidFill>
                <a:prstClr val="black"/>
              </a:solidFill>
              <a:latin typeface="Helvetica Neue" charset="0"/>
              <a:ea typeface="Helvetica Neue" charset="0"/>
              <a:cs typeface="Helvetica Neue" charset="0"/>
            </a:endParaRPr>
          </a:p>
          <a:p>
            <a:pPr marL="0" indent="0">
              <a:lnSpc>
                <a:spcPct val="130000"/>
              </a:lnSpc>
              <a:buFont typeface="Arial"/>
              <a:buNone/>
            </a:pPr>
            <a:endParaRPr lang="en-US" sz="2333" dirty="0">
              <a:solidFill>
                <a:prstClr val="black"/>
              </a:solidFill>
              <a:latin typeface="Helvetica Neue" charset="0"/>
              <a:ea typeface="Helvetica Neue" charset="0"/>
              <a:cs typeface="Helvetica Neue" charset="0"/>
            </a:endParaRPr>
          </a:p>
          <a:p>
            <a:pPr>
              <a:lnSpc>
                <a:spcPct val="130000"/>
              </a:lnSpc>
            </a:pPr>
            <a:endParaRPr lang="en-US" sz="2333" dirty="0">
              <a:solidFill>
                <a:prstClr val="black"/>
              </a:solidFill>
              <a:latin typeface="Helvetica Neue" charset="0"/>
              <a:ea typeface="Helvetica Neue" charset="0"/>
              <a:cs typeface="Helvetica Neue" charset="0"/>
            </a:endParaRPr>
          </a:p>
        </p:txBody>
      </p:sp>
      <p:pic>
        <p:nvPicPr>
          <p:cNvPr id="7" name="Picture 6" descr="nsf_logo_new_transparen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803" y="4204228"/>
            <a:ext cx="1464318" cy="1465747"/>
          </a:xfrm>
          <a:prstGeom prst="rect">
            <a:avLst/>
          </a:prstGeom>
        </p:spPr>
      </p:pic>
      <p:sp>
        <p:nvSpPr>
          <p:cNvPr id="10" name="TextBox 9"/>
          <p:cNvSpPr txBox="1"/>
          <p:nvPr/>
        </p:nvSpPr>
        <p:spPr>
          <a:xfrm>
            <a:off x="5997406" y="5669975"/>
            <a:ext cx="2023631" cy="400110"/>
          </a:xfrm>
          <a:prstGeom prst="rect">
            <a:avLst/>
          </a:prstGeom>
          <a:noFill/>
        </p:spPr>
        <p:txBody>
          <a:bodyPr wrap="none" rtlCol="0">
            <a:spAutoFit/>
          </a:bodyPr>
          <a:lstStyle/>
          <a:p>
            <a:pPr algn="ctr" defTabSz="457127"/>
            <a:r>
              <a:rPr lang="en-US" sz="2000" dirty="0">
                <a:solidFill>
                  <a:srgbClr val="ED9C21"/>
                </a:solidFill>
                <a:latin typeface="Helvetica Neue" charset="0"/>
                <a:ea typeface="Helvetica Neue" charset="0"/>
                <a:cs typeface="Helvetica Neue" charset="0"/>
              </a:rPr>
              <a:t>FLAMEL IGERT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3429001"/>
          </a:xfrm>
          <a:prstGeom prst="rect">
            <a:avLst/>
          </a:prstGeom>
        </p:spPr>
      </p:pic>
    </p:spTree>
    <p:extLst>
      <p:ext uri="{BB962C8B-B14F-4D97-AF65-F5344CB8AC3E}">
        <p14:creationId xmlns:p14="http://schemas.microsoft.com/office/powerpoint/2010/main" val="126225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ectorized blue.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73671" y="-253999"/>
            <a:ext cx="7405531" cy="7408330"/>
          </a:xfrm>
          <a:prstGeom prst="rect">
            <a:avLst/>
          </a:prstGeom>
          <a:ln>
            <a:noFill/>
          </a:ln>
          <a:effectLst>
            <a:softEdge rad="698500"/>
          </a:effectLst>
        </p:spPr>
      </p:pic>
      <p:sp>
        <p:nvSpPr>
          <p:cNvPr id="9" name="Title 1"/>
          <p:cNvSpPr txBox="1">
            <a:spLocks/>
          </p:cNvSpPr>
          <p:nvPr/>
        </p:nvSpPr>
        <p:spPr>
          <a:xfrm>
            <a:off x="431799" y="3153135"/>
            <a:ext cx="5593646" cy="635699"/>
          </a:xfrm>
          <a:prstGeom prst="rect">
            <a:avLst/>
          </a:prstGeom>
        </p:spPr>
        <p:txBody>
          <a:bodyPr vert="horz" lIns="91428" tIns="45715" rIns="91428" bIns="45715" rtlCol="0" anchor="ctr">
            <a:noAutofit/>
          </a:bodyPr>
          <a:lstStyle>
            <a:lvl1pPr algn="ctr" defTabSz="548574" rtl="0" eaLnBrk="1" latinLnBrk="0" hangingPunct="1">
              <a:spcBef>
                <a:spcPct val="0"/>
              </a:spcBef>
              <a:buNone/>
              <a:defRPr sz="5300" kern="1200">
                <a:solidFill>
                  <a:schemeClr val="tx1"/>
                </a:solidFill>
                <a:latin typeface="+mj-lt"/>
                <a:ea typeface="+mj-ea"/>
                <a:cs typeface="+mj-cs"/>
              </a:defRPr>
            </a:lvl1pPr>
          </a:lstStyle>
          <a:p>
            <a:pPr algn="l"/>
            <a:r>
              <a:rPr lang="en-US" sz="2667" dirty="0">
                <a:solidFill>
                  <a:srgbClr val="C97B1C"/>
                </a:solidFill>
                <a:latin typeface="Helvetica Neue" charset="0"/>
                <a:ea typeface="Helvetica Neue" charset="0"/>
                <a:cs typeface="Helvetica Neue" charset="0"/>
              </a:rPr>
              <a:t>Thank you!</a:t>
            </a:r>
          </a:p>
        </p:txBody>
      </p:sp>
    </p:spTree>
    <p:extLst>
      <p:ext uri="{BB962C8B-B14F-4D97-AF65-F5344CB8AC3E}">
        <p14:creationId xmlns:p14="http://schemas.microsoft.com/office/powerpoint/2010/main" val="324617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dirty="0" smtClean="0"/>
              <a:t>Dropping Solar Costs</a:t>
            </a:r>
            <a:endParaRPr lang="en-US" dirty="0"/>
          </a:p>
        </p:txBody>
      </p:sp>
      <p:pic>
        <p:nvPicPr>
          <p:cNvPr id="6" name="Picture 2" descr="mage result for solar cost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4" y="1427018"/>
            <a:ext cx="8849837" cy="480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724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1354" y="1317089"/>
            <a:ext cx="3726668" cy="4245621"/>
            <a:chOff x="22534548" y="7399204"/>
            <a:chExt cx="4472002" cy="5094747"/>
          </a:xfrm>
        </p:grpSpPr>
        <p:grpSp>
          <p:nvGrpSpPr>
            <p:cNvPr id="5" name="Group 4"/>
            <p:cNvGrpSpPr/>
            <p:nvPr/>
          </p:nvGrpSpPr>
          <p:grpSpPr>
            <a:xfrm>
              <a:off x="24159541" y="7874422"/>
              <a:ext cx="2273300" cy="2273300"/>
              <a:chOff x="6635770" y="1714500"/>
              <a:chExt cx="2273300" cy="2273300"/>
            </a:xfrm>
          </p:grpSpPr>
          <p:sp>
            <p:nvSpPr>
              <p:cNvPr id="37" name="Rectangle 36"/>
              <p:cNvSpPr/>
              <p:nvPr/>
            </p:nvSpPr>
            <p:spPr>
              <a:xfrm>
                <a:off x="6635770" y="1714500"/>
                <a:ext cx="2273300" cy="2273300"/>
              </a:xfrm>
              <a:prstGeom prst="rect">
                <a:avLst/>
              </a:prstGeom>
              <a:solidFill>
                <a:srgbClr val="842BC2"/>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grpSp>
            <p:nvGrpSpPr>
              <p:cNvPr id="38" name="Group 37"/>
              <p:cNvGrpSpPr/>
              <p:nvPr/>
            </p:nvGrpSpPr>
            <p:grpSpPr>
              <a:xfrm>
                <a:off x="6886390" y="2070899"/>
                <a:ext cx="1772060" cy="1290325"/>
                <a:chOff x="6846850" y="2070899"/>
                <a:chExt cx="1772060" cy="1290325"/>
              </a:xfrm>
              <a:effectLst>
                <a:outerShdw blurRad="50800" dist="38100" dir="2700000" algn="tl" rotWithShape="0">
                  <a:prstClr val="black">
                    <a:alpha val="40000"/>
                  </a:prstClr>
                </a:outerShdw>
              </a:effectLst>
            </p:grpSpPr>
            <p:grpSp>
              <p:nvGrpSpPr>
                <p:cNvPr id="39" name="Group 38"/>
                <p:cNvGrpSpPr/>
                <p:nvPr/>
              </p:nvGrpSpPr>
              <p:grpSpPr>
                <a:xfrm>
                  <a:off x="7772420" y="2070900"/>
                  <a:ext cx="846490" cy="1290324"/>
                  <a:chOff x="7618754" y="2070900"/>
                  <a:chExt cx="846490" cy="1290324"/>
                </a:xfrm>
              </p:grpSpPr>
              <p:sp>
                <p:nvSpPr>
                  <p:cNvPr id="44" name="Rectangle 43"/>
                  <p:cNvSpPr/>
                  <p:nvPr/>
                </p:nvSpPr>
                <p:spPr>
                  <a:xfrm rot="10800000">
                    <a:off x="7618754" y="2070900"/>
                    <a:ext cx="269580" cy="349721"/>
                  </a:xfrm>
                  <a:prstGeom prst="rect">
                    <a:avLst/>
                  </a:prstGeom>
                  <a:solidFill>
                    <a:srgbClr val="D7C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cxnSp>
                <p:nvCxnSpPr>
                  <p:cNvPr id="45" name="Elbow Connector 44"/>
                  <p:cNvCxnSpPr>
                    <a:stCxn id="44" idx="1"/>
                  </p:cNvCxnSpPr>
                  <p:nvPr/>
                </p:nvCxnSpPr>
                <p:spPr>
                  <a:xfrm>
                    <a:off x="7888334" y="2245760"/>
                    <a:ext cx="307329" cy="1115464"/>
                  </a:xfrm>
                  <a:prstGeom prst="bentConnector2">
                    <a:avLst/>
                  </a:prstGeom>
                  <a:ln>
                    <a:solidFill>
                      <a:srgbClr val="D7C11E"/>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rot="10800000">
                    <a:off x="8195664" y="3007761"/>
                    <a:ext cx="269580" cy="353462"/>
                  </a:xfrm>
                  <a:prstGeom prst="rect">
                    <a:avLst/>
                  </a:prstGeom>
                  <a:solidFill>
                    <a:srgbClr val="D7C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grpSp>
            <p:grpSp>
              <p:nvGrpSpPr>
                <p:cNvPr id="40" name="Group 39"/>
                <p:cNvGrpSpPr/>
                <p:nvPr/>
              </p:nvGrpSpPr>
              <p:grpSpPr>
                <a:xfrm flipH="1">
                  <a:off x="6846850" y="2070899"/>
                  <a:ext cx="846490" cy="1290324"/>
                  <a:chOff x="7618754" y="2070899"/>
                  <a:chExt cx="846490" cy="1290324"/>
                </a:xfrm>
              </p:grpSpPr>
              <p:sp>
                <p:nvSpPr>
                  <p:cNvPr id="41" name="Rectangle 40"/>
                  <p:cNvSpPr/>
                  <p:nvPr/>
                </p:nvSpPr>
                <p:spPr>
                  <a:xfrm rot="10800000">
                    <a:off x="7618754" y="2070899"/>
                    <a:ext cx="269580" cy="349721"/>
                  </a:xfrm>
                  <a:prstGeom prst="rect">
                    <a:avLst/>
                  </a:prstGeom>
                  <a:solidFill>
                    <a:srgbClr val="D7C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cxnSp>
                <p:nvCxnSpPr>
                  <p:cNvPr id="42" name="Elbow Connector 41"/>
                  <p:cNvCxnSpPr>
                    <a:stCxn id="41" idx="1"/>
                  </p:cNvCxnSpPr>
                  <p:nvPr/>
                </p:nvCxnSpPr>
                <p:spPr>
                  <a:xfrm rot="10800000" flipH="1" flipV="1">
                    <a:off x="7888333" y="2245758"/>
                    <a:ext cx="307331" cy="1115465"/>
                  </a:xfrm>
                  <a:prstGeom prst="bentConnector2">
                    <a:avLst/>
                  </a:prstGeom>
                  <a:ln>
                    <a:solidFill>
                      <a:srgbClr val="D7C11E"/>
                    </a:solidFill>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rot="10800000">
                    <a:off x="8195664" y="3007761"/>
                    <a:ext cx="269580" cy="353462"/>
                  </a:xfrm>
                  <a:prstGeom prst="rect">
                    <a:avLst/>
                  </a:prstGeom>
                  <a:solidFill>
                    <a:srgbClr val="D7C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grpSp>
          </p:grpSp>
        </p:grpSp>
        <p:sp>
          <p:nvSpPr>
            <p:cNvPr id="6" name="TextBox 5"/>
            <p:cNvSpPr txBox="1"/>
            <p:nvPr/>
          </p:nvSpPr>
          <p:spPr>
            <a:xfrm>
              <a:off x="24159541" y="7399204"/>
              <a:ext cx="954493" cy="387798"/>
            </a:xfrm>
            <a:prstGeom prst="rect">
              <a:avLst/>
            </a:prstGeom>
            <a:noFill/>
          </p:spPr>
          <p:txBody>
            <a:bodyPr wrap="none" rtlCol="0">
              <a:spAutoFit/>
            </a:bodyPr>
            <a:lstStyle/>
            <a:p>
              <a:pPr defTabSz="457127"/>
              <a:r>
                <a:rPr lang="en-US" sz="1500" dirty="0">
                  <a:solidFill>
                    <a:prstClr val="black"/>
                  </a:solidFill>
                  <a:latin typeface="Helvetica Neue" charset="0"/>
                  <a:ea typeface="Helvetica Neue" charset="0"/>
                  <a:cs typeface="Helvetica Neue" charset="0"/>
                </a:rPr>
                <a:t>Source</a:t>
              </a:r>
            </a:p>
          </p:txBody>
        </p:sp>
        <p:sp>
          <p:nvSpPr>
            <p:cNvPr id="7" name="TextBox 6"/>
            <p:cNvSpPr txBox="1"/>
            <p:nvPr/>
          </p:nvSpPr>
          <p:spPr>
            <a:xfrm>
              <a:off x="25724196" y="7399204"/>
              <a:ext cx="775597" cy="387798"/>
            </a:xfrm>
            <a:prstGeom prst="rect">
              <a:avLst/>
            </a:prstGeom>
            <a:noFill/>
          </p:spPr>
          <p:txBody>
            <a:bodyPr wrap="none" rtlCol="0">
              <a:spAutoFit/>
            </a:bodyPr>
            <a:lstStyle/>
            <a:p>
              <a:pPr defTabSz="457127"/>
              <a:r>
                <a:rPr lang="en-US" sz="1500" dirty="0">
                  <a:solidFill>
                    <a:prstClr val="black"/>
                  </a:solidFill>
                  <a:latin typeface="Helvetica Neue" charset="0"/>
                  <a:ea typeface="Helvetica Neue" charset="0"/>
                  <a:cs typeface="Helvetica Neue" charset="0"/>
                </a:rPr>
                <a:t>Drain</a:t>
              </a:r>
            </a:p>
          </p:txBody>
        </p:sp>
        <p:sp>
          <p:nvSpPr>
            <p:cNvPr id="8" name="TextBox 7"/>
            <p:cNvSpPr txBox="1"/>
            <p:nvPr/>
          </p:nvSpPr>
          <p:spPr>
            <a:xfrm>
              <a:off x="24297724" y="10193204"/>
              <a:ext cx="2045176" cy="387798"/>
            </a:xfrm>
            <a:prstGeom prst="rect">
              <a:avLst/>
            </a:prstGeom>
            <a:noFill/>
          </p:spPr>
          <p:txBody>
            <a:bodyPr wrap="none" rtlCol="0">
              <a:spAutoFit/>
            </a:bodyPr>
            <a:lstStyle/>
            <a:p>
              <a:pPr defTabSz="457127"/>
              <a:r>
                <a:rPr lang="en-US" sz="1500" dirty="0">
                  <a:solidFill>
                    <a:prstClr val="black"/>
                  </a:solidFill>
                  <a:latin typeface="Helvetica Neue" charset="0"/>
                  <a:ea typeface="Helvetica Neue" charset="0"/>
                  <a:cs typeface="Helvetica Neue" charset="0"/>
                </a:rPr>
                <a:t>Gate on Backside</a:t>
              </a:r>
            </a:p>
          </p:txBody>
        </p:sp>
        <p:cxnSp>
          <p:nvCxnSpPr>
            <p:cNvPr id="9" name="Straight Connector 8"/>
            <p:cNvCxnSpPr>
              <a:stCxn id="6" idx="2"/>
              <a:endCxn id="41" idx="2"/>
            </p:cNvCxnSpPr>
            <p:nvPr/>
          </p:nvCxnSpPr>
          <p:spPr>
            <a:xfrm>
              <a:off x="24636789" y="7787002"/>
              <a:ext cx="485072" cy="443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7" idx="2"/>
              <a:endCxn id="44" idx="2"/>
            </p:cNvCxnSpPr>
            <p:nvPr/>
          </p:nvCxnSpPr>
          <p:spPr>
            <a:xfrm flipH="1">
              <a:off x="25470521" y="7787002"/>
              <a:ext cx="641474" cy="44382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2761494" y="8314031"/>
              <a:ext cx="1206501" cy="849233"/>
            </a:xfrm>
            <a:prstGeom prst="rect">
              <a:avLst/>
            </a:prstGeom>
            <a:noFill/>
          </p:spPr>
          <p:txBody>
            <a:bodyPr wrap="square" rtlCol="0">
              <a:spAutoFit/>
            </a:bodyPr>
            <a:lstStyle/>
            <a:p>
              <a:pPr algn="r" defTabSz="457127"/>
              <a:r>
                <a:rPr lang="en-US" sz="1333" dirty="0">
                  <a:solidFill>
                    <a:prstClr val="black"/>
                  </a:solidFill>
                  <a:latin typeface="Helvetica Neue" charset="0"/>
                  <a:ea typeface="Helvetica Neue" charset="0"/>
                  <a:cs typeface="Helvetica Neue" charset="0"/>
                </a:rPr>
                <a:t>50 nm gold electrodes</a:t>
              </a:r>
            </a:p>
          </p:txBody>
        </p:sp>
        <p:cxnSp>
          <p:nvCxnSpPr>
            <p:cNvPr id="12" name="Straight Connector 11"/>
            <p:cNvCxnSpPr>
              <a:stCxn id="11" idx="3"/>
              <a:endCxn id="43" idx="2"/>
            </p:cNvCxnSpPr>
            <p:nvPr/>
          </p:nvCxnSpPr>
          <p:spPr>
            <a:xfrm>
              <a:off x="23967995" y="8738648"/>
              <a:ext cx="576956" cy="429035"/>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003000" y="11626682"/>
              <a:ext cx="2679040" cy="64532"/>
            </a:xfrm>
            <a:prstGeom prst="rect">
              <a:avLst/>
            </a:prstGeom>
            <a:solidFill>
              <a:srgbClr val="842B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14" name="Rectangle 13"/>
            <p:cNvSpPr/>
            <p:nvPr/>
          </p:nvSpPr>
          <p:spPr>
            <a:xfrm rot="10800000">
              <a:off x="24424811" y="11423479"/>
              <a:ext cx="459322" cy="203199"/>
            </a:xfrm>
            <a:prstGeom prst="rect">
              <a:avLst/>
            </a:prstGeom>
            <a:solidFill>
              <a:srgbClr val="D7C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15" name="Rectangle 14"/>
            <p:cNvSpPr/>
            <p:nvPr/>
          </p:nvSpPr>
          <p:spPr>
            <a:xfrm rot="10800000">
              <a:off x="25800906" y="11423479"/>
              <a:ext cx="459322" cy="203199"/>
            </a:xfrm>
            <a:prstGeom prst="rect">
              <a:avLst/>
            </a:prstGeom>
            <a:solidFill>
              <a:srgbClr val="D7C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16" name="Rectangle 15"/>
            <p:cNvSpPr/>
            <p:nvPr/>
          </p:nvSpPr>
          <p:spPr>
            <a:xfrm rot="10800000">
              <a:off x="24885649" y="11506200"/>
              <a:ext cx="914400" cy="12047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17" name="Rectangle 16"/>
            <p:cNvSpPr/>
            <p:nvPr/>
          </p:nvSpPr>
          <p:spPr>
            <a:xfrm rot="10800000">
              <a:off x="26260114" y="11512550"/>
              <a:ext cx="422586" cy="114128"/>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18" name="Rectangle 17"/>
            <p:cNvSpPr/>
            <p:nvPr/>
          </p:nvSpPr>
          <p:spPr>
            <a:xfrm rot="10800000">
              <a:off x="24002999" y="11512549"/>
              <a:ext cx="421925" cy="114125"/>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19" name="Rectangle 18"/>
            <p:cNvSpPr/>
            <p:nvPr/>
          </p:nvSpPr>
          <p:spPr>
            <a:xfrm rot="10800000">
              <a:off x="24424810" y="11321880"/>
              <a:ext cx="459320" cy="101599"/>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20" name="Rectangle 19"/>
            <p:cNvSpPr/>
            <p:nvPr/>
          </p:nvSpPr>
          <p:spPr>
            <a:xfrm rot="10800000">
              <a:off x="25800908" y="11321880"/>
              <a:ext cx="459320" cy="101599"/>
            </a:xfrm>
            <a:prstGeom prst="rect">
              <a:avLst/>
            </a:prstGeom>
            <a:solidFill>
              <a:srgbClr val="B3A2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21" name="TextBox 20"/>
            <p:cNvSpPr txBox="1"/>
            <p:nvPr/>
          </p:nvSpPr>
          <p:spPr>
            <a:xfrm>
              <a:off x="22635385" y="10927150"/>
              <a:ext cx="812146" cy="387798"/>
            </a:xfrm>
            <a:prstGeom prst="rect">
              <a:avLst/>
            </a:prstGeom>
            <a:noFill/>
          </p:spPr>
          <p:txBody>
            <a:bodyPr wrap="none" rtlCol="0">
              <a:spAutoFit/>
            </a:bodyPr>
            <a:lstStyle/>
            <a:p>
              <a:pPr defTabSz="457127"/>
              <a:r>
                <a:rPr lang="en-US" sz="1500" dirty="0">
                  <a:solidFill>
                    <a:srgbClr val="F79646">
                      <a:lumMod val="75000"/>
                    </a:srgbClr>
                  </a:solidFill>
                  <a:latin typeface="Helvetica Neue" charset="0"/>
                  <a:ea typeface="Helvetica Neue" charset="0"/>
                  <a:cs typeface="Helvetica Neue" charset="0"/>
                </a:rPr>
                <a:t>P3HT</a:t>
              </a:r>
            </a:p>
          </p:txBody>
        </p:sp>
        <p:sp>
          <p:nvSpPr>
            <p:cNvPr id="22" name="TextBox 21"/>
            <p:cNvSpPr txBox="1"/>
            <p:nvPr/>
          </p:nvSpPr>
          <p:spPr>
            <a:xfrm>
              <a:off x="22636426" y="11271082"/>
              <a:ext cx="710195" cy="387798"/>
            </a:xfrm>
            <a:prstGeom prst="rect">
              <a:avLst/>
            </a:prstGeom>
            <a:noFill/>
          </p:spPr>
          <p:txBody>
            <a:bodyPr wrap="none" rtlCol="0">
              <a:spAutoFit/>
            </a:bodyPr>
            <a:lstStyle/>
            <a:p>
              <a:pPr defTabSz="457127"/>
              <a:r>
                <a:rPr lang="en-US" sz="1500" dirty="0">
                  <a:solidFill>
                    <a:srgbClr val="D7C11E"/>
                  </a:solidFill>
                  <a:latin typeface="Helvetica Neue" charset="0"/>
                  <a:ea typeface="Helvetica Neue" charset="0"/>
                  <a:cs typeface="Helvetica Neue" charset="0"/>
                </a:rPr>
                <a:t>Gold</a:t>
              </a:r>
            </a:p>
          </p:txBody>
        </p:sp>
        <p:sp>
          <p:nvSpPr>
            <p:cNvPr id="23" name="TextBox 22"/>
            <p:cNvSpPr txBox="1"/>
            <p:nvPr/>
          </p:nvSpPr>
          <p:spPr>
            <a:xfrm>
              <a:off x="22635385" y="11615014"/>
              <a:ext cx="690959" cy="387798"/>
            </a:xfrm>
            <a:prstGeom prst="rect">
              <a:avLst/>
            </a:prstGeom>
            <a:noFill/>
          </p:spPr>
          <p:txBody>
            <a:bodyPr wrap="none" rtlCol="0">
              <a:spAutoFit/>
            </a:bodyPr>
            <a:lstStyle/>
            <a:p>
              <a:pPr defTabSz="457127"/>
              <a:r>
                <a:rPr lang="en-US" sz="1500" dirty="0">
                  <a:solidFill>
                    <a:srgbClr val="842BC2"/>
                  </a:solidFill>
                  <a:latin typeface="Helvetica Neue" charset="0"/>
                  <a:ea typeface="Helvetica Neue" charset="0"/>
                  <a:cs typeface="Helvetica Neue" charset="0"/>
                </a:rPr>
                <a:t>SiO</a:t>
              </a:r>
              <a:r>
                <a:rPr lang="en-US" sz="1500" baseline="-25000" dirty="0">
                  <a:solidFill>
                    <a:srgbClr val="842BC2"/>
                  </a:solidFill>
                  <a:latin typeface="Helvetica Neue" charset="0"/>
                  <a:ea typeface="Helvetica Neue" charset="0"/>
                  <a:cs typeface="Helvetica Neue" charset="0"/>
                </a:rPr>
                <a:t>2</a:t>
              </a:r>
            </a:p>
          </p:txBody>
        </p:sp>
        <p:cxnSp>
          <p:nvCxnSpPr>
            <p:cNvPr id="24" name="Straight Arrow Connector 23"/>
            <p:cNvCxnSpPr/>
            <p:nvPr/>
          </p:nvCxnSpPr>
          <p:spPr>
            <a:xfrm>
              <a:off x="24422100" y="11257234"/>
              <a:ext cx="463682" cy="0"/>
            </a:xfrm>
            <a:prstGeom prst="straightConnector1">
              <a:avLst/>
            </a:prstGeom>
            <a:ln w="9525" cmpd="sng">
              <a:solidFill>
                <a:srgbClr val="466CF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25801156" y="11257234"/>
              <a:ext cx="456094" cy="0"/>
            </a:xfrm>
            <a:prstGeom prst="straightConnector1">
              <a:avLst/>
            </a:prstGeom>
            <a:ln w="9525" cmpd="sng">
              <a:solidFill>
                <a:srgbClr val="466CFC"/>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3984140" y="10816654"/>
              <a:ext cx="2717610" cy="387798"/>
            </a:xfrm>
            <a:prstGeom prst="rect">
              <a:avLst/>
            </a:prstGeom>
            <a:noFill/>
          </p:spPr>
          <p:txBody>
            <a:bodyPr wrap="square" rtlCol="0">
              <a:spAutoFit/>
            </a:bodyPr>
            <a:lstStyle/>
            <a:p>
              <a:pPr algn="ctr" defTabSz="457127"/>
              <a:r>
                <a:rPr lang="en-US" sz="1500" dirty="0">
                  <a:solidFill>
                    <a:prstClr val="black"/>
                  </a:solidFill>
                  <a:latin typeface="Helvetica Neue" charset="0"/>
                  <a:ea typeface="Helvetica Neue" charset="0"/>
                  <a:cs typeface="Helvetica Neue" charset="0"/>
                </a:rPr>
                <a:t>Channel length 50 µm</a:t>
              </a:r>
            </a:p>
          </p:txBody>
        </p:sp>
        <p:cxnSp>
          <p:nvCxnSpPr>
            <p:cNvPr id="27" name="Straight Connector 26"/>
            <p:cNvCxnSpPr/>
            <p:nvPr/>
          </p:nvCxnSpPr>
          <p:spPr>
            <a:xfrm>
              <a:off x="26679915" y="11517629"/>
              <a:ext cx="326635" cy="0"/>
            </a:xfrm>
            <a:prstGeom prst="line">
              <a:avLst/>
            </a:prstGeom>
            <a:ln w="6350"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679915" y="11621364"/>
              <a:ext cx="326635" cy="0"/>
            </a:xfrm>
            <a:prstGeom prst="line">
              <a:avLst/>
            </a:prstGeom>
            <a:ln w="6350"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5070872" y="11829153"/>
              <a:ext cx="1765037" cy="664798"/>
            </a:xfrm>
            <a:prstGeom prst="rect">
              <a:avLst/>
            </a:prstGeom>
            <a:noFill/>
          </p:spPr>
          <p:txBody>
            <a:bodyPr wrap="square" rtlCol="0">
              <a:spAutoFit/>
            </a:bodyPr>
            <a:lstStyle/>
            <a:p>
              <a:pPr algn="r" defTabSz="457127"/>
              <a:r>
                <a:rPr lang="en-US" sz="1500" dirty="0">
                  <a:solidFill>
                    <a:prstClr val="black"/>
                  </a:solidFill>
                  <a:latin typeface="Helvetica Neue" charset="0"/>
                  <a:ea typeface="Helvetica Neue" charset="0"/>
                  <a:cs typeface="Helvetica Neue" charset="0"/>
                </a:rPr>
                <a:t>Film thickness 20-40 </a:t>
              </a:r>
              <a:r>
                <a:rPr lang="en-US" sz="1500" i="1" dirty="0">
                  <a:solidFill>
                    <a:prstClr val="black"/>
                  </a:solidFill>
                  <a:latin typeface="Helvetica Neue" charset="0"/>
                  <a:ea typeface="Helvetica Neue" charset="0"/>
                  <a:cs typeface="Helvetica Neue" charset="0"/>
                </a:rPr>
                <a:t>nm</a:t>
              </a:r>
              <a:endParaRPr lang="en-US" sz="1500" dirty="0">
                <a:solidFill>
                  <a:prstClr val="black"/>
                </a:solidFill>
                <a:latin typeface="Helvetica Neue" charset="0"/>
                <a:ea typeface="Helvetica Neue" charset="0"/>
                <a:cs typeface="Helvetica Neue" charset="0"/>
              </a:endParaRPr>
            </a:p>
          </p:txBody>
        </p:sp>
        <p:cxnSp>
          <p:nvCxnSpPr>
            <p:cNvPr id="30" name="Straight Arrow Connector 29"/>
            <p:cNvCxnSpPr/>
            <p:nvPr/>
          </p:nvCxnSpPr>
          <p:spPr>
            <a:xfrm>
              <a:off x="26847466" y="11082542"/>
              <a:ext cx="0" cy="440580"/>
            </a:xfrm>
            <a:prstGeom prst="straightConnector1">
              <a:avLst/>
            </a:prstGeom>
            <a:ln w="9525" cmpd="sng">
              <a:solidFill>
                <a:srgbClr val="466CF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6850387" y="11633027"/>
              <a:ext cx="0" cy="440580"/>
            </a:xfrm>
            <a:prstGeom prst="straightConnector1">
              <a:avLst/>
            </a:prstGeom>
            <a:ln w="9525" cmpd="sng">
              <a:solidFill>
                <a:srgbClr val="466CFC"/>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4003000" y="11691214"/>
              <a:ext cx="2679040" cy="16719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33" name="TextBox 32"/>
            <p:cNvSpPr txBox="1"/>
            <p:nvPr/>
          </p:nvSpPr>
          <p:spPr>
            <a:xfrm>
              <a:off x="22635385" y="11925393"/>
              <a:ext cx="1341137" cy="387798"/>
            </a:xfrm>
            <a:prstGeom prst="rect">
              <a:avLst/>
            </a:prstGeom>
            <a:noFill/>
          </p:spPr>
          <p:txBody>
            <a:bodyPr wrap="none" rtlCol="0">
              <a:spAutoFit/>
            </a:bodyPr>
            <a:lstStyle/>
            <a:p>
              <a:pPr defTabSz="457127"/>
              <a:r>
                <a:rPr lang="en-US" sz="1500" dirty="0">
                  <a:solidFill>
                    <a:prstClr val="white">
                      <a:lumMod val="50000"/>
                    </a:prstClr>
                  </a:solidFill>
                  <a:latin typeface="Helvetica Neue" charset="0"/>
                  <a:ea typeface="Helvetica Neue" charset="0"/>
                  <a:cs typeface="Helvetica Neue" charset="0"/>
                </a:rPr>
                <a:t>n-doped Si</a:t>
              </a:r>
              <a:endParaRPr lang="en-US" sz="1500" baseline="-25000" dirty="0">
                <a:solidFill>
                  <a:prstClr val="white">
                    <a:lumMod val="50000"/>
                  </a:prstClr>
                </a:solidFill>
                <a:latin typeface="Helvetica Neue" charset="0"/>
                <a:ea typeface="Helvetica Neue" charset="0"/>
                <a:cs typeface="Helvetica Neue" charset="0"/>
              </a:endParaRPr>
            </a:p>
          </p:txBody>
        </p:sp>
        <p:sp>
          <p:nvSpPr>
            <p:cNvPr id="34" name="Cloud 33"/>
            <p:cNvSpPr/>
            <p:nvPr/>
          </p:nvSpPr>
          <p:spPr>
            <a:xfrm>
              <a:off x="24479371" y="8274420"/>
              <a:ext cx="1518044" cy="1571459"/>
            </a:xfrm>
            <a:prstGeom prst="cloud">
              <a:avLst/>
            </a:prstGeom>
            <a:solidFill>
              <a:schemeClr val="accent4">
                <a:lumMod val="40000"/>
                <a:lumOff val="60000"/>
                <a:alpha val="70000"/>
              </a:schemeClr>
            </a:solidFill>
            <a:ln w="6350" cmpd="sng">
              <a:solidFill>
                <a:srgbClr val="660066">
                  <a:alpha val="46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sp>
          <p:nvSpPr>
            <p:cNvPr id="35" name="TextBox 34"/>
            <p:cNvSpPr txBox="1"/>
            <p:nvPr/>
          </p:nvSpPr>
          <p:spPr>
            <a:xfrm>
              <a:off x="22534548" y="9384214"/>
              <a:ext cx="1397001" cy="603088"/>
            </a:xfrm>
            <a:prstGeom prst="rect">
              <a:avLst/>
            </a:prstGeom>
            <a:noFill/>
          </p:spPr>
          <p:txBody>
            <a:bodyPr wrap="square" rtlCol="0">
              <a:spAutoFit/>
            </a:bodyPr>
            <a:lstStyle/>
            <a:p>
              <a:pPr algn="r" defTabSz="457127"/>
              <a:r>
                <a:rPr lang="en-US" sz="1333" dirty="0">
                  <a:solidFill>
                    <a:prstClr val="black"/>
                  </a:solidFill>
                  <a:latin typeface="Helvetica Neue" charset="0"/>
                  <a:ea typeface="Helvetica Neue" charset="0"/>
                  <a:cs typeface="Helvetica Neue" charset="0"/>
                </a:rPr>
                <a:t>Initial droplet placement</a:t>
              </a:r>
            </a:p>
          </p:txBody>
        </p:sp>
        <p:cxnSp>
          <p:nvCxnSpPr>
            <p:cNvPr id="36" name="Straight Connector 35"/>
            <p:cNvCxnSpPr>
              <a:stCxn id="35" idx="3"/>
            </p:cNvCxnSpPr>
            <p:nvPr/>
          </p:nvCxnSpPr>
          <p:spPr>
            <a:xfrm flipV="1">
              <a:off x="23931549" y="9033081"/>
              <a:ext cx="1288655" cy="65267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4584629" y="3244163"/>
            <a:ext cx="4032250" cy="1617276"/>
            <a:chOff x="1481667" y="2810933"/>
            <a:chExt cx="5583766" cy="2239567"/>
          </a:xfrm>
        </p:grpSpPr>
        <p:sp>
          <p:nvSpPr>
            <p:cNvPr id="48" name="Cube 47"/>
            <p:cNvSpPr/>
            <p:nvPr/>
          </p:nvSpPr>
          <p:spPr>
            <a:xfrm>
              <a:off x="1490703" y="3694607"/>
              <a:ext cx="5570496" cy="1320949"/>
            </a:xfrm>
            <a:prstGeom prst="cube">
              <a:avLst>
                <a:gd name="adj" fmla="val 73787"/>
              </a:avLst>
            </a:prstGeom>
            <a:solidFill>
              <a:schemeClr val="bg1">
                <a:lumMod val="75000"/>
              </a:schemeClr>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33" dirty="0">
                <a:solidFill>
                  <a:prstClr val="white"/>
                </a:solidFill>
                <a:latin typeface="Helvetica Neue" charset="0"/>
                <a:ea typeface="Helvetica Neue" charset="0"/>
                <a:cs typeface="Helvetica Neue" charset="0"/>
              </a:endParaRPr>
            </a:p>
          </p:txBody>
        </p:sp>
        <p:sp>
          <p:nvSpPr>
            <p:cNvPr id="49" name="Cube 48"/>
            <p:cNvSpPr/>
            <p:nvPr/>
          </p:nvSpPr>
          <p:spPr>
            <a:xfrm>
              <a:off x="1490703" y="3344408"/>
              <a:ext cx="5570496" cy="1320949"/>
            </a:xfrm>
            <a:prstGeom prst="cube">
              <a:avLst>
                <a:gd name="adj" fmla="val 73787"/>
              </a:avLst>
            </a:prstGeom>
            <a:solidFill>
              <a:srgbClr val="8331BE"/>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33" dirty="0">
                <a:solidFill>
                  <a:prstClr val="white"/>
                </a:solidFill>
                <a:latin typeface="Helvetica Neue" charset="0"/>
                <a:ea typeface="Helvetica Neue" charset="0"/>
                <a:cs typeface="Helvetica Neue" charset="0"/>
              </a:endParaRPr>
            </a:p>
          </p:txBody>
        </p:sp>
        <p:sp>
          <p:nvSpPr>
            <p:cNvPr id="50" name="Cube 49"/>
            <p:cNvSpPr/>
            <p:nvPr/>
          </p:nvSpPr>
          <p:spPr>
            <a:xfrm>
              <a:off x="1490703" y="2997943"/>
              <a:ext cx="1895963" cy="1320949"/>
            </a:xfrm>
            <a:prstGeom prst="cube">
              <a:avLst>
                <a:gd name="adj" fmla="val 71865"/>
              </a:avLst>
            </a:prstGeom>
            <a:solidFill>
              <a:srgbClr val="FCE93F"/>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33" dirty="0">
                <a:solidFill>
                  <a:prstClr val="white"/>
                </a:solidFill>
                <a:latin typeface="Helvetica Neue" charset="0"/>
                <a:ea typeface="Helvetica Neue" charset="0"/>
                <a:cs typeface="Helvetica Neue" charset="0"/>
              </a:endParaRPr>
            </a:p>
          </p:txBody>
        </p:sp>
        <p:sp>
          <p:nvSpPr>
            <p:cNvPr id="51" name="Cube 50"/>
            <p:cNvSpPr/>
            <p:nvPr/>
          </p:nvSpPr>
          <p:spPr>
            <a:xfrm>
              <a:off x="2442633" y="2999077"/>
              <a:ext cx="3640666" cy="1314917"/>
            </a:xfrm>
            <a:prstGeom prst="cube">
              <a:avLst>
                <a:gd name="adj" fmla="val 71618"/>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33" dirty="0">
                <a:solidFill>
                  <a:prstClr val="white"/>
                </a:solidFill>
                <a:latin typeface="Helvetica Neue" charset="0"/>
                <a:ea typeface="Helvetica Neue" charset="0"/>
                <a:cs typeface="Helvetica Neue" charset="0"/>
              </a:endParaRPr>
            </a:p>
          </p:txBody>
        </p:sp>
        <p:sp>
          <p:nvSpPr>
            <p:cNvPr id="52" name="TextBox 51"/>
            <p:cNvSpPr txBox="1"/>
            <p:nvPr/>
          </p:nvSpPr>
          <p:spPr>
            <a:xfrm>
              <a:off x="1481667" y="3935796"/>
              <a:ext cx="1083733" cy="411907"/>
            </a:xfrm>
            <a:prstGeom prst="rect">
              <a:avLst/>
            </a:prstGeom>
            <a:noFill/>
          </p:spPr>
          <p:txBody>
            <a:bodyPr wrap="square" rtlCol="0">
              <a:spAutoFit/>
            </a:bodyPr>
            <a:lstStyle/>
            <a:p>
              <a:pPr defTabSz="457127"/>
              <a:r>
                <a:rPr lang="en-US" sz="1333" dirty="0">
                  <a:solidFill>
                    <a:prstClr val="black"/>
                  </a:solidFill>
                  <a:latin typeface="Helvetica Neue" charset="0"/>
                  <a:ea typeface="Helvetica Neue" charset="0"/>
                  <a:cs typeface="Helvetica Neue" charset="0"/>
                </a:rPr>
                <a:t>Source</a:t>
              </a:r>
            </a:p>
          </p:txBody>
        </p:sp>
        <p:sp>
          <p:nvSpPr>
            <p:cNvPr id="53" name="TextBox 52"/>
            <p:cNvSpPr txBox="1"/>
            <p:nvPr/>
          </p:nvSpPr>
          <p:spPr>
            <a:xfrm>
              <a:off x="2459281" y="4673932"/>
              <a:ext cx="3069848" cy="376568"/>
            </a:xfrm>
            <a:prstGeom prst="rect">
              <a:avLst/>
            </a:prstGeom>
            <a:noFill/>
          </p:spPr>
          <p:txBody>
            <a:bodyPr wrap="square" rtlCol="0">
              <a:spAutoFit/>
            </a:bodyPr>
            <a:lstStyle/>
            <a:p>
              <a:pPr defTabSz="457127"/>
              <a:r>
                <a:rPr lang="en-US" sz="1167" dirty="0">
                  <a:solidFill>
                    <a:prstClr val="black"/>
                  </a:solidFill>
                  <a:latin typeface="Helvetica Neue" charset="0"/>
                  <a:ea typeface="Helvetica Neue" charset="0"/>
                  <a:cs typeface="Helvetica Neue" charset="0"/>
                </a:rPr>
                <a:t>Gate – highly n-doped Si</a:t>
              </a:r>
            </a:p>
          </p:txBody>
        </p:sp>
        <p:sp>
          <p:nvSpPr>
            <p:cNvPr id="54" name="TextBox 53"/>
            <p:cNvSpPr txBox="1"/>
            <p:nvPr/>
          </p:nvSpPr>
          <p:spPr>
            <a:xfrm>
              <a:off x="3826393" y="4326802"/>
              <a:ext cx="1905935" cy="376568"/>
            </a:xfrm>
            <a:prstGeom prst="rect">
              <a:avLst/>
            </a:prstGeom>
            <a:noFill/>
          </p:spPr>
          <p:txBody>
            <a:bodyPr wrap="square" rtlCol="0">
              <a:spAutoFit/>
            </a:bodyPr>
            <a:lstStyle/>
            <a:p>
              <a:pPr defTabSz="457127"/>
              <a:r>
                <a:rPr lang="en-US" sz="1167" dirty="0">
                  <a:solidFill>
                    <a:prstClr val="black"/>
                  </a:solidFill>
                  <a:latin typeface="Helvetica Neue" charset="0"/>
                  <a:ea typeface="Helvetica Neue" charset="0"/>
                  <a:cs typeface="Helvetica Neue" charset="0"/>
                </a:rPr>
                <a:t>Insulator – SiO</a:t>
              </a:r>
              <a:r>
                <a:rPr lang="en-US" sz="1167" baseline="-25000" dirty="0">
                  <a:solidFill>
                    <a:prstClr val="black"/>
                  </a:solidFill>
                  <a:latin typeface="Helvetica Neue" charset="0"/>
                  <a:ea typeface="Helvetica Neue" charset="0"/>
                  <a:cs typeface="Helvetica Neue" charset="0"/>
                </a:rPr>
                <a:t>2</a:t>
              </a:r>
            </a:p>
          </p:txBody>
        </p:sp>
        <p:sp>
          <p:nvSpPr>
            <p:cNvPr id="55" name="Cube 54"/>
            <p:cNvSpPr/>
            <p:nvPr/>
          </p:nvSpPr>
          <p:spPr>
            <a:xfrm>
              <a:off x="5135033" y="2971799"/>
              <a:ext cx="1926168" cy="1342858"/>
            </a:xfrm>
            <a:prstGeom prst="cube">
              <a:avLst>
                <a:gd name="adj" fmla="val 72478"/>
              </a:avLst>
            </a:prstGeom>
            <a:solidFill>
              <a:srgbClr val="FCE93F"/>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33" dirty="0">
                <a:solidFill>
                  <a:prstClr val="white"/>
                </a:solidFill>
                <a:latin typeface="Helvetica Neue" charset="0"/>
                <a:ea typeface="Helvetica Neue" charset="0"/>
                <a:cs typeface="Helvetica Neue" charset="0"/>
              </a:endParaRPr>
            </a:p>
          </p:txBody>
        </p:sp>
        <p:sp>
          <p:nvSpPr>
            <p:cNvPr id="56" name="Cube 55"/>
            <p:cNvSpPr/>
            <p:nvPr/>
          </p:nvSpPr>
          <p:spPr>
            <a:xfrm>
              <a:off x="1482235" y="2810933"/>
              <a:ext cx="5583198" cy="1131118"/>
            </a:xfrm>
            <a:prstGeom prst="cube">
              <a:avLst>
                <a:gd name="adj" fmla="val 85755"/>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333" dirty="0">
                <a:solidFill>
                  <a:prstClr val="white"/>
                </a:solidFill>
                <a:latin typeface="Helvetica Neue" charset="0"/>
                <a:ea typeface="Helvetica Neue" charset="0"/>
                <a:cs typeface="Helvetica Neue" charset="0"/>
              </a:endParaRPr>
            </a:p>
          </p:txBody>
        </p:sp>
        <p:sp>
          <p:nvSpPr>
            <p:cNvPr id="57" name="TextBox 56"/>
            <p:cNvSpPr txBox="1"/>
            <p:nvPr/>
          </p:nvSpPr>
          <p:spPr>
            <a:xfrm>
              <a:off x="5114782" y="3934719"/>
              <a:ext cx="947351" cy="411908"/>
            </a:xfrm>
            <a:prstGeom prst="rect">
              <a:avLst/>
            </a:prstGeom>
            <a:noFill/>
          </p:spPr>
          <p:txBody>
            <a:bodyPr wrap="square" rtlCol="0">
              <a:spAutoFit/>
            </a:bodyPr>
            <a:lstStyle/>
            <a:p>
              <a:pPr algn="ctr" defTabSz="457127"/>
              <a:r>
                <a:rPr lang="en-US" sz="1333" dirty="0">
                  <a:solidFill>
                    <a:prstClr val="black"/>
                  </a:solidFill>
                  <a:latin typeface="Helvetica Neue" charset="0"/>
                  <a:ea typeface="Helvetica Neue" charset="0"/>
                  <a:cs typeface="Helvetica Neue" charset="0"/>
                </a:rPr>
                <a:t>Drain</a:t>
              </a:r>
            </a:p>
          </p:txBody>
        </p:sp>
        <p:sp>
          <p:nvSpPr>
            <p:cNvPr id="58" name="TextBox 57"/>
            <p:cNvSpPr txBox="1"/>
            <p:nvPr/>
          </p:nvSpPr>
          <p:spPr>
            <a:xfrm>
              <a:off x="2665711" y="3766685"/>
              <a:ext cx="2566689" cy="625274"/>
            </a:xfrm>
            <a:prstGeom prst="rect">
              <a:avLst/>
            </a:prstGeom>
            <a:noFill/>
          </p:spPr>
          <p:txBody>
            <a:bodyPr wrap="square" rtlCol="0">
              <a:spAutoFit/>
            </a:bodyPr>
            <a:lstStyle/>
            <a:p>
              <a:pPr defTabSz="457127"/>
              <a:r>
                <a:rPr lang="en-US" sz="1167" dirty="0">
                  <a:solidFill>
                    <a:prstClr val="black"/>
                  </a:solidFill>
                  <a:latin typeface="Helvetica Neue" charset="0"/>
                  <a:ea typeface="Helvetica Neue" charset="0"/>
                  <a:cs typeface="Helvetica Neue" charset="0"/>
                </a:rPr>
                <a:t>Organic Semiconductor-</a:t>
              </a:r>
            </a:p>
            <a:p>
              <a:pPr defTabSz="457127"/>
              <a:r>
                <a:rPr lang="en-US" sz="1167" dirty="0">
                  <a:solidFill>
                    <a:prstClr val="black"/>
                  </a:solidFill>
                  <a:latin typeface="Helvetica Neue" charset="0"/>
                  <a:ea typeface="Helvetica Neue" charset="0"/>
                  <a:cs typeface="Helvetica Neue" charset="0"/>
                </a:rPr>
                <a:t>P3HT</a:t>
              </a:r>
            </a:p>
          </p:txBody>
        </p:sp>
      </p:grpSp>
      <p:pic>
        <p:nvPicPr>
          <p:cNvPr id="111" name="Picture 110" descr="SonAge Sol3 blade 2 V3.001.jpg"/>
          <p:cNvPicPr>
            <a:picLocks noChangeAspect="1"/>
          </p:cNvPicPr>
          <p:nvPr/>
        </p:nvPicPr>
        <p:blipFill rotWithShape="1">
          <a:blip r:embed="rId2">
            <a:extLst>
              <a:ext uri="{28A0092B-C50C-407E-A947-70E740481C1C}">
                <a14:useLocalDpi xmlns:a14="http://schemas.microsoft.com/office/drawing/2010/main" val="0"/>
              </a:ext>
            </a:extLst>
          </a:blip>
          <a:srcRect l="35567" t="34426" r="17010" b="38254"/>
          <a:stretch/>
        </p:blipFill>
        <p:spPr>
          <a:xfrm>
            <a:off x="5412590" y="2915765"/>
            <a:ext cx="2353582" cy="1355869"/>
          </a:xfrm>
          <a:prstGeom prst="rect">
            <a:avLst/>
          </a:prstGeom>
          <a:scene3d>
            <a:camera prst="orthographicFront">
              <a:rot lat="3015441" lon="18600000" rev="19039914"/>
            </a:camera>
            <a:lightRig rig="threePt" dir="t"/>
          </a:scene3d>
        </p:spPr>
      </p:pic>
      <p:sp>
        <p:nvSpPr>
          <p:cNvPr id="2" name="Slide Number Placeholder 1"/>
          <p:cNvSpPr>
            <a:spLocks noGrp="1"/>
          </p:cNvSpPr>
          <p:nvPr>
            <p:ph type="sldNum" sz="quarter" idx="12"/>
          </p:nvPr>
        </p:nvSpPr>
        <p:spPr/>
        <p:txBody>
          <a:bodyPr/>
          <a:lstStyle/>
          <a:p>
            <a:fld id="{1B2A17CE-E182-A242-A098-944A5CD33DE4}" type="slidenum">
              <a:rPr lang="en-US" smtClean="0">
                <a:solidFill>
                  <a:prstClr val="black">
                    <a:tint val="75000"/>
                  </a:prstClr>
                </a:solidFill>
                <a:latin typeface="Helvetica Neue" charset="0"/>
                <a:ea typeface="Helvetica Neue" charset="0"/>
                <a:cs typeface="Helvetica Neue" charset="0"/>
              </a:rPr>
              <a:pPr/>
              <a:t>30</a:t>
            </a:fld>
            <a:endParaRPr lang="en-US">
              <a:solidFill>
                <a:prstClr val="black">
                  <a:tint val="75000"/>
                </a:prstClr>
              </a:solidFill>
              <a:latin typeface="Helvetica Neue" charset="0"/>
              <a:ea typeface="Helvetica Neue" charset="0"/>
              <a:cs typeface="Helvetica Neue" charset="0"/>
            </a:endParaRPr>
          </a:p>
        </p:txBody>
      </p:sp>
      <p:sp>
        <p:nvSpPr>
          <p:cNvPr id="109" name="Rectangle 108"/>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1667">
              <a:ln>
                <a:solidFill>
                  <a:prstClr val="black"/>
                </a:solidFill>
              </a:ln>
              <a:solidFill>
                <a:prstClr val="white"/>
              </a:solidFill>
              <a:latin typeface="Helvetica Neue" charset="0"/>
              <a:ea typeface="Helvetica Neue" charset="0"/>
              <a:cs typeface="Helvetica Neue" charset="0"/>
            </a:endParaRPr>
          </a:p>
        </p:txBody>
      </p:sp>
      <p:sp>
        <p:nvSpPr>
          <p:cNvPr id="110" name="TextBox 109"/>
          <p:cNvSpPr txBox="1"/>
          <p:nvPr/>
        </p:nvSpPr>
        <p:spPr>
          <a:xfrm>
            <a:off x="110753" y="169035"/>
            <a:ext cx="7976653"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Transistor layout and thin film characterization</a:t>
            </a:r>
          </a:p>
        </p:txBody>
      </p:sp>
      <p:sp>
        <p:nvSpPr>
          <p:cNvPr id="3" name="Rectangle 2"/>
          <p:cNvSpPr/>
          <p:nvPr/>
        </p:nvSpPr>
        <p:spPr>
          <a:xfrm>
            <a:off x="5073085" y="2020302"/>
            <a:ext cx="3540736" cy="769437"/>
          </a:xfrm>
          <a:prstGeom prst="rect">
            <a:avLst/>
          </a:prstGeom>
        </p:spPr>
        <p:txBody>
          <a:bodyPr wrap="square" lIns="76197" tIns="38098" rIns="76197" bIns="38098">
            <a:spAutoFit/>
          </a:bodyPr>
          <a:lstStyle/>
          <a:p>
            <a:pPr defTabSz="457127"/>
            <a:r>
              <a:rPr lang="en-US" sz="1500" dirty="0">
                <a:solidFill>
                  <a:prstClr val="black"/>
                </a:solidFill>
                <a:latin typeface="Helvetica Neue" charset="0"/>
                <a:ea typeface="Helvetica Neue" charset="0"/>
                <a:cs typeface="Helvetica Neue" charset="0"/>
              </a:rPr>
              <a:t>Atomic Force Microscopy (AFM) reveals fibrillar regions, their length and orientation.</a:t>
            </a:r>
          </a:p>
        </p:txBody>
      </p:sp>
      <p:sp>
        <p:nvSpPr>
          <p:cNvPr id="60" name="Isosceles Triangle 59"/>
          <p:cNvSpPr/>
          <p:nvPr/>
        </p:nvSpPr>
        <p:spPr>
          <a:xfrm rot="10800000">
            <a:off x="6469172" y="3253683"/>
            <a:ext cx="223127" cy="419024"/>
          </a:xfrm>
          <a:prstGeom prst="triangle">
            <a:avLst/>
          </a:prstGeom>
          <a:solidFill>
            <a:schemeClr val="bg1">
              <a:lumMod val="7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1" tIns="38095" rIns="76191" bIns="38095" numCol="1" spcCol="0" rtlCol="0" fromWordArt="0" anchor="ctr" anchorCtr="0" forceAA="0" compatLnSpc="1">
            <a:prstTxWarp prst="textNoShape">
              <a:avLst/>
            </a:prstTxWarp>
            <a:noAutofit/>
          </a:bodyPr>
          <a:lstStyle/>
          <a:p>
            <a:pPr algn="ctr" defTabSz="457127"/>
            <a:endParaRPr lang="en-US" sz="1333" dirty="0">
              <a:solidFill>
                <a:prstClr val="white"/>
              </a:solidFill>
              <a:latin typeface="Helvetica Neue" charset="0"/>
              <a:ea typeface="Helvetica Neue" charset="0"/>
              <a:cs typeface="Helvetica Neue" charset="0"/>
            </a:endParaRPr>
          </a:p>
        </p:txBody>
      </p:sp>
      <p:cxnSp>
        <p:nvCxnSpPr>
          <p:cNvPr id="61" name="Straight Connector 60"/>
          <p:cNvCxnSpPr/>
          <p:nvPr/>
        </p:nvCxnSpPr>
        <p:spPr>
          <a:xfrm flipH="1" flipV="1">
            <a:off x="5766094" y="3151758"/>
            <a:ext cx="823938" cy="101925"/>
          </a:xfrm>
          <a:prstGeom prst="line">
            <a:avLst/>
          </a:prstGeom>
          <a:ln w="3810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530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1790521" y="1412731"/>
            <a:ext cx="1164167" cy="1291167"/>
          </a:xfrm>
          <a:prstGeom prst="straightConnector1">
            <a:avLst/>
          </a:prstGeom>
          <a:ln w="38100" cmpd="sng">
            <a:solidFill>
              <a:srgbClr val="DBC192"/>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pic>
        <p:nvPicPr>
          <p:cNvPr id="11" name="Picture 10" descr="2D OP equati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101" y="3519489"/>
            <a:ext cx="2426784" cy="467771"/>
          </a:xfrm>
          <a:prstGeom prst="rect">
            <a:avLst/>
          </a:prstGeom>
          <a:ln>
            <a:solidFill>
              <a:schemeClr val="tx1">
                <a:lumMod val="85000"/>
                <a:lumOff val="15000"/>
              </a:schemeClr>
            </a:solidFill>
          </a:ln>
        </p:spPr>
      </p:pic>
      <p:pic>
        <p:nvPicPr>
          <p:cNvPr id="149" name="Picture 148" descr="Decay Eq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37" y="4607771"/>
            <a:ext cx="2462607" cy="423867"/>
          </a:xfrm>
          <a:prstGeom prst="rect">
            <a:avLst/>
          </a:prstGeom>
          <a:ln w="12700" cmpd="sng">
            <a:solidFill>
              <a:srgbClr val="0000FF"/>
            </a:solidFill>
          </a:ln>
        </p:spPr>
      </p:pic>
      <p:sp>
        <p:nvSpPr>
          <p:cNvPr id="150" name="TextBox 149"/>
          <p:cNvSpPr txBox="1"/>
          <p:nvPr/>
        </p:nvSpPr>
        <p:spPr>
          <a:xfrm>
            <a:off x="3622808" y="4501620"/>
            <a:ext cx="1964973" cy="615736"/>
          </a:xfrm>
          <a:prstGeom prst="rect">
            <a:avLst/>
          </a:prstGeom>
          <a:noFill/>
        </p:spPr>
        <p:txBody>
          <a:bodyPr wrap="square" lIns="76191" tIns="38095" rIns="76191" bIns="38095" rtlCol="0">
            <a:spAutoFit/>
          </a:bodyPr>
          <a:lstStyle/>
          <a:p>
            <a:pPr defTabSz="457127"/>
            <a:r>
              <a:rPr lang="en-US" sz="1167" dirty="0">
                <a:solidFill>
                  <a:prstClr val="black"/>
                </a:solidFill>
                <a:latin typeface="Helvetica Neue" charset="0"/>
                <a:ea typeface="Helvetica Neue" charset="0"/>
                <a:cs typeface="Helvetica Neue" charset="0"/>
              </a:rPr>
              <a:t>Model for the decay of orientational order with increasing frame size:</a:t>
            </a:r>
          </a:p>
        </p:txBody>
      </p:sp>
      <p:sp>
        <p:nvSpPr>
          <p:cNvPr id="151" name="Rectangle 150"/>
          <p:cNvSpPr/>
          <p:nvPr/>
        </p:nvSpPr>
        <p:spPr>
          <a:xfrm>
            <a:off x="1634934" y="1296492"/>
            <a:ext cx="1510254" cy="1510254"/>
          </a:xfrm>
          <a:prstGeom prst="rect">
            <a:avLst/>
          </a:prstGeom>
          <a:noFill/>
          <a:ln w="19050" cmpd="sng">
            <a:solidFill>
              <a:srgbClr val="262626"/>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rtlCol="0" anchor="ctr"/>
          <a:lstStyle/>
          <a:p>
            <a:pPr algn="ctr" defTabSz="457127"/>
            <a:endParaRPr lang="en-US" sz="1667">
              <a:solidFill>
                <a:srgbClr val="404040"/>
              </a:solidFill>
              <a:latin typeface="Helvetica Neue" charset="0"/>
              <a:ea typeface="Helvetica Neue" charset="0"/>
              <a:cs typeface="Helvetica Neue" charset="0"/>
            </a:endParaRPr>
          </a:p>
        </p:txBody>
      </p:sp>
      <p:cxnSp>
        <p:nvCxnSpPr>
          <p:cNvPr id="152" name="Straight Arrow Connector 151"/>
          <p:cNvCxnSpPr/>
          <p:nvPr/>
        </p:nvCxnSpPr>
        <p:spPr>
          <a:xfrm flipV="1">
            <a:off x="2256185" y="1550313"/>
            <a:ext cx="190500" cy="243417"/>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flipV="1">
            <a:off x="1991602" y="1539730"/>
            <a:ext cx="243417" cy="137583"/>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flipV="1">
            <a:off x="2383187" y="2407563"/>
            <a:ext cx="179917" cy="232833"/>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flipV="1">
            <a:off x="1959852" y="2058313"/>
            <a:ext cx="190500" cy="243417"/>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V="1">
            <a:off x="2711268" y="1931312"/>
            <a:ext cx="0" cy="285750"/>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V="1">
            <a:off x="2838271" y="2142978"/>
            <a:ext cx="243417" cy="158750"/>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2129188" y="2619231"/>
            <a:ext cx="264583" cy="116417"/>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2150354" y="1783146"/>
            <a:ext cx="105833" cy="285750"/>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2711269" y="1666728"/>
            <a:ext cx="105833" cy="285750"/>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V="1">
            <a:off x="2457268" y="2217063"/>
            <a:ext cx="254000" cy="148167"/>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V="1">
            <a:off x="1716437" y="2291146"/>
            <a:ext cx="243417" cy="179917"/>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flipV="1">
            <a:off x="1864602" y="1666728"/>
            <a:ext cx="127000" cy="254000"/>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2563102" y="2301730"/>
            <a:ext cx="275167" cy="105833"/>
          </a:xfrm>
          <a:prstGeom prst="straightConnector1">
            <a:avLst/>
          </a:prstGeom>
          <a:ln w="12700" cmpd="sng">
            <a:solidFill>
              <a:schemeClr val="tx1">
                <a:lumMod val="75000"/>
                <a:lumOff val="2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5" name="TextBox 164"/>
          <p:cNvSpPr txBox="1"/>
          <p:nvPr/>
        </p:nvSpPr>
        <p:spPr>
          <a:xfrm>
            <a:off x="3281954" y="1284913"/>
            <a:ext cx="844765" cy="256535"/>
          </a:xfrm>
          <a:prstGeom prst="rect">
            <a:avLst/>
          </a:prstGeom>
          <a:noFill/>
          <a:ln>
            <a:noFill/>
          </a:ln>
        </p:spPr>
        <p:txBody>
          <a:bodyPr wrap="none" lIns="76191" tIns="38095" rIns="76191" bIns="38095" rtlCol="0">
            <a:spAutoFit/>
          </a:bodyPr>
          <a:lstStyle/>
          <a:p>
            <a:pPr defTabSz="457127"/>
            <a:r>
              <a:rPr lang="en-US" sz="1167" dirty="0">
                <a:solidFill>
                  <a:srgbClr val="E4A12E"/>
                </a:solidFill>
                <a:latin typeface="Helvetica Neue" charset="0"/>
                <a:ea typeface="Helvetica Neue" charset="0"/>
                <a:cs typeface="Helvetica Neue" charset="0"/>
              </a:rPr>
              <a:t>Director, </a:t>
            </a:r>
            <a:r>
              <a:rPr lang="en-US" sz="1167" i="1" dirty="0">
                <a:solidFill>
                  <a:srgbClr val="E4A12E"/>
                </a:solidFill>
                <a:latin typeface="Helvetica Neue" charset="0"/>
                <a:ea typeface="Helvetica Neue" charset="0"/>
                <a:cs typeface="Helvetica Neue" charset="0"/>
              </a:rPr>
              <a:t>n</a:t>
            </a:r>
            <a:endParaRPr lang="en-US" sz="1167" dirty="0">
              <a:solidFill>
                <a:srgbClr val="E4A12E"/>
              </a:solidFill>
              <a:latin typeface="Helvetica Neue" charset="0"/>
              <a:ea typeface="Helvetica Neue" charset="0"/>
              <a:cs typeface="Helvetica Neue" charset="0"/>
            </a:endParaRPr>
          </a:p>
        </p:txBody>
      </p:sp>
      <p:cxnSp>
        <p:nvCxnSpPr>
          <p:cNvPr id="166" name="Straight Arrow Connector 165"/>
          <p:cNvCxnSpPr>
            <a:stCxn id="165" idx="1"/>
          </p:cNvCxnSpPr>
          <p:nvPr/>
        </p:nvCxnSpPr>
        <p:spPr>
          <a:xfrm flipH="1">
            <a:off x="2944102" y="1413181"/>
            <a:ext cx="337852" cy="31300"/>
          </a:xfrm>
          <a:prstGeom prst="straightConnector1">
            <a:avLst/>
          </a:prstGeom>
          <a:ln w="6350" cmpd="sng">
            <a:solidFill>
              <a:srgbClr val="E4A12E"/>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p:nvPr/>
        </p:nvCxnSpPr>
        <p:spPr>
          <a:xfrm flipV="1">
            <a:off x="2129188" y="2534563"/>
            <a:ext cx="181305" cy="201083"/>
          </a:xfrm>
          <a:prstGeom prst="straightConnector1">
            <a:avLst/>
          </a:prstGeom>
          <a:ln w="19050" cmpd="sng">
            <a:solidFill>
              <a:srgbClr val="E4A12E"/>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1727021" y="2259398"/>
            <a:ext cx="181305" cy="201083"/>
          </a:xfrm>
          <a:prstGeom prst="straightConnector1">
            <a:avLst/>
          </a:prstGeom>
          <a:ln w="19050" cmpd="sng">
            <a:solidFill>
              <a:srgbClr val="E4A12E"/>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p:nvPr/>
        </p:nvCxnSpPr>
        <p:spPr>
          <a:xfrm flipV="1">
            <a:off x="2457271" y="2153563"/>
            <a:ext cx="181305" cy="201083"/>
          </a:xfrm>
          <a:prstGeom prst="straightConnector1">
            <a:avLst/>
          </a:prstGeom>
          <a:ln w="19050" cmpd="sng">
            <a:solidFill>
              <a:srgbClr val="E4A12E"/>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0" name="Straight Arrow Connector 169"/>
          <p:cNvCxnSpPr/>
          <p:nvPr/>
        </p:nvCxnSpPr>
        <p:spPr>
          <a:xfrm flipV="1">
            <a:off x="2721853" y="1751397"/>
            <a:ext cx="181305" cy="201083"/>
          </a:xfrm>
          <a:prstGeom prst="straightConnector1">
            <a:avLst/>
          </a:prstGeom>
          <a:ln w="19050" cmpd="sng">
            <a:solidFill>
              <a:srgbClr val="E4A12E"/>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3281956" y="1612998"/>
            <a:ext cx="758203" cy="256535"/>
          </a:xfrm>
          <a:prstGeom prst="rect">
            <a:avLst/>
          </a:prstGeom>
          <a:noFill/>
          <a:ln>
            <a:noFill/>
          </a:ln>
        </p:spPr>
        <p:txBody>
          <a:bodyPr wrap="none" lIns="76191" tIns="38095" rIns="76191" bIns="38095" rtlCol="0">
            <a:spAutoFit/>
          </a:bodyPr>
          <a:lstStyle/>
          <a:p>
            <a:pPr defTabSz="457127"/>
            <a:r>
              <a:rPr lang="en-US" sz="1167" dirty="0">
                <a:solidFill>
                  <a:srgbClr val="E4A12E"/>
                </a:solidFill>
                <a:latin typeface="Helvetica Neue" charset="0"/>
                <a:ea typeface="Helvetica Neue" charset="0"/>
                <a:cs typeface="Helvetica Neue" charset="0"/>
              </a:rPr>
              <a:t>Angle, </a:t>
            </a:r>
            <a:r>
              <a:rPr lang="en-US" sz="1167" i="1" dirty="0" err="1">
                <a:solidFill>
                  <a:srgbClr val="E4A12E"/>
                </a:solidFill>
                <a:latin typeface="Helvetica Neue" charset="0"/>
                <a:ea typeface="Helvetica Neue" charset="0"/>
                <a:cs typeface="Helvetica Neue" charset="0"/>
              </a:rPr>
              <a:t>θ</a:t>
            </a:r>
            <a:r>
              <a:rPr lang="en-US" sz="1167" i="1" baseline="-25000" dirty="0" err="1">
                <a:solidFill>
                  <a:srgbClr val="E4A12E"/>
                </a:solidFill>
                <a:latin typeface="Helvetica Neue" charset="0"/>
                <a:ea typeface="Helvetica Neue" charset="0"/>
                <a:cs typeface="Helvetica Neue" charset="0"/>
              </a:rPr>
              <a:t>n</a:t>
            </a:r>
            <a:endParaRPr lang="en-US" sz="1167" i="1" dirty="0">
              <a:solidFill>
                <a:srgbClr val="E4A12E"/>
              </a:solidFill>
              <a:latin typeface="Helvetica Neue" charset="0"/>
              <a:ea typeface="Helvetica Neue" charset="0"/>
              <a:cs typeface="Helvetica Neue" charset="0"/>
            </a:endParaRPr>
          </a:p>
        </p:txBody>
      </p:sp>
      <p:cxnSp>
        <p:nvCxnSpPr>
          <p:cNvPr id="172" name="Straight Arrow Connector 171"/>
          <p:cNvCxnSpPr>
            <a:stCxn id="171" idx="1"/>
          </p:cNvCxnSpPr>
          <p:nvPr/>
        </p:nvCxnSpPr>
        <p:spPr>
          <a:xfrm flipH="1">
            <a:off x="2774772" y="1741266"/>
            <a:ext cx="507184" cy="101851"/>
          </a:xfrm>
          <a:prstGeom prst="straightConnector1">
            <a:avLst/>
          </a:prstGeom>
          <a:ln w="6350" cmpd="sng">
            <a:solidFill>
              <a:srgbClr val="E4A12E"/>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3" name="TextBox 172"/>
          <p:cNvSpPr txBox="1"/>
          <p:nvPr/>
        </p:nvSpPr>
        <p:spPr>
          <a:xfrm>
            <a:off x="246430" y="1612996"/>
            <a:ext cx="1156066" cy="615736"/>
          </a:xfrm>
          <a:prstGeom prst="rect">
            <a:avLst/>
          </a:prstGeom>
          <a:noFill/>
          <a:ln>
            <a:solidFill>
              <a:schemeClr val="tx1">
                <a:lumMod val="85000"/>
                <a:lumOff val="15000"/>
              </a:schemeClr>
            </a:solidFill>
          </a:ln>
        </p:spPr>
        <p:txBody>
          <a:bodyPr wrap="square" lIns="76191" tIns="38095" rIns="76191" bIns="38095" rtlCol="0">
            <a:spAutoFit/>
          </a:bodyPr>
          <a:lstStyle/>
          <a:p>
            <a:pPr defTabSz="457127"/>
            <a:r>
              <a:rPr lang="en-US" sz="1167" dirty="0">
                <a:solidFill>
                  <a:srgbClr val="404040"/>
                </a:solidFill>
                <a:latin typeface="Helvetica Neue" charset="0"/>
                <a:ea typeface="Helvetica Neue" charset="0"/>
                <a:cs typeface="Helvetica Neue" charset="0"/>
              </a:rPr>
              <a:t>Sampled frame from image </a:t>
            </a:r>
          </a:p>
        </p:txBody>
      </p:sp>
      <p:cxnSp>
        <p:nvCxnSpPr>
          <p:cNvPr id="174" name="Straight Arrow Connector 173"/>
          <p:cNvCxnSpPr>
            <a:stCxn id="173" idx="3"/>
            <a:endCxn id="151" idx="1"/>
          </p:cNvCxnSpPr>
          <p:nvPr/>
        </p:nvCxnSpPr>
        <p:spPr>
          <a:xfrm>
            <a:off x="1402496" y="1920864"/>
            <a:ext cx="232438" cy="130755"/>
          </a:xfrm>
          <a:prstGeom prst="straightConnector1">
            <a:avLst/>
          </a:prstGeom>
          <a:ln w="6350" cmpd="sng">
            <a:solidFill>
              <a:schemeClr val="tx1">
                <a:lumMod val="85000"/>
                <a:lumOff val="1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a:off x="3281954" y="2364413"/>
            <a:ext cx="847482" cy="436135"/>
          </a:xfrm>
          <a:prstGeom prst="rect">
            <a:avLst/>
          </a:prstGeom>
          <a:noFill/>
          <a:ln>
            <a:noFill/>
          </a:ln>
        </p:spPr>
        <p:txBody>
          <a:bodyPr wrap="square" lIns="76191" tIns="38095" rIns="76191" bIns="38095" rtlCol="0">
            <a:spAutoFit/>
          </a:bodyPr>
          <a:lstStyle/>
          <a:p>
            <a:pPr defTabSz="457127"/>
            <a:r>
              <a:rPr lang="en-US" sz="1167" dirty="0">
                <a:solidFill>
                  <a:prstClr val="black">
                    <a:lumMod val="75000"/>
                    <a:lumOff val="25000"/>
                  </a:prstClr>
                </a:solidFill>
                <a:latin typeface="Helvetica Neue" charset="0"/>
                <a:ea typeface="Helvetica Neue" charset="0"/>
                <a:cs typeface="Helvetica Neue" charset="0"/>
              </a:rPr>
              <a:t>Fiber segment</a:t>
            </a:r>
          </a:p>
        </p:txBody>
      </p:sp>
      <p:cxnSp>
        <p:nvCxnSpPr>
          <p:cNvPr id="176" name="Straight Arrow Connector 175"/>
          <p:cNvCxnSpPr/>
          <p:nvPr/>
        </p:nvCxnSpPr>
        <p:spPr>
          <a:xfrm flipH="1">
            <a:off x="2467851" y="2560634"/>
            <a:ext cx="814102" cy="0"/>
          </a:xfrm>
          <a:prstGeom prst="straightConnector1">
            <a:avLst/>
          </a:prstGeom>
          <a:ln w="6350" cmpd="sng">
            <a:solidFill>
              <a:srgbClr val="262626"/>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V="1">
            <a:off x="1864603" y="1730230"/>
            <a:ext cx="181305" cy="201083"/>
          </a:xfrm>
          <a:prstGeom prst="straightConnector1">
            <a:avLst/>
          </a:prstGeom>
          <a:ln w="19050" cmpd="sng">
            <a:solidFill>
              <a:srgbClr val="E4A12E"/>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p:nvPr/>
        </p:nvCxnSpPr>
        <p:spPr>
          <a:xfrm flipV="1">
            <a:off x="2245603" y="1592648"/>
            <a:ext cx="181305" cy="201083"/>
          </a:xfrm>
          <a:prstGeom prst="straightConnector1">
            <a:avLst/>
          </a:prstGeom>
          <a:ln w="19050" cmpd="sng">
            <a:solidFill>
              <a:srgbClr val="E4A12E"/>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9" name="TextBox 178"/>
          <p:cNvSpPr txBox="1"/>
          <p:nvPr/>
        </p:nvSpPr>
        <p:spPr>
          <a:xfrm>
            <a:off x="4713411" y="5468193"/>
            <a:ext cx="2084918" cy="487175"/>
          </a:xfrm>
          <a:prstGeom prst="rect">
            <a:avLst/>
          </a:prstGeom>
          <a:noFill/>
        </p:spPr>
        <p:txBody>
          <a:bodyPr wrap="square" lIns="76191" tIns="38095" rIns="76191" bIns="38095" rtlCol="0">
            <a:spAutoFit/>
          </a:bodyPr>
          <a:lstStyle/>
          <a:p>
            <a:pPr defTabSz="457127"/>
            <a:r>
              <a:rPr lang="en-US" sz="1333" b="1" i="1" dirty="0" err="1">
                <a:solidFill>
                  <a:prstClr val="black"/>
                </a:solidFill>
                <a:latin typeface="Helvetica Neue" charset="0"/>
                <a:ea typeface="Helvetica Neue" charset="0"/>
                <a:cs typeface="Helvetica Neue" charset="0"/>
              </a:rPr>
              <a:t>S</a:t>
            </a:r>
            <a:r>
              <a:rPr lang="en-US" sz="1333" b="1" baseline="-25000" dirty="0" err="1">
                <a:solidFill>
                  <a:prstClr val="black"/>
                </a:solidFill>
                <a:latin typeface="Helvetica Neue" charset="0"/>
                <a:ea typeface="Helvetica Neue" charset="0"/>
                <a:cs typeface="Helvetica Neue" charset="0"/>
              </a:rPr>
              <a:t>full</a:t>
            </a:r>
            <a:r>
              <a:rPr lang="en-US" sz="1333" b="1" dirty="0">
                <a:solidFill>
                  <a:prstClr val="black"/>
                </a:solidFill>
                <a:latin typeface="Helvetica Neue" charset="0"/>
                <a:ea typeface="Helvetica Neue" charset="0"/>
                <a:cs typeface="Helvetica Neue" charset="0"/>
              </a:rPr>
              <a:t>:</a:t>
            </a:r>
            <a:r>
              <a:rPr lang="en-US" sz="1333" dirty="0">
                <a:solidFill>
                  <a:prstClr val="black"/>
                </a:solidFill>
                <a:latin typeface="Helvetica Neue" charset="0"/>
                <a:ea typeface="Helvetica Neue" charset="0"/>
                <a:cs typeface="Helvetica Neue" charset="0"/>
              </a:rPr>
              <a:t> How aligned is the structure at long range?</a:t>
            </a:r>
            <a:endParaRPr lang="en-US" sz="1333" baseline="-25000" dirty="0">
              <a:solidFill>
                <a:prstClr val="black"/>
              </a:solidFill>
              <a:latin typeface="Helvetica Neue" charset="0"/>
              <a:ea typeface="Helvetica Neue" charset="0"/>
              <a:cs typeface="Helvetica Neue" charset="0"/>
            </a:endParaRPr>
          </a:p>
        </p:txBody>
      </p:sp>
      <p:sp>
        <p:nvSpPr>
          <p:cNvPr id="180" name="TextBox 179"/>
          <p:cNvSpPr txBox="1"/>
          <p:nvPr/>
        </p:nvSpPr>
        <p:spPr>
          <a:xfrm>
            <a:off x="7082787" y="5454082"/>
            <a:ext cx="2075627" cy="487175"/>
          </a:xfrm>
          <a:prstGeom prst="rect">
            <a:avLst/>
          </a:prstGeom>
          <a:noFill/>
        </p:spPr>
        <p:txBody>
          <a:bodyPr wrap="square" lIns="76191" tIns="38095" rIns="76191" bIns="38095" rtlCol="0">
            <a:spAutoFit/>
          </a:bodyPr>
          <a:lstStyle/>
          <a:p>
            <a:pPr defTabSz="457127"/>
            <a:r>
              <a:rPr lang="en-US" sz="1333" b="1" i="1" dirty="0" err="1">
                <a:solidFill>
                  <a:prstClr val="black"/>
                </a:solidFill>
                <a:latin typeface="Helvetica Neue" charset="0"/>
                <a:ea typeface="Helvetica Neue" charset="0"/>
                <a:cs typeface="Helvetica Neue" charset="0"/>
              </a:rPr>
              <a:t>λ</a:t>
            </a:r>
            <a:r>
              <a:rPr lang="en-US" sz="1333" b="1" baseline="-25000" dirty="0" err="1">
                <a:solidFill>
                  <a:prstClr val="black"/>
                </a:solidFill>
                <a:latin typeface="Helvetica Neue" charset="0"/>
                <a:ea typeface="Helvetica Neue" charset="0"/>
                <a:cs typeface="Helvetica Neue" charset="0"/>
              </a:rPr>
              <a:t>C</a:t>
            </a:r>
            <a:r>
              <a:rPr lang="en-US" sz="1333" b="1" dirty="0">
                <a:solidFill>
                  <a:prstClr val="black"/>
                </a:solidFill>
                <a:latin typeface="Helvetica Neue" charset="0"/>
                <a:ea typeface="Helvetica Neue" charset="0"/>
                <a:cs typeface="Helvetica Neue" charset="0"/>
              </a:rPr>
              <a:t>:</a:t>
            </a:r>
            <a:r>
              <a:rPr lang="en-US" sz="1333" dirty="0">
                <a:solidFill>
                  <a:prstClr val="black"/>
                </a:solidFill>
                <a:latin typeface="Helvetica Neue" charset="0"/>
                <a:ea typeface="Helvetica Neue" charset="0"/>
                <a:cs typeface="Helvetica Neue" charset="0"/>
              </a:rPr>
              <a:t> How quickly does alignment decay?</a:t>
            </a:r>
            <a:endParaRPr lang="en-US" sz="1333" baseline="-25000" dirty="0">
              <a:solidFill>
                <a:prstClr val="black"/>
              </a:solidFill>
              <a:latin typeface="Helvetica Neue" charset="0"/>
              <a:ea typeface="Helvetica Neue" charset="0"/>
              <a:cs typeface="Helvetica Neue" charset="0"/>
            </a:endParaRPr>
          </a:p>
        </p:txBody>
      </p:sp>
      <p:cxnSp>
        <p:nvCxnSpPr>
          <p:cNvPr id="181" name="Straight Arrow Connector 180"/>
          <p:cNvCxnSpPr>
            <a:stCxn id="179" idx="0"/>
          </p:cNvCxnSpPr>
          <p:nvPr/>
        </p:nvCxnSpPr>
        <p:spPr>
          <a:xfrm flipV="1">
            <a:off x="5755870" y="4977611"/>
            <a:ext cx="301625" cy="490582"/>
          </a:xfrm>
          <a:prstGeom prst="straightConnector1">
            <a:avLst/>
          </a:prstGeom>
          <a:ln w="6350" cmpd="sng">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a:stCxn id="180" idx="0"/>
          </p:cNvCxnSpPr>
          <p:nvPr/>
        </p:nvCxnSpPr>
        <p:spPr>
          <a:xfrm flipH="1" flipV="1">
            <a:off x="7776818" y="4903614"/>
            <a:ext cx="343783" cy="550468"/>
          </a:xfrm>
          <a:prstGeom prst="straightConnector1">
            <a:avLst/>
          </a:prstGeom>
          <a:ln w="6350" cmpd="sng">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84" name="TextBox 183"/>
          <p:cNvSpPr txBox="1"/>
          <p:nvPr/>
        </p:nvSpPr>
        <p:spPr>
          <a:xfrm>
            <a:off x="1097101" y="3003098"/>
            <a:ext cx="2426784" cy="436135"/>
          </a:xfrm>
          <a:prstGeom prst="rect">
            <a:avLst/>
          </a:prstGeom>
          <a:noFill/>
        </p:spPr>
        <p:txBody>
          <a:bodyPr wrap="square" lIns="76191" tIns="38095" rIns="76191" bIns="38095" rtlCol="0">
            <a:spAutoFit/>
          </a:bodyPr>
          <a:lstStyle/>
          <a:p>
            <a:pPr algn="ctr" defTabSz="457127"/>
            <a:r>
              <a:rPr lang="en-US" sz="1167" u="sng" dirty="0">
                <a:solidFill>
                  <a:prstClr val="black"/>
                </a:solidFill>
                <a:latin typeface="Helvetica Neue" charset="0"/>
                <a:ea typeface="Helvetica Neue" charset="0"/>
                <a:cs typeface="Helvetica Neue" charset="0"/>
              </a:rPr>
              <a:t>Orientational Order Parameter for each frame</a:t>
            </a:r>
          </a:p>
        </p:txBody>
      </p:sp>
      <p:grpSp>
        <p:nvGrpSpPr>
          <p:cNvPr id="3" name="Group 2"/>
          <p:cNvGrpSpPr/>
          <p:nvPr/>
        </p:nvGrpSpPr>
        <p:grpSpPr>
          <a:xfrm>
            <a:off x="4704441" y="860678"/>
            <a:ext cx="3848455" cy="3510778"/>
            <a:chOff x="5645328" y="1219076"/>
            <a:chExt cx="4618146" cy="4212934"/>
          </a:xfrm>
        </p:grpSpPr>
        <p:pic>
          <p:nvPicPr>
            <p:cNvPr id="6" name="OP2D wide space.tif" descr="/Users/Imperssonator/Documents/GA Tech/Research/Papers/Quantification of P3HT Microstructure/Protocol Paper/Main Results/OP2D wide space.tif"/>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645328" y="1219076"/>
              <a:ext cx="4618146" cy="4212934"/>
            </a:xfrm>
            <a:prstGeom prst="rect">
              <a:avLst/>
            </a:prstGeom>
          </p:spPr>
        </p:pic>
        <p:sp>
          <p:nvSpPr>
            <p:cNvPr id="188" name="TextBox 187"/>
            <p:cNvSpPr txBox="1"/>
            <p:nvPr/>
          </p:nvSpPr>
          <p:spPr>
            <a:xfrm>
              <a:off x="8832610" y="3578429"/>
              <a:ext cx="613870" cy="400180"/>
            </a:xfrm>
            <a:prstGeom prst="rect">
              <a:avLst/>
            </a:prstGeom>
            <a:noFill/>
          </p:spPr>
          <p:txBody>
            <a:bodyPr wrap="square" lIns="76194" tIns="38097" rIns="76194" bIns="38097" rtlCol="0">
              <a:spAutoFit/>
            </a:bodyPr>
            <a:lstStyle/>
            <a:p>
              <a:pPr defTabSz="457127"/>
              <a:r>
                <a:rPr lang="en-US" sz="1667" b="1" i="1" dirty="0" err="1">
                  <a:solidFill>
                    <a:prstClr val="black">
                      <a:lumMod val="85000"/>
                      <a:lumOff val="15000"/>
                    </a:prstClr>
                  </a:solidFill>
                  <a:latin typeface="Helvetica Neue" charset="0"/>
                  <a:ea typeface="Helvetica Neue" charset="0"/>
                  <a:cs typeface="Helvetica Neue" charset="0"/>
                </a:rPr>
                <a:t>S</a:t>
              </a:r>
              <a:r>
                <a:rPr lang="en-US" sz="1667" b="1" baseline="-25000" dirty="0" err="1">
                  <a:solidFill>
                    <a:prstClr val="black">
                      <a:lumMod val="85000"/>
                      <a:lumOff val="15000"/>
                    </a:prstClr>
                  </a:solidFill>
                  <a:latin typeface="Helvetica Neue" charset="0"/>
                  <a:ea typeface="Helvetica Neue" charset="0"/>
                  <a:cs typeface="Helvetica Neue" charset="0"/>
                </a:rPr>
                <a:t>full</a:t>
              </a:r>
              <a:endParaRPr lang="en-US" sz="1667" b="1" baseline="-25000" dirty="0">
                <a:solidFill>
                  <a:prstClr val="black">
                    <a:lumMod val="85000"/>
                    <a:lumOff val="15000"/>
                  </a:prstClr>
                </a:solidFill>
                <a:latin typeface="Helvetica Neue" charset="0"/>
                <a:ea typeface="Helvetica Neue" charset="0"/>
                <a:cs typeface="Helvetica Neue" charset="0"/>
              </a:endParaRPr>
            </a:p>
          </p:txBody>
        </p:sp>
        <p:sp>
          <p:nvSpPr>
            <p:cNvPr id="189" name="TextBox 188"/>
            <p:cNvSpPr txBox="1"/>
            <p:nvPr/>
          </p:nvSpPr>
          <p:spPr>
            <a:xfrm>
              <a:off x="6519073" y="2019944"/>
              <a:ext cx="639270" cy="400180"/>
            </a:xfrm>
            <a:prstGeom prst="rect">
              <a:avLst/>
            </a:prstGeom>
            <a:noFill/>
          </p:spPr>
          <p:txBody>
            <a:bodyPr wrap="square" lIns="76194" tIns="38097" rIns="76194" bIns="38097" rtlCol="0">
              <a:spAutoFit/>
            </a:bodyPr>
            <a:lstStyle/>
            <a:p>
              <a:pPr defTabSz="457127"/>
              <a:r>
                <a:rPr lang="en-US" sz="1667" b="1" i="1" dirty="0" err="1">
                  <a:solidFill>
                    <a:prstClr val="black">
                      <a:lumMod val="85000"/>
                      <a:lumOff val="15000"/>
                    </a:prstClr>
                  </a:solidFill>
                  <a:latin typeface="Helvetica Neue" charset="0"/>
                  <a:ea typeface="Helvetica Neue" charset="0"/>
                  <a:cs typeface="Helvetica Neue" charset="0"/>
                </a:rPr>
                <a:t>λ</a:t>
              </a:r>
              <a:r>
                <a:rPr lang="en-US" sz="1667" b="1" baseline="-25000" dirty="0" err="1">
                  <a:solidFill>
                    <a:prstClr val="black">
                      <a:lumMod val="85000"/>
                      <a:lumOff val="15000"/>
                    </a:prstClr>
                  </a:solidFill>
                  <a:latin typeface="Helvetica Neue" charset="0"/>
                  <a:ea typeface="Helvetica Neue" charset="0"/>
                  <a:cs typeface="Helvetica Neue" charset="0"/>
                </a:rPr>
                <a:t>C</a:t>
              </a:r>
              <a:endParaRPr lang="en-US" sz="1667" baseline="-25000" dirty="0">
                <a:solidFill>
                  <a:prstClr val="black">
                    <a:lumMod val="85000"/>
                    <a:lumOff val="15000"/>
                  </a:prstClr>
                </a:solidFill>
                <a:latin typeface="Helvetica Neue" charset="0"/>
                <a:ea typeface="Helvetica Neue" charset="0"/>
                <a:cs typeface="Helvetica Neue" charset="0"/>
              </a:endParaRPr>
            </a:p>
          </p:txBody>
        </p:sp>
        <p:cxnSp>
          <p:nvCxnSpPr>
            <p:cNvPr id="190" name="Straight Arrow Connector 189"/>
            <p:cNvCxnSpPr/>
            <p:nvPr/>
          </p:nvCxnSpPr>
          <p:spPr>
            <a:xfrm flipH="1">
              <a:off x="9332178" y="3578430"/>
              <a:ext cx="368300" cy="200056"/>
            </a:xfrm>
            <a:prstGeom prst="straightConnector1">
              <a:avLst/>
            </a:prstGeom>
            <a:ln w="6350" cmpd="sng">
              <a:solidFill>
                <a:schemeClr val="tx1">
                  <a:lumMod val="75000"/>
                  <a:lumOff val="25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flipH="1" flipV="1">
              <a:off x="6740022" y="2435044"/>
              <a:ext cx="318858" cy="473900"/>
            </a:xfrm>
            <a:prstGeom prst="straightConnector1">
              <a:avLst/>
            </a:prstGeom>
            <a:ln w="6350" cmpd="sng">
              <a:solidFill>
                <a:schemeClr val="tx1">
                  <a:lumMod val="75000"/>
                  <a:lumOff val="2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1B2A17CE-E182-A242-A098-944A5CD33DE4}" type="slidenum">
              <a:rPr lang="en-US" smtClean="0">
                <a:solidFill>
                  <a:prstClr val="black">
                    <a:tint val="75000"/>
                  </a:prstClr>
                </a:solidFill>
                <a:latin typeface="Helvetica Neue" charset="0"/>
                <a:ea typeface="Helvetica Neue" charset="0"/>
                <a:cs typeface="Helvetica Neue" charset="0"/>
              </a:rPr>
              <a:pPr/>
              <a:t>31</a:t>
            </a:fld>
            <a:endParaRPr lang="en-US">
              <a:solidFill>
                <a:prstClr val="black">
                  <a:tint val="75000"/>
                </a:prstClr>
              </a:solidFill>
              <a:latin typeface="Helvetica Neue" charset="0"/>
              <a:ea typeface="Helvetica Neue" charset="0"/>
              <a:cs typeface="Helvetica Neue" charset="0"/>
            </a:endParaRPr>
          </a:p>
        </p:txBody>
      </p:sp>
      <p:sp>
        <p:nvSpPr>
          <p:cNvPr id="46" name="Rectangle 45"/>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1833">
              <a:ln>
                <a:solidFill>
                  <a:prstClr val="black"/>
                </a:solidFill>
              </a:ln>
              <a:solidFill>
                <a:prstClr val="white"/>
              </a:solidFill>
              <a:latin typeface="Helvetica Neue" charset="0"/>
              <a:ea typeface="Helvetica Neue" charset="0"/>
              <a:cs typeface="Helvetica Neue" charset="0"/>
            </a:endParaRPr>
          </a:p>
        </p:txBody>
      </p:sp>
      <p:sp>
        <p:nvSpPr>
          <p:cNvPr id="47" name="TextBox 46"/>
          <p:cNvSpPr txBox="1"/>
          <p:nvPr/>
        </p:nvSpPr>
        <p:spPr>
          <a:xfrm>
            <a:off x="110753" y="169035"/>
            <a:ext cx="5471031"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Quantifying Orientational Order</a:t>
            </a:r>
          </a:p>
        </p:txBody>
      </p:sp>
      <p:sp>
        <p:nvSpPr>
          <p:cNvPr id="54" name="TextBox 53"/>
          <p:cNvSpPr txBox="1"/>
          <p:nvPr/>
        </p:nvSpPr>
        <p:spPr>
          <a:xfrm>
            <a:off x="-1" y="6652816"/>
            <a:ext cx="5461001" cy="205111"/>
          </a:xfrm>
          <a:prstGeom prst="rect">
            <a:avLst/>
          </a:prstGeom>
          <a:noFill/>
        </p:spPr>
        <p:txBody>
          <a:bodyPr wrap="square" lIns="76191" tIns="38095" rIns="76191" bIns="38095" rtlCol="0">
            <a:spAutoFit/>
          </a:bodyPr>
          <a:lstStyle/>
          <a:p>
            <a:pPr defTabSz="457127"/>
            <a:r>
              <a:rPr lang="en-US" sz="833" dirty="0">
                <a:solidFill>
                  <a:prstClr val="black">
                    <a:lumMod val="50000"/>
                    <a:lumOff val="50000"/>
                  </a:prstClr>
                </a:solidFill>
                <a:latin typeface="Helvetica Neue" charset="0"/>
                <a:ea typeface="Helvetica Neue" charset="0"/>
                <a:cs typeface="Helvetica Neue" charset="0"/>
              </a:rPr>
              <a:t>Persson et al., ACS </a:t>
            </a:r>
            <a:r>
              <a:rPr lang="en-US" sz="833" i="1" dirty="0">
                <a:solidFill>
                  <a:prstClr val="black">
                    <a:lumMod val="50000"/>
                    <a:lumOff val="50000"/>
                  </a:prstClr>
                </a:solidFill>
                <a:latin typeface="Helvetica Neue" charset="0"/>
                <a:ea typeface="Helvetica Neue" charset="0"/>
                <a:cs typeface="Helvetica Neue" charset="0"/>
              </a:rPr>
              <a:t>Chem. Mat.</a:t>
            </a:r>
            <a:r>
              <a:rPr lang="en-US" sz="833" dirty="0">
                <a:solidFill>
                  <a:prstClr val="black">
                    <a:lumMod val="50000"/>
                    <a:lumOff val="50000"/>
                  </a:prstClr>
                </a:solidFill>
                <a:latin typeface="Helvetica Neue" charset="0"/>
                <a:ea typeface="Helvetica Neue" charset="0"/>
                <a:cs typeface="Helvetica Neue" charset="0"/>
              </a:rPr>
              <a:t>, </a:t>
            </a:r>
            <a:r>
              <a:rPr lang="en-US" sz="833" b="1" dirty="0">
                <a:solidFill>
                  <a:prstClr val="black">
                    <a:lumMod val="50000"/>
                    <a:lumOff val="50000"/>
                  </a:prstClr>
                </a:solidFill>
                <a:latin typeface="Helvetica Neue" charset="0"/>
                <a:ea typeface="Helvetica Neue" charset="0"/>
                <a:cs typeface="Helvetica Neue" charset="0"/>
              </a:rPr>
              <a:t>2016</a:t>
            </a:r>
            <a:r>
              <a:rPr lang="en-US" sz="833" dirty="0">
                <a:solidFill>
                  <a:prstClr val="black">
                    <a:lumMod val="50000"/>
                    <a:lumOff val="50000"/>
                  </a:prstClr>
                </a:solidFill>
                <a:latin typeface="Helvetica Neue" charset="0"/>
                <a:ea typeface="Helvetica Neue" charset="0"/>
                <a:cs typeface="Helvetica Neue" charset="0"/>
              </a:rPr>
              <a:t>, accepted</a:t>
            </a:r>
          </a:p>
        </p:txBody>
      </p:sp>
    </p:spTree>
    <p:extLst>
      <p:ext uri="{BB962C8B-B14F-4D97-AF65-F5344CB8AC3E}">
        <p14:creationId xmlns:p14="http://schemas.microsoft.com/office/powerpoint/2010/main" val="153900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G.011.fla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7019" y="1280836"/>
            <a:ext cx="2017889" cy="2017889"/>
          </a:xfrm>
          <a:prstGeom prst="rect">
            <a:avLst/>
          </a:prstGeom>
        </p:spPr>
      </p:pic>
      <p:sp>
        <p:nvSpPr>
          <p:cNvPr id="6" name="Freeform 5"/>
          <p:cNvSpPr/>
          <p:nvPr/>
        </p:nvSpPr>
        <p:spPr>
          <a:xfrm>
            <a:off x="1303304" y="4392610"/>
            <a:ext cx="853653" cy="819298"/>
          </a:xfrm>
          <a:custGeom>
            <a:avLst/>
            <a:gdLst>
              <a:gd name="connsiteX0" fmla="*/ 0 w 660400"/>
              <a:gd name="connsiteY0" fmla="*/ 770467 h 770467"/>
              <a:gd name="connsiteX1" fmla="*/ 550333 w 660400"/>
              <a:gd name="connsiteY1" fmla="*/ 423334 h 770467"/>
              <a:gd name="connsiteX2" fmla="*/ 660400 w 660400"/>
              <a:gd name="connsiteY2" fmla="*/ 0 h 770467"/>
            </a:gdLst>
            <a:ahLst/>
            <a:cxnLst>
              <a:cxn ang="0">
                <a:pos x="connsiteX0" y="connsiteY0"/>
              </a:cxn>
              <a:cxn ang="0">
                <a:pos x="connsiteX1" y="connsiteY1"/>
              </a:cxn>
              <a:cxn ang="0">
                <a:pos x="connsiteX2" y="connsiteY2"/>
              </a:cxn>
            </a:cxnLst>
            <a:rect l="l" t="t" r="r" b="b"/>
            <a:pathLst>
              <a:path w="660400" h="770467">
                <a:moveTo>
                  <a:pt x="0" y="770467"/>
                </a:moveTo>
                <a:cubicBezTo>
                  <a:pt x="220133" y="661106"/>
                  <a:pt x="440266" y="551745"/>
                  <a:pt x="550333" y="423334"/>
                </a:cubicBezTo>
                <a:cubicBezTo>
                  <a:pt x="660400" y="294923"/>
                  <a:pt x="642056" y="69144"/>
                  <a:pt x="660400" y="0"/>
                </a:cubicBezTo>
              </a:path>
            </a:pathLst>
          </a:custGeom>
          <a:noFill/>
          <a:ln w="1270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cxnSp>
        <p:nvCxnSpPr>
          <p:cNvPr id="7" name="Straight Connector 6"/>
          <p:cNvCxnSpPr/>
          <p:nvPr/>
        </p:nvCxnSpPr>
        <p:spPr>
          <a:xfrm>
            <a:off x="600573" y="5212272"/>
            <a:ext cx="1557568"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331530" y="4451292"/>
            <a:ext cx="800806" cy="0"/>
          </a:xfrm>
          <a:prstGeom prst="line">
            <a:avLst/>
          </a:prstGeom>
          <a:ln w="3175" cmpd="sng">
            <a:solidFill>
              <a:schemeClr val="tx1">
                <a:lumMod val="65000"/>
                <a:lumOff val="35000"/>
              </a:schemeClr>
            </a:solidFill>
            <a:prstDash val="lg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331528" y="4725338"/>
            <a:ext cx="730248" cy="0"/>
          </a:xfrm>
          <a:prstGeom prst="line">
            <a:avLst/>
          </a:prstGeom>
          <a:ln w="3175" cmpd="sng">
            <a:solidFill>
              <a:schemeClr val="tx1">
                <a:lumMod val="65000"/>
                <a:lumOff val="35000"/>
              </a:schemeClr>
            </a:solidFill>
            <a:prstDash val="lg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331529" y="5005298"/>
            <a:ext cx="405693" cy="0"/>
          </a:xfrm>
          <a:prstGeom prst="line">
            <a:avLst/>
          </a:prstGeom>
          <a:ln w="3175" cmpd="sng">
            <a:solidFill>
              <a:schemeClr val="tx1">
                <a:lumMod val="65000"/>
                <a:lumOff val="35000"/>
              </a:schemeClr>
            </a:solidFill>
            <a:prstDash val="lg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383674" y="2918743"/>
            <a:ext cx="1900103" cy="762000"/>
          </a:xfrm>
          <a:prstGeom prst="arc">
            <a:avLst>
              <a:gd name="adj1" fmla="val 11363076"/>
              <a:gd name="adj2" fmla="val 21022335"/>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cxnSp>
        <p:nvCxnSpPr>
          <p:cNvPr id="12" name="Straight Connector 11"/>
          <p:cNvCxnSpPr/>
          <p:nvPr/>
        </p:nvCxnSpPr>
        <p:spPr>
          <a:xfrm flipH="1" flipV="1">
            <a:off x="691674" y="3034851"/>
            <a:ext cx="167569" cy="482198"/>
          </a:xfrm>
          <a:prstGeom prst="line">
            <a:avLst/>
          </a:prstGeom>
          <a:ln w="3175" cmpd="sng">
            <a:solidFill>
              <a:schemeClr val="tx1">
                <a:lumMod val="65000"/>
                <a:lumOff val="35000"/>
              </a:schemeClr>
            </a:solidFill>
            <a:prstDash val="lg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321383" y="2928707"/>
            <a:ext cx="1" cy="475983"/>
          </a:xfrm>
          <a:prstGeom prst="line">
            <a:avLst/>
          </a:prstGeom>
          <a:ln w="3175" cmpd="sng">
            <a:solidFill>
              <a:schemeClr val="tx1">
                <a:lumMod val="65000"/>
                <a:lumOff val="35000"/>
              </a:schemeClr>
            </a:solidFill>
            <a:prstDash val="lg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793153" y="3020701"/>
            <a:ext cx="167569" cy="482198"/>
          </a:xfrm>
          <a:prstGeom prst="line">
            <a:avLst/>
          </a:prstGeom>
          <a:ln w="3175" cmpd="sng">
            <a:solidFill>
              <a:schemeClr val="tx1">
                <a:lumMod val="65000"/>
                <a:lumOff val="35000"/>
              </a:schemeClr>
            </a:solidFill>
            <a:prstDash val="lgDash"/>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rot="2840361">
            <a:off x="1519099" y="3549084"/>
            <a:ext cx="134263" cy="530463"/>
            <a:chOff x="5105680" y="8078367"/>
            <a:chExt cx="190101" cy="575891"/>
          </a:xfrm>
        </p:grpSpPr>
        <p:cxnSp>
          <p:nvCxnSpPr>
            <p:cNvPr id="16" name="Straight Connector 15"/>
            <p:cNvCxnSpPr/>
            <p:nvPr/>
          </p:nvCxnSpPr>
          <p:spPr>
            <a:xfrm flipH="1">
              <a:off x="5173732" y="8379566"/>
              <a:ext cx="90643" cy="4951"/>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244259" flipH="1">
              <a:off x="5182733" y="8336346"/>
              <a:ext cx="1713" cy="15581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159603" y="8440219"/>
              <a:ext cx="108837" cy="0"/>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244259" flipH="1">
              <a:off x="5222857" y="8401810"/>
              <a:ext cx="1461" cy="13189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244259">
              <a:off x="5217365" y="8440202"/>
              <a:ext cx="987" cy="113386"/>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244259">
              <a:off x="5226734" y="8454555"/>
              <a:ext cx="0" cy="1374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244259">
              <a:off x="5218998" y="8504747"/>
              <a:ext cx="1644" cy="9396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244259">
              <a:off x="5247389" y="853505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244259">
              <a:off x="5219256" y="855721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244259">
              <a:off x="5239145" y="8570872"/>
              <a:ext cx="2130" cy="1111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244259">
              <a:off x="5216560" y="8611156"/>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244259" flipH="1">
              <a:off x="5199965" y="830318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244259" flipH="1">
              <a:off x="5179664" y="827763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244259" flipH="1">
              <a:off x="5178416" y="802419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244259" flipH="1">
              <a:off x="5201570" y="814148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244259" flipH="1">
              <a:off x="5179619" y="8112456"/>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244259" flipH="1">
              <a:off x="5189830" y="8079870"/>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244259" flipH="1">
              <a:off x="5195964" y="8051972"/>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244259" flipH="1">
              <a:off x="5185102" y="8170977"/>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244259" flipH="1">
              <a:off x="5166373" y="8197403"/>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244259" flipH="1">
              <a:off x="5188323" y="822643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244259" flipH="1">
              <a:off x="5171678" y="825206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940504" y="4506969"/>
            <a:ext cx="134263" cy="530463"/>
            <a:chOff x="5105680" y="8078367"/>
            <a:chExt cx="190101" cy="575891"/>
          </a:xfrm>
        </p:grpSpPr>
        <p:cxnSp>
          <p:nvCxnSpPr>
            <p:cNvPr id="39" name="Straight Connector 38"/>
            <p:cNvCxnSpPr/>
            <p:nvPr/>
          </p:nvCxnSpPr>
          <p:spPr>
            <a:xfrm flipH="1">
              <a:off x="5173732" y="8379566"/>
              <a:ext cx="90643" cy="4951"/>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244259" flipH="1">
              <a:off x="5182733" y="8336346"/>
              <a:ext cx="1713" cy="15581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5159603" y="8440219"/>
              <a:ext cx="108837" cy="0"/>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244259" flipH="1">
              <a:off x="5222857" y="8401810"/>
              <a:ext cx="1461" cy="13189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244259">
              <a:off x="5217365" y="8440202"/>
              <a:ext cx="987" cy="113386"/>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244259">
              <a:off x="5226734" y="8454555"/>
              <a:ext cx="0" cy="1374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244259">
              <a:off x="5218998" y="8504747"/>
              <a:ext cx="1644" cy="9396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244259">
              <a:off x="5247389" y="853505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244259">
              <a:off x="5219256" y="855721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244259">
              <a:off x="5239145" y="8570872"/>
              <a:ext cx="2130" cy="1111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244259">
              <a:off x="5216560" y="8611156"/>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244259" flipH="1">
              <a:off x="5199965" y="830318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244259" flipH="1">
              <a:off x="5179664" y="827763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244259" flipH="1">
              <a:off x="5178416" y="802419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244259" flipH="1">
              <a:off x="5201570" y="814148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244259" flipH="1">
              <a:off x="5179619" y="8112456"/>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244259" flipH="1">
              <a:off x="5189830" y="8079870"/>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244259" flipH="1">
              <a:off x="5195964" y="8051972"/>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244259" flipH="1">
              <a:off x="5185102" y="8170977"/>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244259" flipH="1">
              <a:off x="5166373" y="8197403"/>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244259" flipH="1">
              <a:off x="5188323" y="822643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244259" flipH="1">
              <a:off x="5171678" y="825206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61" name="Arc 60"/>
          <p:cNvSpPr/>
          <p:nvPr/>
        </p:nvSpPr>
        <p:spPr>
          <a:xfrm>
            <a:off x="945058" y="4557233"/>
            <a:ext cx="289455" cy="321965"/>
          </a:xfrm>
          <a:prstGeom prst="arc">
            <a:avLst/>
          </a:prstGeom>
          <a:ln w="9525"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sp>
        <p:nvSpPr>
          <p:cNvPr id="62" name="Arc 61"/>
          <p:cNvSpPr/>
          <p:nvPr/>
        </p:nvSpPr>
        <p:spPr>
          <a:xfrm rot="10800000">
            <a:off x="808838" y="4666263"/>
            <a:ext cx="289455" cy="321965"/>
          </a:xfrm>
          <a:prstGeom prst="arc">
            <a:avLst/>
          </a:prstGeom>
          <a:ln w="9525"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grpSp>
        <p:nvGrpSpPr>
          <p:cNvPr id="63" name="Group 62"/>
          <p:cNvGrpSpPr/>
          <p:nvPr/>
        </p:nvGrpSpPr>
        <p:grpSpPr>
          <a:xfrm rot="5400000">
            <a:off x="1472945" y="4635294"/>
            <a:ext cx="134263" cy="530463"/>
            <a:chOff x="5105680" y="8078367"/>
            <a:chExt cx="190101" cy="575891"/>
          </a:xfrm>
        </p:grpSpPr>
        <p:cxnSp>
          <p:nvCxnSpPr>
            <p:cNvPr id="64" name="Straight Connector 63"/>
            <p:cNvCxnSpPr/>
            <p:nvPr/>
          </p:nvCxnSpPr>
          <p:spPr>
            <a:xfrm flipH="1">
              <a:off x="5173732" y="8379566"/>
              <a:ext cx="90643" cy="4951"/>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244259" flipH="1">
              <a:off x="5182733" y="8336346"/>
              <a:ext cx="1713" cy="15581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5159603" y="8440219"/>
              <a:ext cx="108837" cy="0"/>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244259" flipH="1">
              <a:off x="5222857" y="8401810"/>
              <a:ext cx="1461" cy="13189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244259">
              <a:off x="5217365" y="8440202"/>
              <a:ext cx="987" cy="113386"/>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244259">
              <a:off x="5226734" y="8454555"/>
              <a:ext cx="0" cy="1374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244259">
              <a:off x="5218998" y="8504747"/>
              <a:ext cx="1644" cy="9396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244259">
              <a:off x="5247389" y="853505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244259">
              <a:off x="5219256" y="855721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244259">
              <a:off x="5239145" y="8570872"/>
              <a:ext cx="2130" cy="1111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244259">
              <a:off x="5216560" y="8611156"/>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244259" flipH="1">
              <a:off x="5199965" y="830318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244259" flipH="1">
              <a:off x="5179664" y="827763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244259" flipH="1">
              <a:off x="5178416" y="802419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244259" flipH="1">
              <a:off x="5201570" y="814148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244259" flipH="1">
              <a:off x="5179619" y="8112456"/>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244259" flipH="1">
              <a:off x="5189830" y="8079870"/>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244259" flipH="1">
              <a:off x="5195964" y="8051972"/>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244259" flipH="1">
              <a:off x="5185102" y="8170977"/>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244259" flipH="1">
              <a:off x="5166373" y="8197403"/>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244259" flipH="1">
              <a:off x="5188323" y="822643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244259" flipH="1">
              <a:off x="5171678" y="825206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p:cNvGrpSpPr/>
          <p:nvPr/>
        </p:nvGrpSpPr>
        <p:grpSpPr>
          <a:xfrm rot="18161749">
            <a:off x="1063894" y="3463814"/>
            <a:ext cx="134263" cy="530463"/>
            <a:chOff x="5105680" y="8078367"/>
            <a:chExt cx="190101" cy="575891"/>
          </a:xfrm>
        </p:grpSpPr>
        <p:cxnSp>
          <p:nvCxnSpPr>
            <p:cNvPr id="87" name="Straight Connector 86"/>
            <p:cNvCxnSpPr/>
            <p:nvPr/>
          </p:nvCxnSpPr>
          <p:spPr>
            <a:xfrm flipH="1">
              <a:off x="5173732" y="8379566"/>
              <a:ext cx="90643" cy="4951"/>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244259" flipH="1">
              <a:off x="5182733" y="8336346"/>
              <a:ext cx="1713" cy="15581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5159603" y="8440219"/>
              <a:ext cx="108837" cy="0"/>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244259" flipH="1">
              <a:off x="5222857" y="8401810"/>
              <a:ext cx="1461" cy="13189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244259">
              <a:off x="5217365" y="8440202"/>
              <a:ext cx="987" cy="113386"/>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244259">
              <a:off x="5226734" y="8454555"/>
              <a:ext cx="0" cy="1374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244259">
              <a:off x="5218998" y="8504747"/>
              <a:ext cx="1644" cy="9396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244259">
              <a:off x="5247389" y="853505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244259">
              <a:off x="5219256" y="855721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244259">
              <a:off x="5239145" y="8570872"/>
              <a:ext cx="2130" cy="1111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244259">
              <a:off x="5216560" y="8611156"/>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244259" flipH="1">
              <a:off x="5199965" y="830318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244259" flipH="1">
              <a:off x="5179664" y="827763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5244259" flipH="1">
              <a:off x="5178416" y="802419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5244259" flipH="1">
              <a:off x="5201570" y="814148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5244259" flipH="1">
              <a:off x="5179619" y="8112456"/>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244259" flipH="1">
              <a:off x="5189830" y="8079870"/>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244259" flipH="1">
              <a:off x="5195964" y="8051972"/>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5244259" flipH="1">
              <a:off x="5185102" y="8170977"/>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5244259" flipH="1">
              <a:off x="5166373" y="8197403"/>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5244259" flipH="1">
              <a:off x="5188323" y="822643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244259" flipH="1">
              <a:off x="5171678" y="825206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109" name="Group 108"/>
          <p:cNvGrpSpPr/>
          <p:nvPr/>
        </p:nvGrpSpPr>
        <p:grpSpPr>
          <a:xfrm rot="188145">
            <a:off x="1365109" y="2947763"/>
            <a:ext cx="134263" cy="530463"/>
            <a:chOff x="5105680" y="8078367"/>
            <a:chExt cx="190101" cy="575891"/>
          </a:xfrm>
        </p:grpSpPr>
        <p:cxnSp>
          <p:nvCxnSpPr>
            <p:cNvPr id="110" name="Straight Connector 109"/>
            <p:cNvCxnSpPr/>
            <p:nvPr/>
          </p:nvCxnSpPr>
          <p:spPr>
            <a:xfrm flipH="1">
              <a:off x="5173732" y="8379566"/>
              <a:ext cx="90643" cy="4951"/>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244259" flipH="1">
              <a:off x="5182733" y="8336346"/>
              <a:ext cx="1713" cy="15581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5159603" y="8440219"/>
              <a:ext cx="108837" cy="0"/>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5244259" flipH="1">
              <a:off x="5222857" y="8401810"/>
              <a:ext cx="1461" cy="13189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244259">
              <a:off x="5217365" y="8440202"/>
              <a:ext cx="987" cy="113386"/>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5244259">
              <a:off x="5226734" y="8454555"/>
              <a:ext cx="0" cy="1374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244259">
              <a:off x="5218998" y="8504747"/>
              <a:ext cx="1644" cy="9396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5244259">
              <a:off x="5247389" y="853505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5244259">
              <a:off x="5219256" y="855721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5244259">
              <a:off x="5239145" y="8570872"/>
              <a:ext cx="2130" cy="1111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5244259">
              <a:off x="5216560" y="8611156"/>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5244259" flipH="1">
              <a:off x="5199965" y="830318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5244259" flipH="1">
              <a:off x="5179664" y="827763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5244259" flipH="1">
              <a:off x="5178416" y="802419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244259" flipH="1">
              <a:off x="5201570" y="814148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5244259" flipH="1">
              <a:off x="5179619" y="8112456"/>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244259" flipH="1">
              <a:off x="5189830" y="8079870"/>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244259" flipH="1">
              <a:off x="5195964" y="8051972"/>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244259" flipH="1">
              <a:off x="5185102" y="8170977"/>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5244259" flipH="1">
              <a:off x="5166373" y="8197403"/>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rot="5244259" flipH="1">
              <a:off x="5188323" y="822643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rot="5244259" flipH="1">
              <a:off x="5171678" y="825206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132" name="Group 131"/>
          <p:cNvGrpSpPr/>
          <p:nvPr/>
        </p:nvGrpSpPr>
        <p:grpSpPr>
          <a:xfrm rot="21412026">
            <a:off x="1125914" y="2941858"/>
            <a:ext cx="134263" cy="530463"/>
            <a:chOff x="5105680" y="8078367"/>
            <a:chExt cx="190101" cy="575891"/>
          </a:xfrm>
        </p:grpSpPr>
        <p:cxnSp>
          <p:nvCxnSpPr>
            <p:cNvPr id="133" name="Straight Connector 132"/>
            <p:cNvCxnSpPr/>
            <p:nvPr/>
          </p:nvCxnSpPr>
          <p:spPr>
            <a:xfrm flipH="1">
              <a:off x="5173732" y="8379566"/>
              <a:ext cx="90643" cy="4951"/>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5244259" flipH="1">
              <a:off x="5182733" y="8336346"/>
              <a:ext cx="1713" cy="15581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a:off x="5159603" y="8440219"/>
              <a:ext cx="108837" cy="0"/>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rot="5244259" flipH="1">
              <a:off x="5222857" y="8401810"/>
              <a:ext cx="1461" cy="131899"/>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rot="5244259">
              <a:off x="5217365" y="8440202"/>
              <a:ext cx="987" cy="113386"/>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rot="5244259">
              <a:off x="5226734" y="8454555"/>
              <a:ext cx="0" cy="1374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rot="5244259">
              <a:off x="5218998" y="8504747"/>
              <a:ext cx="1644" cy="9396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rot="5244259">
              <a:off x="5247389" y="853505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5244259">
              <a:off x="5219256" y="8557212"/>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5244259">
              <a:off x="5239145" y="8570872"/>
              <a:ext cx="2130" cy="111142"/>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5244259">
              <a:off x="5216560" y="8611156"/>
              <a:ext cx="887" cy="85317"/>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rot="5244259" flipH="1">
              <a:off x="5199965" y="830318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244259" flipH="1">
              <a:off x="5179664" y="827763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244259" flipH="1">
              <a:off x="5178416" y="802419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244259" flipH="1">
              <a:off x="5201570" y="8141488"/>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5244259" flipH="1">
              <a:off x="5179619" y="8112456"/>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244259" flipH="1">
              <a:off x="5189830" y="8079870"/>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244259" flipH="1">
              <a:off x="5195964" y="8051972"/>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244259" flipH="1">
              <a:off x="5185102" y="8170977"/>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244259" flipH="1">
              <a:off x="5166373" y="8197403"/>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244259" flipH="1">
              <a:off x="5188323" y="822643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244259" flipH="1">
              <a:off x="5171678" y="8252065"/>
              <a:ext cx="4260" cy="112604"/>
            </a:xfrm>
            <a:prstGeom prst="line">
              <a:avLst/>
            </a:prstGeom>
            <a:ln w="63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55" name="Arc 154"/>
          <p:cNvSpPr/>
          <p:nvPr/>
        </p:nvSpPr>
        <p:spPr>
          <a:xfrm rot="18292242">
            <a:off x="963370" y="3516747"/>
            <a:ext cx="229356" cy="242391"/>
          </a:xfrm>
          <a:prstGeom prst="arc">
            <a:avLst/>
          </a:prstGeom>
          <a:ln w="9525"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sp>
        <p:nvSpPr>
          <p:cNvPr id="156" name="Arc 155"/>
          <p:cNvSpPr/>
          <p:nvPr/>
        </p:nvSpPr>
        <p:spPr>
          <a:xfrm rot="7694722">
            <a:off x="1095755" y="3696613"/>
            <a:ext cx="229356" cy="242391"/>
          </a:xfrm>
          <a:prstGeom prst="arc">
            <a:avLst/>
          </a:prstGeom>
          <a:ln w="9525"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sp>
        <p:nvSpPr>
          <p:cNvPr id="157" name="Arc 156"/>
          <p:cNvSpPr/>
          <p:nvPr/>
        </p:nvSpPr>
        <p:spPr>
          <a:xfrm rot="2918666" flipH="1">
            <a:off x="1491820" y="3549298"/>
            <a:ext cx="229356" cy="242391"/>
          </a:xfrm>
          <a:prstGeom prst="arc">
            <a:avLst/>
          </a:prstGeom>
          <a:ln w="9525"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sp>
        <p:nvSpPr>
          <p:cNvPr id="158" name="Arc 157"/>
          <p:cNvSpPr/>
          <p:nvPr/>
        </p:nvSpPr>
        <p:spPr>
          <a:xfrm rot="13106874" flipH="1">
            <a:off x="1459196" y="3801830"/>
            <a:ext cx="229356" cy="242391"/>
          </a:xfrm>
          <a:prstGeom prst="arc">
            <a:avLst/>
          </a:prstGeom>
          <a:ln w="9525"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lIns="76191" tIns="38095" rIns="76191" bIns="38095" rtlCol="0" anchor="ctr"/>
          <a:lstStyle/>
          <a:p>
            <a:pPr algn="ctr" defTabSz="457127"/>
            <a:endParaRPr lang="en-US" sz="1833" dirty="0">
              <a:solidFill>
                <a:prstClr val="black"/>
              </a:solidFill>
              <a:latin typeface="Helvetica Neue" charset="0"/>
              <a:ea typeface="Helvetica Neue" charset="0"/>
              <a:cs typeface="Helvetica Neue" charset="0"/>
            </a:endParaRPr>
          </a:p>
        </p:txBody>
      </p:sp>
      <p:sp>
        <p:nvSpPr>
          <p:cNvPr id="159" name="TextBox 158"/>
          <p:cNvSpPr txBox="1"/>
          <p:nvPr/>
        </p:nvSpPr>
        <p:spPr>
          <a:xfrm>
            <a:off x="88170" y="3375707"/>
            <a:ext cx="497234" cy="333479"/>
          </a:xfrm>
          <a:prstGeom prst="rect">
            <a:avLst/>
          </a:prstGeom>
          <a:noFill/>
        </p:spPr>
        <p:txBody>
          <a:bodyPr wrap="none" lIns="76191" tIns="38095" rIns="76191" bIns="38095" rtlCol="0">
            <a:spAutoFit/>
          </a:bodyPr>
          <a:lstStyle/>
          <a:p>
            <a:pPr defTabSz="457127"/>
            <a:r>
              <a:rPr lang="en-US" sz="1667" dirty="0">
                <a:solidFill>
                  <a:prstClr val="black"/>
                </a:solidFill>
                <a:latin typeface="Helvetica Neue" charset="0"/>
                <a:ea typeface="Helvetica Neue" charset="0"/>
                <a:cs typeface="Helvetica Neue" charset="0"/>
              </a:rPr>
              <a:t>Top</a:t>
            </a:r>
          </a:p>
        </p:txBody>
      </p:sp>
      <p:sp>
        <p:nvSpPr>
          <p:cNvPr id="160" name="TextBox 159"/>
          <p:cNvSpPr txBox="1"/>
          <p:nvPr/>
        </p:nvSpPr>
        <p:spPr>
          <a:xfrm>
            <a:off x="88171" y="4475538"/>
            <a:ext cx="581872" cy="333479"/>
          </a:xfrm>
          <a:prstGeom prst="rect">
            <a:avLst/>
          </a:prstGeom>
          <a:noFill/>
        </p:spPr>
        <p:txBody>
          <a:bodyPr wrap="none" lIns="76191" tIns="38095" rIns="76191" bIns="38095" rtlCol="0">
            <a:spAutoFit/>
          </a:bodyPr>
          <a:lstStyle/>
          <a:p>
            <a:pPr defTabSz="457127"/>
            <a:r>
              <a:rPr lang="en-US" sz="1667" dirty="0">
                <a:solidFill>
                  <a:prstClr val="black"/>
                </a:solidFill>
                <a:latin typeface="Helvetica Neue" charset="0"/>
                <a:ea typeface="Helvetica Neue" charset="0"/>
                <a:cs typeface="Helvetica Neue" charset="0"/>
              </a:rPr>
              <a:t>Side</a:t>
            </a:r>
          </a:p>
        </p:txBody>
      </p:sp>
      <p:grpSp>
        <p:nvGrpSpPr>
          <p:cNvPr id="161" name="Group 160"/>
          <p:cNvGrpSpPr/>
          <p:nvPr/>
        </p:nvGrpSpPr>
        <p:grpSpPr>
          <a:xfrm>
            <a:off x="4627881" y="1164639"/>
            <a:ext cx="4473894" cy="4113122"/>
            <a:chOff x="38114555" y="15379699"/>
            <a:chExt cx="5078146" cy="4668647"/>
          </a:xfrm>
        </p:grpSpPr>
        <p:grpSp>
          <p:nvGrpSpPr>
            <p:cNvPr id="162" name="Group 161"/>
            <p:cNvGrpSpPr/>
            <p:nvPr/>
          </p:nvGrpSpPr>
          <p:grpSpPr>
            <a:xfrm>
              <a:off x="38114555" y="15379699"/>
              <a:ext cx="5078146" cy="4668647"/>
              <a:chOff x="2040467" y="3206394"/>
              <a:chExt cx="3815718" cy="3508021"/>
            </a:xfrm>
          </p:grpSpPr>
          <p:pic>
            <p:nvPicPr>
              <p:cNvPr id="172" name="Auto Spin Map.tif" descr="/Users/Imperssonator/Documents/GA Tech/Research/Papers/Quantification of P3HT Microstructure/Protocol Paper/Auto Spin Map/Auto Spin Map.tif"/>
              <p:cNvPicPr>
                <a:picLocks noChangeAspect="1"/>
              </p:cNvPicPr>
              <p:nvPr/>
            </p:nvPicPr>
            <p:blipFill rotWithShape="1">
              <a:blip r:embed="rId3" r:link="rId4" cstate="print">
                <a:extLst>
                  <a:ext uri="{28A0092B-C50C-407E-A947-70E740481C1C}">
                    <a14:useLocalDpi xmlns:a14="http://schemas.microsoft.com/office/drawing/2010/main" val="0"/>
                  </a:ext>
                </a:extLst>
              </a:blip>
              <a:srcRect t="4615" r="8306"/>
              <a:stretch/>
            </p:blipFill>
            <p:spPr>
              <a:xfrm>
                <a:off x="2040467" y="3206394"/>
                <a:ext cx="3815718" cy="3508021"/>
              </a:xfrm>
              <a:prstGeom prst="rect">
                <a:avLst/>
              </a:prstGeom>
            </p:spPr>
          </p:pic>
          <p:sp>
            <p:nvSpPr>
              <p:cNvPr id="173" name="Circular Arrow 172"/>
              <p:cNvSpPr/>
              <p:nvPr/>
            </p:nvSpPr>
            <p:spPr>
              <a:xfrm rot="16558852" flipH="1">
                <a:off x="3787106" y="4431469"/>
                <a:ext cx="788032" cy="761363"/>
              </a:xfrm>
              <a:prstGeom prst="circularArrow">
                <a:avLst/>
              </a:prstGeom>
              <a:solidFill>
                <a:srgbClr val="8B76FF"/>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a:solidFill>
                    <a:prstClr val="white">
                      <a:lumMod val="65000"/>
                    </a:prstClr>
                  </a:solidFill>
                  <a:latin typeface="Helvetica Neue" charset="0"/>
                  <a:ea typeface="Helvetica Neue" charset="0"/>
                  <a:cs typeface="Helvetica Neue" charset="0"/>
                </a:endParaRPr>
              </a:p>
            </p:txBody>
          </p:sp>
          <p:sp>
            <p:nvSpPr>
              <p:cNvPr id="174" name="TextBox 173"/>
              <p:cNvSpPr txBox="1"/>
              <p:nvPr/>
            </p:nvSpPr>
            <p:spPr>
              <a:xfrm>
                <a:off x="2853261" y="5767480"/>
                <a:ext cx="1390194" cy="341248"/>
              </a:xfrm>
              <a:prstGeom prst="rect">
                <a:avLst/>
              </a:prstGeom>
              <a:noFill/>
              <a:ln>
                <a:solidFill>
                  <a:srgbClr val="660066"/>
                </a:solidFill>
              </a:ln>
            </p:spPr>
            <p:txBody>
              <a:bodyPr wrap="square" rtlCol="0">
                <a:spAutoFit/>
              </a:bodyPr>
              <a:lstStyle/>
              <a:p>
                <a:pPr defTabSz="457127"/>
                <a:r>
                  <a:rPr lang="en-US" sz="1000" dirty="0">
                    <a:solidFill>
                      <a:srgbClr val="660066"/>
                    </a:solidFill>
                    <a:latin typeface="Helvetica Neue" charset="0"/>
                    <a:ea typeface="Helvetica Neue" charset="0"/>
                    <a:cs typeface="Helvetica Neue" charset="0"/>
                  </a:rPr>
                  <a:t>Spin direction and initial droplet size and position</a:t>
                </a:r>
              </a:p>
            </p:txBody>
          </p:sp>
          <p:cxnSp>
            <p:nvCxnSpPr>
              <p:cNvPr id="175" name="Straight Connector 174"/>
              <p:cNvCxnSpPr>
                <a:stCxn id="174" idx="0"/>
              </p:cNvCxnSpPr>
              <p:nvPr/>
            </p:nvCxnSpPr>
            <p:spPr>
              <a:xfrm flipV="1">
                <a:off x="3548358" y="5053032"/>
                <a:ext cx="455596" cy="714448"/>
              </a:xfrm>
              <a:prstGeom prst="line">
                <a:avLst/>
              </a:prstGeom>
              <a:ln w="12700" cmpd="sng">
                <a:solidFill>
                  <a:srgbClr val="660066"/>
                </a:solidFill>
              </a:ln>
              <a:effectLst/>
            </p:spPr>
            <p:style>
              <a:lnRef idx="2">
                <a:schemeClr val="accent1"/>
              </a:lnRef>
              <a:fillRef idx="0">
                <a:schemeClr val="accent1"/>
              </a:fillRef>
              <a:effectRef idx="1">
                <a:schemeClr val="accent1"/>
              </a:effectRef>
              <a:fontRef idx="minor">
                <a:schemeClr val="tx1"/>
              </a:fontRef>
            </p:style>
          </p:cxnSp>
        </p:grpSp>
        <p:grpSp>
          <p:nvGrpSpPr>
            <p:cNvPr id="163" name="Group 162"/>
            <p:cNvGrpSpPr/>
            <p:nvPr/>
          </p:nvGrpSpPr>
          <p:grpSpPr>
            <a:xfrm>
              <a:off x="39282952" y="16196624"/>
              <a:ext cx="3364844" cy="2413120"/>
              <a:chOff x="6833268" y="2070899"/>
              <a:chExt cx="1799224" cy="1290325"/>
            </a:xfrm>
            <a:effectLst>
              <a:outerShdw blurRad="50800" dist="38100" dir="2700000" algn="tl" rotWithShape="0">
                <a:prstClr val="black">
                  <a:alpha val="40000"/>
                </a:prstClr>
              </a:outerShdw>
            </a:effectLst>
          </p:grpSpPr>
          <p:grpSp>
            <p:nvGrpSpPr>
              <p:cNvPr id="164" name="Group 163"/>
              <p:cNvGrpSpPr/>
              <p:nvPr/>
            </p:nvGrpSpPr>
            <p:grpSpPr>
              <a:xfrm>
                <a:off x="7772420" y="2070900"/>
                <a:ext cx="860072" cy="1290324"/>
                <a:chOff x="7618754" y="2070900"/>
                <a:chExt cx="860072" cy="1290324"/>
              </a:xfrm>
            </p:grpSpPr>
            <p:sp>
              <p:nvSpPr>
                <p:cNvPr id="169" name="Rectangle 168"/>
                <p:cNvSpPr/>
                <p:nvPr/>
              </p:nvSpPr>
              <p:spPr>
                <a:xfrm rot="10800000">
                  <a:off x="7618754" y="2070900"/>
                  <a:ext cx="269580" cy="349721"/>
                </a:xfrm>
                <a:prstGeom prst="rect">
                  <a:avLst/>
                </a:prstGeom>
                <a:solidFill>
                  <a:srgbClr val="D7C11E">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cxnSp>
              <p:nvCxnSpPr>
                <p:cNvPr id="170" name="Elbow Connector 169"/>
                <p:cNvCxnSpPr>
                  <a:stCxn id="169" idx="1"/>
                </p:cNvCxnSpPr>
                <p:nvPr/>
              </p:nvCxnSpPr>
              <p:spPr>
                <a:xfrm>
                  <a:off x="7888334" y="2245760"/>
                  <a:ext cx="307329" cy="1115464"/>
                </a:xfrm>
                <a:prstGeom prst="bentConnector2">
                  <a:avLst/>
                </a:prstGeom>
                <a:ln w="57150" cmpd="sng">
                  <a:solidFill>
                    <a:srgbClr val="D7C11E">
                      <a:alpha val="10000"/>
                    </a:srgbClr>
                  </a:solidFill>
                </a:ln>
                <a:effectLst/>
              </p:spPr>
              <p:style>
                <a:lnRef idx="2">
                  <a:schemeClr val="accent1"/>
                </a:lnRef>
                <a:fillRef idx="0">
                  <a:schemeClr val="accent1"/>
                </a:fillRef>
                <a:effectRef idx="1">
                  <a:schemeClr val="accent1"/>
                </a:effectRef>
                <a:fontRef idx="minor">
                  <a:schemeClr val="tx1"/>
                </a:fontRef>
              </p:style>
            </p:cxnSp>
            <p:sp>
              <p:nvSpPr>
                <p:cNvPr id="171" name="Rectangle 170"/>
                <p:cNvSpPr/>
                <p:nvPr/>
              </p:nvSpPr>
              <p:spPr>
                <a:xfrm rot="10800000">
                  <a:off x="8209246" y="3007761"/>
                  <a:ext cx="269580" cy="353462"/>
                </a:xfrm>
                <a:prstGeom prst="rect">
                  <a:avLst/>
                </a:prstGeom>
                <a:solidFill>
                  <a:srgbClr val="D7C11E">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grpSp>
          <p:grpSp>
            <p:nvGrpSpPr>
              <p:cNvPr id="165" name="Group 164"/>
              <p:cNvGrpSpPr/>
              <p:nvPr/>
            </p:nvGrpSpPr>
            <p:grpSpPr>
              <a:xfrm flipH="1">
                <a:off x="6833268" y="2070899"/>
                <a:ext cx="860072" cy="1290324"/>
                <a:chOff x="7618754" y="2070899"/>
                <a:chExt cx="860072" cy="1290324"/>
              </a:xfrm>
            </p:grpSpPr>
            <p:sp>
              <p:nvSpPr>
                <p:cNvPr id="166" name="Rectangle 165"/>
                <p:cNvSpPr/>
                <p:nvPr/>
              </p:nvSpPr>
              <p:spPr>
                <a:xfrm rot="10800000">
                  <a:off x="7618754" y="2070899"/>
                  <a:ext cx="269580" cy="349721"/>
                </a:xfrm>
                <a:prstGeom prst="rect">
                  <a:avLst/>
                </a:prstGeom>
                <a:solidFill>
                  <a:srgbClr val="D7C11E">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cxnSp>
              <p:nvCxnSpPr>
                <p:cNvPr id="167" name="Elbow Connector 166"/>
                <p:cNvCxnSpPr>
                  <a:stCxn id="166" idx="1"/>
                </p:cNvCxnSpPr>
                <p:nvPr/>
              </p:nvCxnSpPr>
              <p:spPr>
                <a:xfrm rot="10800000" flipH="1" flipV="1">
                  <a:off x="7888333" y="2245758"/>
                  <a:ext cx="307331" cy="1115465"/>
                </a:xfrm>
                <a:prstGeom prst="bentConnector2">
                  <a:avLst/>
                </a:prstGeom>
                <a:ln w="57150" cmpd="sng">
                  <a:solidFill>
                    <a:srgbClr val="D7C11E">
                      <a:alpha val="10000"/>
                    </a:srgbClr>
                  </a:solidFill>
                </a:ln>
                <a:effectLst/>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rot="10800000">
                  <a:off x="8209246" y="3007761"/>
                  <a:ext cx="269580" cy="353462"/>
                </a:xfrm>
                <a:prstGeom prst="rect">
                  <a:avLst/>
                </a:prstGeom>
                <a:solidFill>
                  <a:srgbClr val="D7C11E">
                    <a:alpha val="2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500" dirty="0">
                    <a:solidFill>
                      <a:prstClr val="white"/>
                    </a:solidFill>
                    <a:latin typeface="Helvetica Neue" charset="0"/>
                    <a:ea typeface="Helvetica Neue" charset="0"/>
                    <a:cs typeface="Helvetica Neue" charset="0"/>
                  </a:endParaRPr>
                </a:p>
              </p:txBody>
            </p:sp>
          </p:grpSp>
        </p:grpSp>
      </p:grpSp>
      <p:grpSp>
        <p:nvGrpSpPr>
          <p:cNvPr id="176" name="Group 175"/>
          <p:cNvGrpSpPr/>
          <p:nvPr/>
        </p:nvGrpSpPr>
        <p:grpSpPr>
          <a:xfrm>
            <a:off x="2768344" y="2909839"/>
            <a:ext cx="530873" cy="283870"/>
            <a:chOff x="2792965" y="2492262"/>
            <a:chExt cx="766597" cy="409917"/>
          </a:xfrm>
        </p:grpSpPr>
        <p:sp>
          <p:nvSpPr>
            <p:cNvPr id="177" name="TextBox 176"/>
            <p:cNvSpPr txBox="1"/>
            <p:nvPr/>
          </p:nvSpPr>
          <p:spPr>
            <a:xfrm>
              <a:off x="2792965" y="2492262"/>
              <a:ext cx="766597" cy="392681"/>
            </a:xfrm>
            <a:prstGeom prst="rect">
              <a:avLst/>
            </a:prstGeom>
            <a:noFill/>
          </p:spPr>
          <p:txBody>
            <a:bodyPr wrap="square" rtlCol="0">
              <a:spAutoFit/>
            </a:bodyPr>
            <a:lstStyle/>
            <a:p>
              <a:pPr defTabSz="457127"/>
              <a:r>
                <a:rPr lang="en-US" sz="1167" dirty="0">
                  <a:solidFill>
                    <a:prstClr val="white">
                      <a:lumMod val="95000"/>
                    </a:prstClr>
                  </a:solidFill>
                  <a:latin typeface="Helvetica Neue" charset="0"/>
                  <a:ea typeface="Helvetica Neue" charset="0"/>
                  <a:cs typeface="Helvetica Neue" charset="0"/>
                </a:rPr>
                <a:t>2 </a:t>
              </a:r>
              <a:r>
                <a:rPr lang="en-US" sz="1167" i="1" dirty="0">
                  <a:solidFill>
                    <a:prstClr val="white">
                      <a:lumMod val="95000"/>
                    </a:prstClr>
                  </a:solidFill>
                  <a:latin typeface="Helvetica Neue" charset="0"/>
                  <a:ea typeface="Helvetica Neue" charset="0"/>
                  <a:cs typeface="Helvetica Neue" charset="0"/>
                </a:rPr>
                <a:t>µm</a:t>
              </a:r>
            </a:p>
          </p:txBody>
        </p:sp>
        <p:cxnSp>
          <p:nvCxnSpPr>
            <p:cNvPr id="178" name="Straight Connector 177"/>
            <p:cNvCxnSpPr/>
            <p:nvPr/>
          </p:nvCxnSpPr>
          <p:spPr>
            <a:xfrm>
              <a:off x="2832549" y="2902179"/>
              <a:ext cx="588482" cy="0"/>
            </a:xfrm>
            <a:prstGeom prst="line">
              <a:avLst/>
            </a:prstGeom>
            <a:ln w="57150" cmpd="sng">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cxnSp>
        <p:nvCxnSpPr>
          <p:cNvPr id="179" name="Straight Arrow Connector 178"/>
          <p:cNvCxnSpPr>
            <a:stCxn id="4" idx="2"/>
            <a:endCxn id="190" idx="0"/>
          </p:cNvCxnSpPr>
          <p:nvPr/>
        </p:nvCxnSpPr>
        <p:spPr>
          <a:xfrm>
            <a:off x="3735961" y="3298724"/>
            <a:ext cx="12348" cy="268113"/>
          </a:xfrm>
          <a:prstGeom prst="straightConnector1">
            <a:avLst/>
          </a:prstGeom>
          <a:ln w="12700" cmpd="sng">
            <a:solidFill>
              <a:srgbClr val="595959"/>
            </a:solidFill>
            <a:prstDash val="dash"/>
            <a:tailEnd type="arrow"/>
          </a:ln>
          <a:effectLst/>
        </p:spPr>
        <p:style>
          <a:lnRef idx="2">
            <a:schemeClr val="accent1"/>
          </a:lnRef>
          <a:fillRef idx="0">
            <a:schemeClr val="accent1"/>
          </a:fillRef>
          <a:effectRef idx="1">
            <a:schemeClr val="accent1"/>
          </a:effectRef>
          <a:fontRef idx="minor">
            <a:schemeClr val="tx1"/>
          </a:fontRef>
        </p:style>
      </p:cxnSp>
      <p:grpSp>
        <p:nvGrpSpPr>
          <p:cNvPr id="180" name="Group 179"/>
          <p:cNvGrpSpPr/>
          <p:nvPr/>
        </p:nvGrpSpPr>
        <p:grpSpPr>
          <a:xfrm>
            <a:off x="-258674" y="1051234"/>
            <a:ext cx="3042172" cy="2018773"/>
            <a:chOff x="32379297" y="17379529"/>
            <a:chExt cx="3650606" cy="2422527"/>
          </a:xfrm>
        </p:grpSpPr>
        <p:grpSp>
          <p:nvGrpSpPr>
            <p:cNvPr id="181" name="Group 180"/>
            <p:cNvGrpSpPr/>
            <p:nvPr/>
          </p:nvGrpSpPr>
          <p:grpSpPr>
            <a:xfrm>
              <a:off x="33137963" y="17913668"/>
              <a:ext cx="2181826" cy="1888388"/>
              <a:chOff x="1184299" y="622513"/>
              <a:chExt cx="543483" cy="470389"/>
            </a:xfrm>
          </p:grpSpPr>
          <p:sp>
            <p:nvSpPr>
              <p:cNvPr id="183" name="Cube 182"/>
              <p:cNvSpPr/>
              <p:nvPr/>
            </p:nvSpPr>
            <p:spPr>
              <a:xfrm>
                <a:off x="1184299" y="791767"/>
                <a:ext cx="543483" cy="175314"/>
              </a:xfrm>
              <a:prstGeom prst="cube">
                <a:avLst>
                  <a:gd name="adj" fmla="val 89444"/>
                </a:avLst>
              </a:prstGeom>
              <a:solidFill>
                <a:schemeClr val="bg1">
                  <a:lumMod val="75000"/>
                </a:schemeClr>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833" dirty="0">
                  <a:solidFill>
                    <a:prstClr val="white"/>
                  </a:solidFill>
                  <a:latin typeface="Helvetica Neue" charset="0"/>
                  <a:ea typeface="Helvetica Neue" charset="0"/>
                  <a:cs typeface="Helvetica Neue" charset="0"/>
                </a:endParaRPr>
              </a:p>
            </p:txBody>
          </p:sp>
          <p:sp>
            <p:nvSpPr>
              <p:cNvPr id="184" name="Cloud 183"/>
              <p:cNvSpPr/>
              <p:nvPr/>
            </p:nvSpPr>
            <p:spPr>
              <a:xfrm>
                <a:off x="1301057" y="806939"/>
                <a:ext cx="319696" cy="124743"/>
              </a:xfrm>
              <a:prstGeom prst="cloud">
                <a:avLst/>
              </a:prstGeom>
              <a:solidFill>
                <a:srgbClr val="CCC1DA"/>
              </a:solidFill>
              <a:ln w="3175"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833" dirty="0">
                  <a:solidFill>
                    <a:prstClr val="white"/>
                  </a:solidFill>
                  <a:latin typeface="Helvetica Neue" charset="0"/>
                  <a:ea typeface="Helvetica Neue" charset="0"/>
                  <a:cs typeface="Helvetica Neue" charset="0"/>
                </a:endParaRPr>
              </a:p>
            </p:txBody>
          </p:sp>
          <p:sp>
            <p:nvSpPr>
              <p:cNvPr id="185" name="Teardrop 184"/>
              <p:cNvSpPr/>
              <p:nvPr/>
            </p:nvSpPr>
            <p:spPr>
              <a:xfrm rot="18895993">
                <a:off x="1430428" y="688323"/>
                <a:ext cx="39915" cy="32228"/>
              </a:xfrm>
              <a:prstGeom prst="teardrop">
                <a:avLst/>
              </a:prstGeom>
              <a:solidFill>
                <a:srgbClr val="CCC1DA"/>
              </a:solidFill>
              <a:ln w="31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833" dirty="0">
                  <a:solidFill>
                    <a:prstClr val="white"/>
                  </a:solidFill>
                  <a:latin typeface="Helvetica Neue" charset="0"/>
                  <a:ea typeface="Helvetica Neue" charset="0"/>
                  <a:cs typeface="Helvetica Neue" charset="0"/>
                </a:endParaRPr>
              </a:p>
            </p:txBody>
          </p:sp>
          <p:sp>
            <p:nvSpPr>
              <p:cNvPr id="186" name="Circular Arrow 185"/>
              <p:cNvSpPr/>
              <p:nvPr/>
            </p:nvSpPr>
            <p:spPr>
              <a:xfrm rot="13080960" flipH="1">
                <a:off x="1184677" y="622513"/>
                <a:ext cx="486865" cy="470389"/>
              </a:xfrm>
              <a:prstGeom prst="circularArrow">
                <a:avLst>
                  <a:gd name="adj1" fmla="val 6248"/>
                  <a:gd name="adj2" fmla="val 1142319"/>
                  <a:gd name="adj3" fmla="val 20527832"/>
                  <a:gd name="adj4" fmla="val 7784445"/>
                  <a:gd name="adj5" fmla="val 10343"/>
                </a:avLst>
              </a:prstGeom>
              <a:solidFill>
                <a:schemeClr val="accent1">
                  <a:lumMod val="75000"/>
                </a:schemeClr>
              </a:solidFill>
              <a:ln w="6350" cmpd="sng">
                <a:solidFill>
                  <a:schemeClr val="accent1">
                    <a:lumMod val="50000"/>
                  </a:schemeClr>
                </a:solidFill>
              </a:ln>
              <a:effectLst/>
              <a:scene3d>
                <a:camera prst="orthographicFront">
                  <a:rot lat="1676346" lon="17846647" rev="19611945"/>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167" dirty="0">
                  <a:solidFill>
                    <a:prstClr val="white">
                      <a:lumMod val="65000"/>
                    </a:prstClr>
                  </a:solidFill>
                  <a:latin typeface="Helvetica Neue" charset="0"/>
                  <a:ea typeface="Helvetica Neue" charset="0"/>
                  <a:cs typeface="Helvetica Neue" charset="0"/>
                </a:endParaRPr>
              </a:p>
            </p:txBody>
          </p:sp>
          <p:sp>
            <p:nvSpPr>
              <p:cNvPr id="187" name="Teardrop 186"/>
              <p:cNvSpPr/>
              <p:nvPr/>
            </p:nvSpPr>
            <p:spPr>
              <a:xfrm rot="18895993">
                <a:off x="1430428" y="759122"/>
                <a:ext cx="39915" cy="32228"/>
              </a:xfrm>
              <a:prstGeom prst="teardrop">
                <a:avLst/>
              </a:prstGeom>
              <a:solidFill>
                <a:srgbClr val="CCC1DA"/>
              </a:solidFill>
              <a:ln w="31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1833" dirty="0">
                  <a:solidFill>
                    <a:prstClr val="white"/>
                  </a:solidFill>
                  <a:latin typeface="Helvetica Neue" charset="0"/>
                  <a:ea typeface="Helvetica Neue" charset="0"/>
                  <a:cs typeface="Helvetica Neue" charset="0"/>
                </a:endParaRPr>
              </a:p>
            </p:txBody>
          </p:sp>
        </p:grpSp>
        <p:sp>
          <p:nvSpPr>
            <p:cNvPr id="182" name="Content Placeholder 2"/>
            <p:cNvSpPr txBox="1">
              <a:spLocks/>
            </p:cNvSpPr>
            <p:nvPr/>
          </p:nvSpPr>
          <p:spPr>
            <a:xfrm>
              <a:off x="32379297" y="17379529"/>
              <a:ext cx="3650606" cy="965200"/>
            </a:xfrm>
            <a:prstGeom prst="rect">
              <a:avLst/>
            </a:prstGeom>
          </p:spPr>
          <p:txBody>
            <a:bodyPr vert="horz" lIns="365753" tIns="182876" rIns="365753" bIns="182876" rtlCol="0">
              <a:noAutofit/>
            </a:bodyPr>
            <a:lstStyle>
              <a:lvl1pPr marL="0" indent="0" algn="ctr" defTabSz="2194514" rtl="0" eaLnBrk="1" latinLnBrk="0" hangingPunct="1">
                <a:spcBef>
                  <a:spcPct val="20000"/>
                </a:spcBef>
                <a:buFont typeface="Arial"/>
                <a:buNone/>
                <a:defRPr sz="15400" kern="1200">
                  <a:solidFill>
                    <a:schemeClr val="tx1">
                      <a:tint val="75000"/>
                    </a:schemeClr>
                  </a:solidFill>
                  <a:latin typeface="+mn-lt"/>
                  <a:ea typeface="+mn-ea"/>
                  <a:cs typeface="+mn-cs"/>
                </a:defRPr>
              </a:lvl1pPr>
              <a:lvl2pPr marL="2194514" indent="0" algn="ctr" defTabSz="2194514" rtl="0" eaLnBrk="1" latinLnBrk="0" hangingPunct="1">
                <a:spcBef>
                  <a:spcPct val="20000"/>
                </a:spcBef>
                <a:buFont typeface="Arial"/>
                <a:buNone/>
                <a:defRPr sz="13400" kern="1200">
                  <a:solidFill>
                    <a:schemeClr val="tx1">
                      <a:tint val="75000"/>
                    </a:schemeClr>
                  </a:solidFill>
                  <a:latin typeface="+mn-lt"/>
                  <a:ea typeface="+mn-ea"/>
                  <a:cs typeface="+mn-cs"/>
                </a:defRPr>
              </a:lvl2pPr>
              <a:lvl3pPr marL="4389028" indent="0" algn="ctr" defTabSz="2194514" rtl="0" eaLnBrk="1" latinLnBrk="0" hangingPunct="1">
                <a:spcBef>
                  <a:spcPct val="20000"/>
                </a:spcBef>
                <a:buFont typeface="Arial"/>
                <a:buNone/>
                <a:defRPr sz="11500" kern="1200">
                  <a:solidFill>
                    <a:schemeClr val="tx1">
                      <a:tint val="75000"/>
                    </a:schemeClr>
                  </a:solidFill>
                  <a:latin typeface="+mn-lt"/>
                  <a:ea typeface="+mn-ea"/>
                  <a:cs typeface="+mn-cs"/>
                </a:defRPr>
              </a:lvl3pPr>
              <a:lvl4pPr marL="6583543" indent="0" algn="ctr" defTabSz="2194514" rtl="0" eaLnBrk="1" latinLnBrk="0" hangingPunct="1">
                <a:spcBef>
                  <a:spcPct val="20000"/>
                </a:spcBef>
                <a:buFont typeface="Arial"/>
                <a:buNone/>
                <a:defRPr sz="9700" kern="1200">
                  <a:solidFill>
                    <a:schemeClr val="tx1">
                      <a:tint val="75000"/>
                    </a:schemeClr>
                  </a:solidFill>
                  <a:latin typeface="+mn-lt"/>
                  <a:ea typeface="+mn-ea"/>
                  <a:cs typeface="+mn-cs"/>
                </a:defRPr>
              </a:lvl4pPr>
              <a:lvl5pPr marL="8778057" indent="0" algn="ctr" defTabSz="2194514" rtl="0" eaLnBrk="1" latinLnBrk="0" hangingPunct="1">
                <a:spcBef>
                  <a:spcPct val="20000"/>
                </a:spcBef>
                <a:buFont typeface="Arial"/>
                <a:buNone/>
                <a:defRPr sz="9700" kern="1200">
                  <a:solidFill>
                    <a:schemeClr val="tx1">
                      <a:tint val="75000"/>
                    </a:schemeClr>
                  </a:solidFill>
                  <a:latin typeface="+mn-lt"/>
                  <a:ea typeface="+mn-ea"/>
                  <a:cs typeface="+mn-cs"/>
                </a:defRPr>
              </a:lvl5pPr>
              <a:lvl6pPr marL="10972571" indent="0" algn="ctr" defTabSz="2194514" rtl="0" eaLnBrk="1" latinLnBrk="0" hangingPunct="1">
                <a:spcBef>
                  <a:spcPct val="20000"/>
                </a:spcBef>
                <a:buFont typeface="Arial"/>
                <a:buNone/>
                <a:defRPr sz="9700" kern="1200">
                  <a:solidFill>
                    <a:schemeClr val="tx1">
                      <a:tint val="75000"/>
                    </a:schemeClr>
                  </a:solidFill>
                  <a:latin typeface="+mn-lt"/>
                  <a:ea typeface="+mn-ea"/>
                  <a:cs typeface="+mn-cs"/>
                </a:defRPr>
              </a:lvl6pPr>
              <a:lvl7pPr marL="13167085" indent="0" algn="ctr" defTabSz="2194514" rtl="0" eaLnBrk="1" latinLnBrk="0" hangingPunct="1">
                <a:spcBef>
                  <a:spcPct val="20000"/>
                </a:spcBef>
                <a:buFont typeface="Arial"/>
                <a:buNone/>
                <a:defRPr sz="9700" kern="1200">
                  <a:solidFill>
                    <a:schemeClr val="tx1">
                      <a:tint val="75000"/>
                    </a:schemeClr>
                  </a:solidFill>
                  <a:latin typeface="+mn-lt"/>
                  <a:ea typeface="+mn-ea"/>
                  <a:cs typeface="+mn-cs"/>
                </a:defRPr>
              </a:lvl7pPr>
              <a:lvl8pPr marL="15361599" indent="0" algn="ctr" defTabSz="2194514" rtl="0" eaLnBrk="1" latinLnBrk="0" hangingPunct="1">
                <a:spcBef>
                  <a:spcPct val="20000"/>
                </a:spcBef>
                <a:buFont typeface="Arial"/>
                <a:buNone/>
                <a:defRPr sz="9700" kern="1200">
                  <a:solidFill>
                    <a:schemeClr val="tx1">
                      <a:tint val="75000"/>
                    </a:schemeClr>
                  </a:solidFill>
                  <a:latin typeface="+mn-lt"/>
                  <a:ea typeface="+mn-ea"/>
                  <a:cs typeface="+mn-cs"/>
                </a:defRPr>
              </a:lvl8pPr>
              <a:lvl9pPr marL="17556115" indent="0" algn="ctr" defTabSz="2194514" rtl="0" eaLnBrk="1" latinLnBrk="0" hangingPunct="1">
                <a:spcBef>
                  <a:spcPct val="20000"/>
                </a:spcBef>
                <a:buFont typeface="Arial"/>
                <a:buNone/>
                <a:defRPr sz="9700" kern="1200">
                  <a:solidFill>
                    <a:schemeClr val="tx1">
                      <a:tint val="75000"/>
                    </a:schemeClr>
                  </a:solidFill>
                  <a:latin typeface="+mn-lt"/>
                  <a:ea typeface="+mn-ea"/>
                  <a:cs typeface="+mn-cs"/>
                </a:defRPr>
              </a:lvl9pPr>
            </a:lstStyle>
            <a:p>
              <a:r>
                <a:rPr lang="en-US" sz="2000" b="1" dirty="0">
                  <a:solidFill>
                    <a:srgbClr val="000000"/>
                  </a:solidFill>
                  <a:latin typeface="Helvetica Neue" charset="0"/>
                  <a:ea typeface="Helvetica Neue" charset="0"/>
                  <a:cs typeface="Helvetica Neue" charset="0"/>
                </a:rPr>
                <a:t>Spin coating</a:t>
              </a:r>
            </a:p>
          </p:txBody>
        </p:sp>
      </p:grpSp>
      <p:cxnSp>
        <p:nvCxnSpPr>
          <p:cNvPr id="188" name="Straight Arrow Connector 187"/>
          <p:cNvCxnSpPr>
            <a:endCxn id="4" idx="1"/>
          </p:cNvCxnSpPr>
          <p:nvPr/>
        </p:nvCxnSpPr>
        <p:spPr>
          <a:xfrm>
            <a:off x="1608298" y="2181137"/>
            <a:ext cx="1118718" cy="108640"/>
          </a:xfrm>
          <a:prstGeom prst="straightConnector1">
            <a:avLst/>
          </a:prstGeom>
          <a:ln w="12700" cmpd="sng">
            <a:solidFill>
              <a:srgbClr val="595959"/>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a:stCxn id="190" idx="3"/>
          </p:cNvCxnSpPr>
          <p:nvPr/>
        </p:nvCxnSpPr>
        <p:spPr>
          <a:xfrm flipV="1">
            <a:off x="4632017" y="3345607"/>
            <a:ext cx="1315817" cy="1071475"/>
          </a:xfrm>
          <a:prstGeom prst="straightConnector1">
            <a:avLst/>
          </a:prstGeom>
          <a:ln w="12700" cmpd="sng">
            <a:solidFill>
              <a:srgbClr val="595959"/>
            </a:solidFill>
            <a:prstDash val="dash"/>
            <a:tailEnd type="arrow"/>
          </a:ln>
          <a:effectLst/>
        </p:spPr>
        <p:style>
          <a:lnRef idx="2">
            <a:schemeClr val="accent1"/>
          </a:lnRef>
          <a:fillRef idx="0">
            <a:schemeClr val="accent1"/>
          </a:fillRef>
          <a:effectRef idx="1">
            <a:schemeClr val="accent1"/>
          </a:effectRef>
          <a:fontRef idx="minor">
            <a:schemeClr val="tx1"/>
          </a:fontRef>
        </p:style>
      </p:cxnSp>
      <p:pic>
        <p:nvPicPr>
          <p:cNvPr id="190" name="Picture 189" descr="OD 11.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4602" y="3566833"/>
            <a:ext cx="1767417" cy="1700492"/>
          </a:xfrm>
          <a:prstGeom prst="rect">
            <a:avLst/>
          </a:prstGeom>
        </p:spPr>
      </p:pic>
      <p:sp>
        <p:nvSpPr>
          <p:cNvPr id="2" name="Slide Number Placeholder 1"/>
          <p:cNvSpPr>
            <a:spLocks noGrp="1"/>
          </p:cNvSpPr>
          <p:nvPr>
            <p:ph type="sldNum" sz="quarter" idx="12"/>
          </p:nvPr>
        </p:nvSpPr>
        <p:spPr/>
        <p:txBody>
          <a:bodyPr/>
          <a:lstStyle/>
          <a:p>
            <a:fld id="{1B2A17CE-E182-A242-A098-944A5CD33DE4}" type="slidenum">
              <a:rPr lang="en-US" smtClean="0">
                <a:solidFill>
                  <a:prstClr val="black">
                    <a:tint val="75000"/>
                  </a:prstClr>
                </a:solidFill>
                <a:latin typeface="Helvetica Neue" charset="0"/>
                <a:ea typeface="Helvetica Neue" charset="0"/>
                <a:cs typeface="Helvetica Neue" charset="0"/>
              </a:rPr>
              <a:pPr/>
              <a:t>32</a:t>
            </a:fld>
            <a:endParaRPr lang="en-US">
              <a:solidFill>
                <a:prstClr val="black">
                  <a:tint val="75000"/>
                </a:prstClr>
              </a:solidFill>
              <a:latin typeface="Helvetica Neue" charset="0"/>
              <a:ea typeface="Helvetica Neue" charset="0"/>
              <a:cs typeface="Helvetica Neue" charset="0"/>
            </a:endParaRPr>
          </a:p>
        </p:txBody>
      </p:sp>
      <p:sp>
        <p:nvSpPr>
          <p:cNvPr id="191" name="Rectangle 190"/>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1833">
              <a:ln>
                <a:solidFill>
                  <a:prstClr val="black"/>
                </a:solidFill>
              </a:ln>
              <a:solidFill>
                <a:prstClr val="white"/>
              </a:solidFill>
              <a:latin typeface="Helvetica Neue" charset="0"/>
              <a:ea typeface="Helvetica Neue" charset="0"/>
              <a:cs typeface="Helvetica Neue" charset="0"/>
            </a:endParaRPr>
          </a:p>
        </p:txBody>
      </p:sp>
      <p:sp>
        <p:nvSpPr>
          <p:cNvPr id="192" name="TextBox 191"/>
          <p:cNvSpPr txBox="1"/>
          <p:nvPr/>
        </p:nvSpPr>
        <p:spPr>
          <a:xfrm>
            <a:off x="110753" y="169035"/>
            <a:ext cx="8091428"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Effect of deposition method on fiber orientation</a:t>
            </a:r>
          </a:p>
        </p:txBody>
      </p:sp>
      <p:sp>
        <p:nvSpPr>
          <p:cNvPr id="193" name="TextBox 192"/>
          <p:cNvSpPr txBox="1"/>
          <p:nvPr/>
        </p:nvSpPr>
        <p:spPr>
          <a:xfrm>
            <a:off x="237813" y="5545366"/>
            <a:ext cx="8694520" cy="384711"/>
          </a:xfrm>
          <a:prstGeom prst="rect">
            <a:avLst/>
          </a:prstGeom>
          <a:noFill/>
        </p:spPr>
        <p:txBody>
          <a:bodyPr wrap="square" lIns="76191" tIns="38095" rIns="76191" bIns="38095" rtlCol="0">
            <a:spAutoFit/>
          </a:bodyPr>
          <a:lstStyle/>
          <a:p>
            <a:pPr defTabSz="457127"/>
            <a:r>
              <a:rPr lang="en-US" sz="2000" dirty="0">
                <a:solidFill>
                  <a:prstClr val="black">
                    <a:lumMod val="85000"/>
                    <a:lumOff val="15000"/>
                  </a:prstClr>
                </a:solidFill>
                <a:latin typeface="Helvetica Neue" charset="0"/>
                <a:ea typeface="Helvetica Neue" charset="0"/>
                <a:cs typeface="Helvetica Neue" charset="0"/>
              </a:rPr>
              <a:t>If the solution can be oriented, it follows the expected radial flow profile.</a:t>
            </a:r>
          </a:p>
        </p:txBody>
      </p:sp>
      <p:sp>
        <p:nvSpPr>
          <p:cNvPr id="195" name="TextBox 194"/>
          <p:cNvSpPr txBox="1"/>
          <p:nvPr/>
        </p:nvSpPr>
        <p:spPr>
          <a:xfrm>
            <a:off x="-1" y="6652816"/>
            <a:ext cx="5461001" cy="205111"/>
          </a:xfrm>
          <a:prstGeom prst="rect">
            <a:avLst/>
          </a:prstGeom>
          <a:noFill/>
        </p:spPr>
        <p:txBody>
          <a:bodyPr wrap="square" lIns="76191" tIns="38095" rIns="76191" bIns="38095" rtlCol="0">
            <a:spAutoFit/>
          </a:bodyPr>
          <a:lstStyle/>
          <a:p>
            <a:pPr defTabSz="457127"/>
            <a:r>
              <a:rPr lang="en-US" sz="833" dirty="0">
                <a:solidFill>
                  <a:prstClr val="black">
                    <a:lumMod val="50000"/>
                    <a:lumOff val="50000"/>
                  </a:prstClr>
                </a:solidFill>
                <a:latin typeface="Helvetica Neue" charset="0"/>
                <a:ea typeface="Helvetica Neue" charset="0"/>
                <a:cs typeface="Helvetica Neue" charset="0"/>
              </a:rPr>
              <a:t>Persson et al., ACS </a:t>
            </a:r>
            <a:r>
              <a:rPr lang="en-US" sz="833" i="1" dirty="0">
                <a:solidFill>
                  <a:prstClr val="black">
                    <a:lumMod val="50000"/>
                    <a:lumOff val="50000"/>
                  </a:prstClr>
                </a:solidFill>
                <a:latin typeface="Helvetica Neue" charset="0"/>
                <a:ea typeface="Helvetica Neue" charset="0"/>
                <a:cs typeface="Helvetica Neue" charset="0"/>
              </a:rPr>
              <a:t>Chem. Mat.</a:t>
            </a:r>
            <a:r>
              <a:rPr lang="en-US" sz="833" dirty="0">
                <a:solidFill>
                  <a:prstClr val="black">
                    <a:lumMod val="50000"/>
                    <a:lumOff val="50000"/>
                  </a:prstClr>
                </a:solidFill>
                <a:latin typeface="Helvetica Neue" charset="0"/>
                <a:ea typeface="Helvetica Neue" charset="0"/>
                <a:cs typeface="Helvetica Neue" charset="0"/>
              </a:rPr>
              <a:t>, </a:t>
            </a:r>
            <a:r>
              <a:rPr lang="en-US" sz="833" b="1" dirty="0">
                <a:solidFill>
                  <a:prstClr val="black">
                    <a:lumMod val="50000"/>
                    <a:lumOff val="50000"/>
                  </a:prstClr>
                </a:solidFill>
                <a:latin typeface="Helvetica Neue" charset="0"/>
                <a:ea typeface="Helvetica Neue" charset="0"/>
                <a:cs typeface="Helvetica Neue" charset="0"/>
              </a:rPr>
              <a:t>2016</a:t>
            </a:r>
            <a:r>
              <a:rPr lang="en-US" sz="833" dirty="0">
                <a:solidFill>
                  <a:prstClr val="black">
                    <a:lumMod val="50000"/>
                    <a:lumOff val="50000"/>
                  </a:prstClr>
                </a:solidFill>
                <a:latin typeface="Helvetica Neue" charset="0"/>
                <a:ea typeface="Helvetica Neue" charset="0"/>
                <a:cs typeface="Helvetica Neue" charset="0"/>
              </a:rPr>
              <a:t>, In Press</a:t>
            </a:r>
          </a:p>
        </p:txBody>
      </p:sp>
    </p:spTree>
    <p:extLst>
      <p:ext uri="{BB962C8B-B14F-4D97-AF65-F5344CB8AC3E}">
        <p14:creationId xmlns:p14="http://schemas.microsoft.com/office/powerpoint/2010/main" val="1173551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O2 surface.png"/>
          <p:cNvPicPr>
            <a:picLocks noChangeAspect="1"/>
          </p:cNvPicPr>
          <p:nvPr/>
        </p:nvPicPr>
        <p:blipFill>
          <a:blip r:embed="rId2" cstate="print">
            <a:alphaModFix amt="39000"/>
            <a:extLst>
              <a:ext uri="{28A0092B-C50C-407E-A947-70E740481C1C}">
                <a14:useLocalDpi xmlns:a14="http://schemas.microsoft.com/office/drawing/2010/main" val="0"/>
              </a:ext>
            </a:extLst>
          </a:blip>
          <a:stretch>
            <a:fillRect/>
          </a:stretch>
        </p:blipFill>
        <p:spPr>
          <a:xfrm>
            <a:off x="1485357" y="3236005"/>
            <a:ext cx="5155167" cy="1615338"/>
          </a:xfrm>
          <a:prstGeom prst="rect">
            <a:avLst/>
          </a:prstGeom>
        </p:spPr>
      </p:pic>
      <p:sp>
        <p:nvSpPr>
          <p:cNvPr id="6" name="Cube 5"/>
          <p:cNvSpPr/>
          <p:nvPr/>
        </p:nvSpPr>
        <p:spPr>
          <a:xfrm>
            <a:off x="973702" y="3236006"/>
            <a:ext cx="1258035" cy="1229887"/>
          </a:xfrm>
          <a:prstGeom prst="cube">
            <a:avLst>
              <a:gd name="adj" fmla="val 74095"/>
            </a:avLst>
          </a:prstGeom>
          <a:solidFill>
            <a:schemeClr val="bg1">
              <a:lumMod val="75000"/>
            </a:schemeClr>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5500" dirty="0">
              <a:solidFill>
                <a:prstClr val="white"/>
              </a:solidFill>
              <a:latin typeface="Helvetica Neue" charset="0"/>
              <a:ea typeface="Helvetica Neue" charset="0"/>
              <a:cs typeface="Helvetica Neue" charset="0"/>
            </a:endParaRPr>
          </a:p>
        </p:txBody>
      </p:sp>
      <p:sp>
        <p:nvSpPr>
          <p:cNvPr id="7" name="Cube 6"/>
          <p:cNvSpPr/>
          <p:nvPr/>
        </p:nvSpPr>
        <p:spPr>
          <a:xfrm>
            <a:off x="973701" y="1003654"/>
            <a:ext cx="1255004" cy="3177963"/>
          </a:xfrm>
          <a:prstGeom prst="cube">
            <a:avLst>
              <a:gd name="adj" fmla="val 72478"/>
            </a:avLst>
          </a:prstGeom>
          <a:solidFill>
            <a:srgbClr val="FCE93F"/>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5500" dirty="0">
              <a:solidFill>
                <a:prstClr val="white"/>
              </a:solidFill>
              <a:latin typeface="Helvetica Neue" charset="0"/>
              <a:ea typeface="Helvetica Neue" charset="0"/>
              <a:cs typeface="Helvetica Neue" charset="0"/>
            </a:endParaRPr>
          </a:p>
        </p:txBody>
      </p:sp>
      <p:grpSp>
        <p:nvGrpSpPr>
          <p:cNvPr id="8" name="Group 7"/>
          <p:cNvGrpSpPr/>
          <p:nvPr/>
        </p:nvGrpSpPr>
        <p:grpSpPr>
          <a:xfrm>
            <a:off x="2235818" y="1406807"/>
            <a:ext cx="4527823" cy="2870257"/>
            <a:chOff x="22430516" y="7279885"/>
            <a:chExt cx="9161180" cy="5978144"/>
          </a:xfrm>
        </p:grpSpPr>
        <p:grpSp>
          <p:nvGrpSpPr>
            <p:cNvPr id="11" name="Group 10"/>
            <p:cNvGrpSpPr/>
            <p:nvPr/>
          </p:nvGrpSpPr>
          <p:grpSpPr>
            <a:xfrm>
              <a:off x="27597870" y="10093704"/>
              <a:ext cx="3032895" cy="1977123"/>
              <a:chOff x="5422900" y="2514600"/>
              <a:chExt cx="2590800" cy="1397000"/>
            </a:xfrm>
            <a:scene3d>
              <a:camera prst="orthographicFront">
                <a:rot lat="1470000" lon="678000" rev="0"/>
              </a:camera>
              <a:lightRig rig="threePt" dir="t"/>
            </a:scene3d>
          </p:grpSpPr>
          <p:sp>
            <p:nvSpPr>
              <p:cNvPr id="75" name="Rectangle 74"/>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76" name="Picture 75"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12" name="Group 11"/>
            <p:cNvGrpSpPr/>
            <p:nvPr/>
          </p:nvGrpSpPr>
          <p:grpSpPr>
            <a:xfrm>
              <a:off x="27850115" y="10394118"/>
              <a:ext cx="3032895" cy="1977123"/>
              <a:chOff x="5422900" y="2514600"/>
              <a:chExt cx="2590800" cy="1397000"/>
            </a:xfrm>
            <a:scene3d>
              <a:camera prst="orthographicFront">
                <a:rot lat="1470000" lon="678000" rev="0"/>
              </a:camera>
              <a:lightRig rig="threePt" dir="t"/>
            </a:scene3d>
          </p:grpSpPr>
          <p:sp>
            <p:nvSpPr>
              <p:cNvPr id="73" name="Rectangle 72"/>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74" name="Picture 73"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13" name="Group 12"/>
            <p:cNvGrpSpPr/>
            <p:nvPr/>
          </p:nvGrpSpPr>
          <p:grpSpPr>
            <a:xfrm>
              <a:off x="27170360" y="10636755"/>
              <a:ext cx="3032895" cy="1977123"/>
              <a:chOff x="5422900" y="2514600"/>
              <a:chExt cx="2590800" cy="1397000"/>
            </a:xfrm>
            <a:scene3d>
              <a:camera prst="orthographicFront">
                <a:rot lat="1470000" lon="678000" rev="0"/>
              </a:camera>
              <a:lightRig rig="threePt" dir="t"/>
            </a:scene3d>
          </p:grpSpPr>
          <p:sp>
            <p:nvSpPr>
              <p:cNvPr id="71" name="Rectangle 70"/>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72" name="Picture 71"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14" name="Group 13"/>
            <p:cNvGrpSpPr/>
            <p:nvPr/>
          </p:nvGrpSpPr>
          <p:grpSpPr>
            <a:xfrm>
              <a:off x="27254066" y="10960887"/>
              <a:ext cx="3032895" cy="1977123"/>
              <a:chOff x="5422900" y="2514600"/>
              <a:chExt cx="2590800" cy="1397000"/>
            </a:xfrm>
            <a:scene3d>
              <a:camera prst="orthographicFront">
                <a:rot lat="1470000" lon="678000" rev="0"/>
              </a:camera>
              <a:lightRig rig="threePt" dir="t"/>
            </a:scene3d>
          </p:grpSpPr>
          <p:sp>
            <p:nvSpPr>
              <p:cNvPr id="69" name="Rectangle 68"/>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70" name="Picture 69"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15" name="Group 14"/>
            <p:cNvGrpSpPr/>
            <p:nvPr/>
          </p:nvGrpSpPr>
          <p:grpSpPr>
            <a:xfrm>
              <a:off x="27254066" y="8079858"/>
              <a:ext cx="3032895" cy="1977123"/>
              <a:chOff x="5422900" y="2514600"/>
              <a:chExt cx="2590800" cy="1397000"/>
            </a:xfrm>
            <a:scene3d>
              <a:camera prst="orthographicFront">
                <a:rot lat="1470000" lon="678000" rev="0"/>
              </a:camera>
              <a:lightRig rig="threePt" dir="t"/>
            </a:scene3d>
          </p:grpSpPr>
          <p:sp>
            <p:nvSpPr>
              <p:cNvPr id="67" name="Rectangle 66"/>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68" name="Picture 67"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sp>
          <p:nvSpPr>
            <p:cNvPr id="16" name="TextBox 15"/>
            <p:cNvSpPr txBox="1"/>
            <p:nvPr/>
          </p:nvSpPr>
          <p:spPr>
            <a:xfrm>
              <a:off x="24704562" y="7367483"/>
              <a:ext cx="1080691" cy="566382"/>
            </a:xfrm>
            <a:prstGeom prst="rect">
              <a:avLst/>
            </a:prstGeom>
            <a:noFill/>
          </p:spPr>
          <p:txBody>
            <a:bodyPr wrap="none" rtlCol="0">
              <a:spAutoFit/>
            </a:bodyPr>
            <a:lstStyle/>
            <a:p>
              <a:pPr defTabSz="457127"/>
              <a:r>
                <a:rPr lang="en-US" sz="1167" dirty="0">
                  <a:solidFill>
                    <a:prstClr val="black"/>
                  </a:solidFill>
                  <a:latin typeface="Helvetica Neue" charset="0"/>
                  <a:ea typeface="Helvetica Neue" charset="0"/>
                  <a:cs typeface="Helvetica Neue" charset="0"/>
                </a:rPr>
                <a:t>(010)</a:t>
              </a:r>
            </a:p>
          </p:txBody>
        </p:sp>
        <p:grpSp>
          <p:nvGrpSpPr>
            <p:cNvPr id="17" name="Group 16"/>
            <p:cNvGrpSpPr/>
            <p:nvPr/>
          </p:nvGrpSpPr>
          <p:grpSpPr>
            <a:xfrm>
              <a:off x="27506311" y="8380272"/>
              <a:ext cx="3032895" cy="1977123"/>
              <a:chOff x="5422900" y="2514600"/>
              <a:chExt cx="2590800" cy="1397000"/>
            </a:xfrm>
            <a:scene3d>
              <a:camera prst="orthographicFront">
                <a:rot lat="1470000" lon="678000" rev="0"/>
              </a:camera>
              <a:lightRig rig="threePt" dir="t"/>
            </a:scene3d>
          </p:grpSpPr>
          <p:sp>
            <p:nvSpPr>
              <p:cNvPr id="65" name="Rectangle 64"/>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66" name="Picture 65"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18" name="Group 17"/>
            <p:cNvGrpSpPr/>
            <p:nvPr/>
          </p:nvGrpSpPr>
          <p:grpSpPr>
            <a:xfrm>
              <a:off x="26826556" y="8622909"/>
              <a:ext cx="3032895" cy="1977123"/>
              <a:chOff x="5422900" y="2514600"/>
              <a:chExt cx="2590800" cy="1397000"/>
            </a:xfrm>
            <a:scene3d>
              <a:camera prst="orthographicFront">
                <a:rot lat="1470000" lon="678000" rev="0"/>
              </a:camera>
              <a:lightRig rig="threePt" dir="t"/>
            </a:scene3d>
          </p:grpSpPr>
          <p:sp>
            <p:nvSpPr>
              <p:cNvPr id="63" name="Rectangle 62"/>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64" name="Picture 63"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19" name="Group 18"/>
            <p:cNvGrpSpPr/>
            <p:nvPr/>
          </p:nvGrpSpPr>
          <p:grpSpPr>
            <a:xfrm>
              <a:off x="26910262" y="8947041"/>
              <a:ext cx="3032895" cy="1977123"/>
              <a:chOff x="5422900" y="2514600"/>
              <a:chExt cx="2590800" cy="1397000"/>
            </a:xfrm>
            <a:scene3d>
              <a:camera prst="orthographicFront">
                <a:rot lat="1470000" lon="678000" rev="0"/>
              </a:camera>
              <a:lightRig rig="threePt" dir="t"/>
            </a:scene3d>
          </p:grpSpPr>
          <p:sp>
            <p:nvSpPr>
              <p:cNvPr id="61" name="Rectangle 60"/>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62" name="Picture 61"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0" name="Group 19"/>
            <p:cNvGrpSpPr/>
            <p:nvPr/>
          </p:nvGrpSpPr>
          <p:grpSpPr>
            <a:xfrm>
              <a:off x="23201830" y="9770257"/>
              <a:ext cx="3032895" cy="1977123"/>
              <a:chOff x="5422900" y="2514600"/>
              <a:chExt cx="2590800" cy="1397000"/>
            </a:xfrm>
            <a:scene3d>
              <a:camera prst="orthographicFront">
                <a:rot lat="1470000" lon="678000" rev="0"/>
              </a:camera>
              <a:lightRig rig="threePt" dir="t"/>
            </a:scene3d>
          </p:grpSpPr>
          <p:sp>
            <p:nvSpPr>
              <p:cNvPr id="59" name="Rectangle 58"/>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60" name="Picture 59"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1" name="Group 20"/>
            <p:cNvGrpSpPr/>
            <p:nvPr/>
          </p:nvGrpSpPr>
          <p:grpSpPr>
            <a:xfrm>
              <a:off x="23454075" y="10070671"/>
              <a:ext cx="3032895" cy="1977123"/>
              <a:chOff x="5422900" y="2514600"/>
              <a:chExt cx="2590800" cy="1397000"/>
            </a:xfrm>
            <a:scene3d>
              <a:camera prst="orthographicFront">
                <a:rot lat="1470000" lon="678000" rev="0"/>
              </a:camera>
              <a:lightRig rig="threePt" dir="t"/>
            </a:scene3d>
          </p:grpSpPr>
          <p:sp>
            <p:nvSpPr>
              <p:cNvPr id="57" name="Rectangle 56"/>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58" name="Picture 57"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2" name="Group 21"/>
            <p:cNvGrpSpPr/>
            <p:nvPr/>
          </p:nvGrpSpPr>
          <p:grpSpPr>
            <a:xfrm>
              <a:off x="22774320" y="10313308"/>
              <a:ext cx="3032895" cy="1977123"/>
              <a:chOff x="5422900" y="2514600"/>
              <a:chExt cx="2590800" cy="1397000"/>
            </a:xfrm>
            <a:scene3d>
              <a:camera prst="orthographicFront">
                <a:rot lat="1470000" lon="678000" rev="0"/>
              </a:camera>
              <a:lightRig rig="threePt" dir="t"/>
            </a:scene3d>
          </p:grpSpPr>
          <p:sp>
            <p:nvSpPr>
              <p:cNvPr id="55" name="Rectangle 54"/>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56" name="Picture 55"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3" name="Group 22"/>
            <p:cNvGrpSpPr/>
            <p:nvPr/>
          </p:nvGrpSpPr>
          <p:grpSpPr>
            <a:xfrm>
              <a:off x="22858026" y="10637440"/>
              <a:ext cx="3032895" cy="1977123"/>
              <a:chOff x="5422900" y="2514600"/>
              <a:chExt cx="2590800" cy="1397000"/>
            </a:xfrm>
            <a:scene3d>
              <a:camera prst="orthographicFront">
                <a:rot lat="1470000" lon="678000" rev="0"/>
              </a:camera>
              <a:lightRig rig="threePt" dir="t"/>
            </a:scene3d>
          </p:grpSpPr>
          <p:sp>
            <p:nvSpPr>
              <p:cNvPr id="53" name="Rectangle 52"/>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54" name="Picture 53"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4" name="Group 23"/>
            <p:cNvGrpSpPr/>
            <p:nvPr/>
          </p:nvGrpSpPr>
          <p:grpSpPr>
            <a:xfrm>
              <a:off x="22858026" y="7756411"/>
              <a:ext cx="3032895" cy="1977123"/>
              <a:chOff x="5422900" y="2514600"/>
              <a:chExt cx="2590800" cy="1397000"/>
            </a:xfrm>
            <a:scene3d>
              <a:camera prst="orthographicFront">
                <a:rot lat="1470000" lon="678000" rev="0"/>
              </a:camera>
              <a:lightRig rig="threePt" dir="t"/>
            </a:scene3d>
          </p:grpSpPr>
          <p:sp>
            <p:nvSpPr>
              <p:cNvPr id="51" name="Rectangle 50"/>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52" name="Picture 51"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5" name="Group 24"/>
            <p:cNvGrpSpPr/>
            <p:nvPr/>
          </p:nvGrpSpPr>
          <p:grpSpPr>
            <a:xfrm>
              <a:off x="23110271" y="8056825"/>
              <a:ext cx="3032895" cy="1977123"/>
              <a:chOff x="5422900" y="2514600"/>
              <a:chExt cx="2590800" cy="1397000"/>
            </a:xfrm>
            <a:scene3d>
              <a:camera prst="orthographicFront">
                <a:rot lat="1470000" lon="678000" rev="0"/>
              </a:camera>
              <a:lightRig rig="threePt" dir="t"/>
            </a:scene3d>
          </p:grpSpPr>
          <p:sp>
            <p:nvSpPr>
              <p:cNvPr id="49" name="Rectangle 48"/>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50" name="Picture 49"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6" name="Group 25"/>
            <p:cNvGrpSpPr/>
            <p:nvPr/>
          </p:nvGrpSpPr>
          <p:grpSpPr>
            <a:xfrm>
              <a:off x="22430516" y="8299462"/>
              <a:ext cx="3032895" cy="1977123"/>
              <a:chOff x="5422900" y="2514600"/>
              <a:chExt cx="2590800" cy="1397000"/>
            </a:xfrm>
            <a:scene3d>
              <a:camera prst="orthographicFront">
                <a:rot lat="1470000" lon="678000" rev="0"/>
              </a:camera>
              <a:lightRig rig="threePt" dir="t"/>
            </a:scene3d>
          </p:grpSpPr>
          <p:sp>
            <p:nvSpPr>
              <p:cNvPr id="47" name="Rectangle 46"/>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48" name="Picture 47"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grpSp>
          <p:nvGrpSpPr>
            <p:cNvPr id="27" name="Group 26"/>
            <p:cNvGrpSpPr/>
            <p:nvPr/>
          </p:nvGrpSpPr>
          <p:grpSpPr>
            <a:xfrm>
              <a:off x="22514222" y="8623594"/>
              <a:ext cx="3032895" cy="1977123"/>
              <a:chOff x="5422900" y="2514600"/>
              <a:chExt cx="2590800" cy="1397000"/>
            </a:xfrm>
            <a:scene3d>
              <a:camera prst="orthographicFront">
                <a:rot lat="1470000" lon="678000" rev="0"/>
              </a:camera>
              <a:lightRig rig="threePt" dir="t"/>
            </a:scene3d>
          </p:grpSpPr>
          <p:sp>
            <p:nvSpPr>
              <p:cNvPr id="45" name="Rectangle 44"/>
              <p:cNvSpPr/>
              <p:nvPr/>
            </p:nvSpPr>
            <p:spPr>
              <a:xfrm>
                <a:off x="5422900" y="2514600"/>
                <a:ext cx="2590800" cy="1397000"/>
              </a:xfrm>
              <a:prstGeom prst="rect">
                <a:avLst/>
              </a:prstGeom>
              <a:gradFill flip="none" rotWithShape="1">
                <a:gsLst>
                  <a:gs pos="0">
                    <a:srgbClr val="76B0F9">
                      <a:alpha val="78000"/>
                    </a:srgbClr>
                  </a:gs>
                  <a:gs pos="60000">
                    <a:srgbClr val="D7E7F4">
                      <a:alpha val="78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27"/>
                <a:endParaRPr lang="en-US" sz="5500" dirty="0">
                  <a:solidFill>
                    <a:prstClr val="white"/>
                  </a:solidFill>
                  <a:latin typeface="Helvetica Neue" charset="0"/>
                  <a:ea typeface="Helvetica Neue" charset="0"/>
                  <a:cs typeface="Helvetica Neue" charset="0"/>
                </a:endParaRPr>
              </a:p>
            </p:txBody>
          </p:sp>
          <p:pic>
            <p:nvPicPr>
              <p:cNvPr id="46" name="Picture 45" descr="P3HT cha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2565400"/>
                <a:ext cx="2463691" cy="1282700"/>
              </a:xfrm>
              <a:prstGeom prst="rect">
                <a:avLst/>
              </a:prstGeom>
            </p:spPr>
          </p:pic>
        </p:grpSp>
        <p:cxnSp>
          <p:nvCxnSpPr>
            <p:cNvPr id="28" name="Straight Arrow Connector 27"/>
            <p:cNvCxnSpPr/>
            <p:nvPr/>
          </p:nvCxnSpPr>
          <p:spPr>
            <a:xfrm flipV="1">
              <a:off x="28063283" y="7714810"/>
              <a:ext cx="1244758" cy="1928854"/>
            </a:xfrm>
            <a:prstGeom prst="straightConnector1">
              <a:avLst/>
            </a:prstGeom>
            <a:ln w="76200" cmpd="sng">
              <a:solidFill>
                <a:schemeClr val="accent6"/>
              </a:solidFill>
              <a:tailEnd type="arrow"/>
            </a:ln>
            <a:effectLst/>
            <a:scene3d>
              <a:camera prst="orthographicFront">
                <a:rot lat="18461891" lon="20097601" rev="1217161"/>
              </a:camera>
              <a:lightRig rig="threePt" dir="t"/>
            </a:scene3d>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23869712" y="7466465"/>
              <a:ext cx="1117600" cy="1732735"/>
            </a:xfrm>
            <a:prstGeom prst="straightConnector1">
              <a:avLst/>
            </a:prstGeom>
            <a:ln w="76200" cmpd="sng">
              <a:solidFill>
                <a:schemeClr val="accent6"/>
              </a:solidFill>
              <a:tailEnd type="arrow"/>
            </a:ln>
            <a:effectLst/>
            <a:scene3d>
              <a:camera prst="orthographicFront">
                <a:rot lat="18461891" lon="20097601" rev="1217161"/>
              </a:camera>
              <a:lightRig rig="threePt" dir="t"/>
            </a:scene3d>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2530819" y="8618480"/>
              <a:ext cx="3201931" cy="247665"/>
            </a:xfrm>
            <a:prstGeom prst="straightConnector1">
              <a:avLst/>
            </a:prstGeom>
            <a:ln w="76200" cmpd="sng">
              <a:solidFill>
                <a:srgbClr val="E4D73B"/>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4157400" y="8721764"/>
              <a:ext cx="0" cy="3756535"/>
            </a:xfrm>
            <a:prstGeom prst="straightConnector1">
              <a:avLst/>
            </a:prstGeom>
            <a:ln w="762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704652" y="7549806"/>
              <a:ext cx="2255772" cy="1046754"/>
            </a:xfrm>
            <a:prstGeom prst="rect">
              <a:avLst/>
            </a:prstGeom>
            <a:noFill/>
          </p:spPr>
          <p:txBody>
            <a:bodyPr wrap="square" rtlCol="0">
              <a:spAutoFit/>
            </a:bodyPr>
            <a:lstStyle/>
            <a:p>
              <a:pPr defTabSz="457127"/>
              <a:r>
                <a:rPr lang="en-US" sz="1333" i="1" dirty="0">
                  <a:solidFill>
                    <a:prstClr val="black"/>
                  </a:solidFill>
                  <a:latin typeface="Helvetica Neue" charset="0"/>
                  <a:ea typeface="Helvetica Neue" charset="0"/>
                  <a:cs typeface="Helvetica Neue" charset="0"/>
                </a:rPr>
                <a:t>High mobility</a:t>
              </a:r>
            </a:p>
          </p:txBody>
        </p:sp>
        <p:sp>
          <p:nvSpPr>
            <p:cNvPr id="33" name="TextBox 32"/>
            <p:cNvSpPr txBox="1"/>
            <p:nvPr/>
          </p:nvSpPr>
          <p:spPr>
            <a:xfrm>
              <a:off x="24159568" y="10062878"/>
              <a:ext cx="2084203" cy="1046754"/>
            </a:xfrm>
            <a:prstGeom prst="rect">
              <a:avLst/>
            </a:prstGeom>
            <a:noFill/>
          </p:spPr>
          <p:txBody>
            <a:bodyPr wrap="square" rtlCol="0">
              <a:spAutoFit/>
            </a:bodyPr>
            <a:lstStyle/>
            <a:p>
              <a:pPr defTabSz="457127"/>
              <a:r>
                <a:rPr lang="en-US" sz="1333" i="1" dirty="0">
                  <a:solidFill>
                    <a:prstClr val="black"/>
                  </a:solidFill>
                  <a:latin typeface="Helvetica Neue" charset="0"/>
                  <a:ea typeface="Helvetica Neue" charset="0"/>
                  <a:cs typeface="Helvetica Neue" charset="0"/>
                </a:rPr>
                <a:t>Low mobility</a:t>
              </a:r>
            </a:p>
          </p:txBody>
        </p:sp>
        <p:sp>
          <p:nvSpPr>
            <p:cNvPr id="34" name="TextBox 33"/>
            <p:cNvSpPr txBox="1"/>
            <p:nvPr/>
          </p:nvSpPr>
          <p:spPr>
            <a:xfrm>
              <a:off x="25346335" y="8251540"/>
              <a:ext cx="1080691" cy="566382"/>
            </a:xfrm>
            <a:prstGeom prst="rect">
              <a:avLst/>
            </a:prstGeom>
            <a:noFill/>
          </p:spPr>
          <p:txBody>
            <a:bodyPr wrap="none" rtlCol="0">
              <a:spAutoFit/>
            </a:bodyPr>
            <a:lstStyle/>
            <a:p>
              <a:pPr defTabSz="457127"/>
              <a:r>
                <a:rPr lang="en-US" sz="1167" dirty="0">
                  <a:solidFill>
                    <a:prstClr val="black"/>
                  </a:solidFill>
                  <a:latin typeface="Helvetica Neue" charset="0"/>
                  <a:ea typeface="Helvetica Neue" charset="0"/>
                  <a:cs typeface="Helvetica Neue" charset="0"/>
                </a:rPr>
                <a:t>(001)</a:t>
              </a:r>
            </a:p>
          </p:txBody>
        </p:sp>
        <p:sp>
          <p:nvSpPr>
            <p:cNvPr id="35" name="Freeform 34"/>
            <p:cNvSpPr/>
            <p:nvPr/>
          </p:nvSpPr>
          <p:spPr>
            <a:xfrm>
              <a:off x="25783558" y="11736496"/>
              <a:ext cx="1862667" cy="237097"/>
            </a:xfrm>
            <a:custGeom>
              <a:avLst/>
              <a:gdLst>
                <a:gd name="connsiteX0" fmla="*/ 0 w 1862667"/>
                <a:gd name="connsiteY0" fmla="*/ 0 h 237097"/>
                <a:gd name="connsiteX1" fmla="*/ 829734 w 1862667"/>
                <a:gd name="connsiteY1" fmla="*/ 237067 h 237097"/>
                <a:gd name="connsiteX2" fmla="*/ 1524000 w 1862667"/>
                <a:gd name="connsiteY2" fmla="*/ 16933 h 237097"/>
                <a:gd name="connsiteX3" fmla="*/ 1862667 w 1862667"/>
                <a:gd name="connsiteY3" fmla="*/ 50800 h 237097"/>
              </a:gdLst>
              <a:ahLst/>
              <a:cxnLst>
                <a:cxn ang="0">
                  <a:pos x="connsiteX0" y="connsiteY0"/>
                </a:cxn>
                <a:cxn ang="0">
                  <a:pos x="connsiteX1" y="connsiteY1"/>
                </a:cxn>
                <a:cxn ang="0">
                  <a:pos x="connsiteX2" y="connsiteY2"/>
                </a:cxn>
                <a:cxn ang="0">
                  <a:pos x="connsiteX3" y="connsiteY3"/>
                </a:cxn>
              </a:cxnLst>
              <a:rect l="l" t="t" r="r" b="b"/>
              <a:pathLst>
                <a:path w="1862667" h="237097">
                  <a:moveTo>
                    <a:pt x="0" y="0"/>
                  </a:moveTo>
                  <a:cubicBezTo>
                    <a:pt x="287867" y="117122"/>
                    <a:pt x="575734" y="234245"/>
                    <a:pt x="829734" y="237067"/>
                  </a:cubicBezTo>
                  <a:cubicBezTo>
                    <a:pt x="1083734" y="239889"/>
                    <a:pt x="1351845" y="47978"/>
                    <a:pt x="1524000" y="16933"/>
                  </a:cubicBezTo>
                  <a:cubicBezTo>
                    <a:pt x="1696156" y="-14112"/>
                    <a:pt x="1862667" y="50800"/>
                    <a:pt x="1862667" y="50800"/>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5500" dirty="0">
                <a:solidFill>
                  <a:prstClr val="black"/>
                </a:solidFill>
                <a:latin typeface="Helvetica Neue" charset="0"/>
                <a:ea typeface="Helvetica Neue" charset="0"/>
                <a:cs typeface="Helvetica Neue" charset="0"/>
              </a:endParaRPr>
            </a:p>
          </p:txBody>
        </p:sp>
        <p:sp>
          <p:nvSpPr>
            <p:cNvPr id="36" name="Freeform 35"/>
            <p:cNvSpPr/>
            <p:nvPr/>
          </p:nvSpPr>
          <p:spPr>
            <a:xfrm>
              <a:off x="26105292" y="9155122"/>
              <a:ext cx="558800" cy="278441"/>
            </a:xfrm>
            <a:custGeom>
              <a:avLst/>
              <a:gdLst>
                <a:gd name="connsiteX0" fmla="*/ 0 w 558800"/>
                <a:gd name="connsiteY0" fmla="*/ 24441 h 278441"/>
                <a:gd name="connsiteX1" fmla="*/ 321733 w 558800"/>
                <a:gd name="connsiteY1" fmla="*/ 24441 h 278441"/>
                <a:gd name="connsiteX2" fmla="*/ 558800 w 558800"/>
                <a:gd name="connsiteY2" fmla="*/ 278441 h 278441"/>
              </a:gdLst>
              <a:ahLst/>
              <a:cxnLst>
                <a:cxn ang="0">
                  <a:pos x="connsiteX0" y="connsiteY0"/>
                </a:cxn>
                <a:cxn ang="0">
                  <a:pos x="connsiteX1" y="connsiteY1"/>
                </a:cxn>
                <a:cxn ang="0">
                  <a:pos x="connsiteX2" y="connsiteY2"/>
                </a:cxn>
              </a:cxnLst>
              <a:rect l="l" t="t" r="r" b="b"/>
              <a:pathLst>
                <a:path w="558800" h="278441">
                  <a:moveTo>
                    <a:pt x="0" y="24441"/>
                  </a:moveTo>
                  <a:cubicBezTo>
                    <a:pt x="114300" y="3274"/>
                    <a:pt x="228600" y="-17892"/>
                    <a:pt x="321733" y="24441"/>
                  </a:cubicBezTo>
                  <a:cubicBezTo>
                    <a:pt x="414866" y="66774"/>
                    <a:pt x="558800" y="278441"/>
                    <a:pt x="558800" y="278441"/>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5500" dirty="0">
                <a:solidFill>
                  <a:prstClr val="black"/>
                </a:solidFill>
                <a:latin typeface="Helvetica Neue" charset="0"/>
                <a:ea typeface="Helvetica Neue" charset="0"/>
                <a:cs typeface="Helvetica Neue" charset="0"/>
              </a:endParaRPr>
            </a:p>
          </p:txBody>
        </p:sp>
        <p:sp>
          <p:nvSpPr>
            <p:cNvPr id="37" name="Freeform 36"/>
            <p:cNvSpPr/>
            <p:nvPr/>
          </p:nvSpPr>
          <p:spPr>
            <a:xfrm>
              <a:off x="26460892" y="9315029"/>
              <a:ext cx="812800" cy="562755"/>
            </a:xfrm>
            <a:custGeom>
              <a:avLst/>
              <a:gdLst>
                <a:gd name="connsiteX0" fmla="*/ 812800 w 812800"/>
                <a:gd name="connsiteY0" fmla="*/ 524934 h 562755"/>
                <a:gd name="connsiteX1" fmla="*/ 270933 w 812800"/>
                <a:gd name="connsiteY1" fmla="*/ 508000 h 562755"/>
                <a:gd name="connsiteX2" fmla="*/ 0 w 812800"/>
                <a:gd name="connsiteY2" fmla="*/ 0 h 562755"/>
              </a:gdLst>
              <a:ahLst/>
              <a:cxnLst>
                <a:cxn ang="0">
                  <a:pos x="connsiteX0" y="connsiteY0"/>
                </a:cxn>
                <a:cxn ang="0">
                  <a:pos x="connsiteX1" y="connsiteY1"/>
                </a:cxn>
                <a:cxn ang="0">
                  <a:pos x="connsiteX2" y="connsiteY2"/>
                </a:cxn>
              </a:cxnLst>
              <a:rect l="l" t="t" r="r" b="b"/>
              <a:pathLst>
                <a:path w="812800" h="562755">
                  <a:moveTo>
                    <a:pt x="812800" y="524934"/>
                  </a:moveTo>
                  <a:cubicBezTo>
                    <a:pt x="609600" y="560211"/>
                    <a:pt x="406400" y="595489"/>
                    <a:pt x="270933" y="508000"/>
                  </a:cubicBezTo>
                  <a:cubicBezTo>
                    <a:pt x="135466" y="420511"/>
                    <a:pt x="0" y="0"/>
                    <a:pt x="0" y="0"/>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5500" dirty="0">
                <a:solidFill>
                  <a:prstClr val="black"/>
                </a:solidFill>
                <a:latin typeface="Helvetica Neue" charset="0"/>
                <a:ea typeface="Helvetica Neue" charset="0"/>
                <a:cs typeface="Helvetica Neue" charset="0"/>
              </a:endParaRPr>
            </a:p>
          </p:txBody>
        </p:sp>
        <p:sp>
          <p:nvSpPr>
            <p:cNvPr id="38" name="Freeform 37"/>
            <p:cNvSpPr/>
            <p:nvPr/>
          </p:nvSpPr>
          <p:spPr>
            <a:xfrm>
              <a:off x="30474092" y="9484363"/>
              <a:ext cx="1117604" cy="2123436"/>
            </a:xfrm>
            <a:custGeom>
              <a:avLst/>
              <a:gdLst>
                <a:gd name="connsiteX0" fmla="*/ 0 w 1117604"/>
                <a:gd name="connsiteY0" fmla="*/ 0 h 2123436"/>
                <a:gd name="connsiteX1" fmla="*/ 931333 w 1117604"/>
                <a:gd name="connsiteY1" fmla="*/ 389466 h 2123436"/>
                <a:gd name="connsiteX2" fmla="*/ 1066800 w 1117604"/>
                <a:gd name="connsiteY2" fmla="*/ 1930400 h 2123436"/>
                <a:gd name="connsiteX3" fmla="*/ 304800 w 1117604"/>
                <a:gd name="connsiteY3" fmla="*/ 2048933 h 2123436"/>
              </a:gdLst>
              <a:ahLst/>
              <a:cxnLst>
                <a:cxn ang="0">
                  <a:pos x="connsiteX0" y="connsiteY0"/>
                </a:cxn>
                <a:cxn ang="0">
                  <a:pos x="connsiteX1" y="connsiteY1"/>
                </a:cxn>
                <a:cxn ang="0">
                  <a:pos x="connsiteX2" y="connsiteY2"/>
                </a:cxn>
                <a:cxn ang="0">
                  <a:pos x="connsiteX3" y="connsiteY3"/>
                </a:cxn>
              </a:cxnLst>
              <a:rect l="l" t="t" r="r" b="b"/>
              <a:pathLst>
                <a:path w="1117604" h="2123436">
                  <a:moveTo>
                    <a:pt x="0" y="0"/>
                  </a:moveTo>
                  <a:cubicBezTo>
                    <a:pt x="376766" y="33866"/>
                    <a:pt x="753533" y="67733"/>
                    <a:pt x="931333" y="389466"/>
                  </a:cubicBezTo>
                  <a:cubicBezTo>
                    <a:pt x="1109133" y="711199"/>
                    <a:pt x="1171222" y="1653822"/>
                    <a:pt x="1066800" y="1930400"/>
                  </a:cubicBezTo>
                  <a:cubicBezTo>
                    <a:pt x="962378" y="2206978"/>
                    <a:pt x="633589" y="2127955"/>
                    <a:pt x="304800" y="2048933"/>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27"/>
              <a:endParaRPr lang="en-US" sz="5500" dirty="0">
                <a:solidFill>
                  <a:prstClr val="black"/>
                </a:solidFill>
                <a:latin typeface="Helvetica Neue" charset="0"/>
                <a:ea typeface="Helvetica Neue" charset="0"/>
                <a:cs typeface="Helvetica Neue" charset="0"/>
              </a:endParaRPr>
            </a:p>
          </p:txBody>
        </p:sp>
        <p:sp>
          <p:nvSpPr>
            <p:cNvPr id="39" name="TextBox 38"/>
            <p:cNvSpPr txBox="1"/>
            <p:nvPr/>
          </p:nvSpPr>
          <p:spPr>
            <a:xfrm>
              <a:off x="26291764" y="7279885"/>
              <a:ext cx="2449392" cy="619534"/>
            </a:xfrm>
            <a:prstGeom prst="rect">
              <a:avLst/>
            </a:prstGeom>
            <a:noFill/>
          </p:spPr>
          <p:txBody>
            <a:bodyPr wrap="none" rtlCol="0">
              <a:spAutoFit/>
            </a:bodyPr>
            <a:lstStyle/>
            <a:p>
              <a:pPr defTabSz="457127"/>
              <a:r>
                <a:rPr lang="en-US" sz="1333" dirty="0">
                  <a:solidFill>
                    <a:prstClr val="black"/>
                  </a:solidFill>
                  <a:latin typeface="Helvetica Neue" charset="0"/>
                  <a:ea typeface="Helvetica Neue" charset="0"/>
                  <a:cs typeface="Helvetica Neue" charset="0"/>
                </a:rPr>
                <a:t>Contact Point</a:t>
              </a:r>
            </a:p>
          </p:txBody>
        </p:sp>
        <p:cxnSp>
          <p:nvCxnSpPr>
            <p:cNvPr id="40" name="Straight Connector 39"/>
            <p:cNvCxnSpPr/>
            <p:nvPr/>
          </p:nvCxnSpPr>
          <p:spPr>
            <a:xfrm flipV="1">
              <a:off x="26566952" y="7807679"/>
              <a:ext cx="333938" cy="1492035"/>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7124196" y="11954546"/>
              <a:ext cx="3060971" cy="619534"/>
            </a:xfrm>
            <a:prstGeom prst="rect">
              <a:avLst/>
            </a:prstGeom>
            <a:noFill/>
          </p:spPr>
          <p:txBody>
            <a:bodyPr wrap="square" rtlCol="0">
              <a:spAutoFit/>
            </a:bodyPr>
            <a:lstStyle/>
            <a:p>
              <a:pPr defTabSz="457127"/>
              <a:r>
                <a:rPr lang="en-US" sz="1333" dirty="0">
                  <a:solidFill>
                    <a:prstClr val="black"/>
                  </a:solidFill>
                  <a:latin typeface="Helvetica Neue" charset="0"/>
                  <a:ea typeface="Helvetica Neue" charset="0"/>
                  <a:cs typeface="Helvetica Neue" charset="0"/>
                </a:rPr>
                <a:t>Bridging Chain</a:t>
              </a:r>
            </a:p>
          </p:txBody>
        </p:sp>
        <p:cxnSp>
          <p:nvCxnSpPr>
            <p:cNvPr id="42" name="Straight Connector 41"/>
            <p:cNvCxnSpPr>
              <a:stCxn id="41" idx="1"/>
              <a:endCxn id="35" idx="1"/>
            </p:cNvCxnSpPr>
            <p:nvPr/>
          </p:nvCxnSpPr>
          <p:spPr>
            <a:xfrm flipH="1" flipV="1">
              <a:off x="26613292" y="11973564"/>
              <a:ext cx="510903" cy="290749"/>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1183360" y="11657510"/>
              <a:ext cx="0" cy="1600519"/>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4271740" y="12057692"/>
              <a:ext cx="1080691" cy="566382"/>
            </a:xfrm>
            <a:prstGeom prst="rect">
              <a:avLst/>
            </a:prstGeom>
            <a:noFill/>
          </p:spPr>
          <p:txBody>
            <a:bodyPr wrap="none" rtlCol="0">
              <a:spAutoFit/>
            </a:bodyPr>
            <a:lstStyle/>
            <a:p>
              <a:pPr defTabSz="457127"/>
              <a:r>
                <a:rPr lang="en-US" sz="1167" dirty="0">
                  <a:solidFill>
                    <a:prstClr val="black"/>
                  </a:solidFill>
                  <a:latin typeface="Helvetica Neue" charset="0"/>
                  <a:ea typeface="Helvetica Neue" charset="0"/>
                  <a:cs typeface="Helvetica Neue" charset="0"/>
                </a:rPr>
                <a:t>(100)</a:t>
              </a:r>
            </a:p>
          </p:txBody>
        </p:sp>
      </p:grpSp>
      <p:sp>
        <p:nvSpPr>
          <p:cNvPr id="78" name="TextBox 77"/>
          <p:cNvSpPr txBox="1"/>
          <p:nvPr/>
        </p:nvSpPr>
        <p:spPr>
          <a:xfrm rot="18927478">
            <a:off x="1253124" y="1487983"/>
            <a:ext cx="1112466" cy="282055"/>
          </a:xfrm>
          <a:prstGeom prst="rect">
            <a:avLst/>
          </a:prstGeom>
          <a:noFill/>
        </p:spPr>
        <p:txBody>
          <a:bodyPr wrap="none" lIns="76191" tIns="38095" rIns="76191" bIns="38095" rtlCol="0">
            <a:spAutoFit/>
          </a:bodyPr>
          <a:lstStyle/>
          <a:p>
            <a:pPr defTabSz="457127"/>
            <a:r>
              <a:rPr lang="en-US" sz="1333" dirty="0">
                <a:solidFill>
                  <a:prstClr val="black"/>
                </a:solidFill>
                <a:latin typeface="Helvetica Neue" charset="0"/>
                <a:ea typeface="Helvetica Neue" charset="0"/>
                <a:cs typeface="Helvetica Neue" charset="0"/>
              </a:rPr>
              <a:t>Au electrode</a:t>
            </a:r>
          </a:p>
        </p:txBody>
      </p:sp>
      <p:sp>
        <p:nvSpPr>
          <p:cNvPr id="79" name="TextBox 78"/>
          <p:cNvSpPr txBox="1"/>
          <p:nvPr/>
        </p:nvSpPr>
        <p:spPr>
          <a:xfrm>
            <a:off x="782015" y="4945809"/>
            <a:ext cx="7427942" cy="1103112"/>
          </a:xfrm>
          <a:prstGeom prst="rect">
            <a:avLst/>
          </a:prstGeom>
          <a:noFill/>
        </p:spPr>
        <p:txBody>
          <a:bodyPr wrap="square" lIns="76191" tIns="38095" rIns="76191" bIns="38095" rtlCol="0">
            <a:spAutoFit/>
          </a:bodyPr>
          <a:lstStyle/>
          <a:p>
            <a:pPr algn="just" defTabSz="457127"/>
            <a:r>
              <a:rPr lang="en-US" sz="1667" dirty="0">
                <a:solidFill>
                  <a:prstClr val="black"/>
                </a:solidFill>
                <a:latin typeface="Helvetica Neue" charset="0"/>
                <a:ea typeface="Helvetica Neue" charset="0"/>
                <a:cs typeface="Helvetica Neue" charset="0"/>
              </a:rPr>
              <a:t>Both local (</a:t>
            </a:r>
            <a:r>
              <a:rPr lang="en-US" sz="1667" i="1" dirty="0" err="1">
                <a:solidFill>
                  <a:prstClr val="black"/>
                </a:solidFill>
                <a:latin typeface="Helvetica Neue" charset="0"/>
                <a:ea typeface="Helvetica Neue" charset="0"/>
                <a:cs typeface="Helvetica Neue" charset="0"/>
              </a:rPr>
              <a:t>λ</a:t>
            </a:r>
            <a:r>
              <a:rPr lang="en-US" sz="1667" baseline="-25000" dirty="0" err="1">
                <a:solidFill>
                  <a:prstClr val="black"/>
                </a:solidFill>
                <a:latin typeface="Helvetica Neue" charset="0"/>
                <a:ea typeface="Helvetica Neue" charset="0"/>
                <a:cs typeface="Helvetica Neue" charset="0"/>
              </a:rPr>
              <a:t>C</a:t>
            </a:r>
            <a:r>
              <a:rPr lang="en-US" sz="1667" dirty="0">
                <a:solidFill>
                  <a:prstClr val="black"/>
                </a:solidFill>
                <a:latin typeface="Helvetica Neue" charset="0"/>
                <a:ea typeface="Helvetica Neue" charset="0"/>
                <a:cs typeface="Helvetica Neue" charset="0"/>
              </a:rPr>
              <a:t>) and global (</a:t>
            </a:r>
            <a:r>
              <a:rPr lang="en-US" sz="1667" i="1" dirty="0" err="1">
                <a:solidFill>
                  <a:prstClr val="black"/>
                </a:solidFill>
                <a:latin typeface="Helvetica Neue" charset="0"/>
                <a:ea typeface="Helvetica Neue" charset="0"/>
                <a:cs typeface="Helvetica Neue" charset="0"/>
              </a:rPr>
              <a:t>S</a:t>
            </a:r>
            <a:r>
              <a:rPr lang="en-US" sz="1667" baseline="-25000" dirty="0" err="1">
                <a:solidFill>
                  <a:prstClr val="black"/>
                </a:solidFill>
                <a:latin typeface="Helvetica Neue" charset="0"/>
                <a:ea typeface="Helvetica Neue" charset="0"/>
                <a:cs typeface="Helvetica Neue" charset="0"/>
              </a:rPr>
              <a:t>full</a:t>
            </a:r>
            <a:r>
              <a:rPr lang="en-US" sz="1667" dirty="0">
                <a:solidFill>
                  <a:prstClr val="black"/>
                </a:solidFill>
                <a:latin typeface="Helvetica Neue" charset="0"/>
                <a:ea typeface="Helvetica Neue" charset="0"/>
                <a:cs typeface="Helvetica Neue" charset="0"/>
              </a:rPr>
              <a:t>) orientational order influence charge transport. Local ordering promotes planarization of the P3HT backbone and inter-fiber connectivity, while global ordering reduces the number of grain boundaries charges must cross.</a:t>
            </a:r>
            <a:endParaRPr lang="en-US" sz="1667" i="1" dirty="0">
              <a:solidFill>
                <a:prstClr val="black"/>
              </a:solidFill>
              <a:latin typeface="Helvetica Neue" charset="0"/>
              <a:ea typeface="Helvetica Neue" charset="0"/>
              <a:cs typeface="Helvetica Neue" charset="0"/>
            </a:endParaRPr>
          </a:p>
        </p:txBody>
      </p:sp>
      <p:sp>
        <p:nvSpPr>
          <p:cNvPr id="2" name="Slide Number Placeholder 1"/>
          <p:cNvSpPr>
            <a:spLocks noGrp="1"/>
          </p:cNvSpPr>
          <p:nvPr>
            <p:ph type="sldNum" sz="quarter" idx="12"/>
          </p:nvPr>
        </p:nvSpPr>
        <p:spPr/>
        <p:txBody>
          <a:bodyPr/>
          <a:lstStyle/>
          <a:p>
            <a:fld id="{1B2A17CE-E182-A242-A098-944A5CD33DE4}" type="slidenum">
              <a:rPr lang="en-US" smtClean="0">
                <a:solidFill>
                  <a:prstClr val="black">
                    <a:tint val="75000"/>
                  </a:prstClr>
                </a:solidFill>
                <a:latin typeface="Helvetica Neue" charset="0"/>
                <a:ea typeface="Helvetica Neue" charset="0"/>
                <a:cs typeface="Helvetica Neue" charset="0"/>
              </a:rPr>
              <a:pPr/>
              <a:t>33</a:t>
            </a:fld>
            <a:endParaRPr lang="en-US">
              <a:solidFill>
                <a:prstClr val="black">
                  <a:tint val="75000"/>
                </a:prstClr>
              </a:solidFill>
              <a:latin typeface="Helvetica Neue" charset="0"/>
              <a:ea typeface="Helvetica Neue" charset="0"/>
              <a:cs typeface="Helvetica Neue" charset="0"/>
            </a:endParaRPr>
          </a:p>
        </p:txBody>
      </p:sp>
      <p:sp>
        <p:nvSpPr>
          <p:cNvPr id="80" name="Rectangle 79"/>
          <p:cNvSpPr/>
          <p:nvPr/>
        </p:nvSpPr>
        <p:spPr>
          <a:xfrm>
            <a:off x="-1" y="0"/>
            <a:ext cx="9144001" cy="832556"/>
          </a:xfrm>
          <a:prstGeom prst="rect">
            <a:avLst/>
          </a:prstGeom>
          <a:gradFill>
            <a:gsLst>
              <a:gs pos="0">
                <a:schemeClr val="tx1"/>
              </a:gs>
              <a:gs pos="100000">
                <a:schemeClr val="tx1">
                  <a:lumMod val="65000"/>
                  <a:lumOff val="35000"/>
                </a:schemeClr>
              </a:gs>
            </a:gsLs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76191" tIns="38095" rIns="76191" bIns="38095" spcCol="0" rtlCol="0" anchor="ctr"/>
          <a:lstStyle/>
          <a:p>
            <a:pPr algn="ctr" defTabSz="457127"/>
            <a:endParaRPr lang="en-US" sz="1833">
              <a:ln>
                <a:solidFill>
                  <a:prstClr val="black"/>
                </a:solidFill>
              </a:ln>
              <a:solidFill>
                <a:prstClr val="white"/>
              </a:solidFill>
              <a:latin typeface="Helvetica Neue" charset="0"/>
              <a:ea typeface="Helvetica Neue" charset="0"/>
              <a:cs typeface="Helvetica Neue" charset="0"/>
            </a:endParaRPr>
          </a:p>
        </p:txBody>
      </p:sp>
      <p:sp>
        <p:nvSpPr>
          <p:cNvPr id="81" name="TextBox 80"/>
          <p:cNvSpPr txBox="1"/>
          <p:nvPr/>
        </p:nvSpPr>
        <p:spPr>
          <a:xfrm>
            <a:off x="110753" y="169034"/>
            <a:ext cx="3912912" cy="538599"/>
          </a:xfrm>
          <a:prstGeom prst="rect">
            <a:avLst/>
          </a:prstGeom>
          <a:noFill/>
        </p:spPr>
        <p:txBody>
          <a:bodyPr wrap="none" lIns="76191" tIns="38095" rIns="76191" bIns="38095" rtlCol="0">
            <a:spAutoFit/>
          </a:bodyPr>
          <a:lstStyle/>
          <a:p>
            <a:pPr defTabSz="457127"/>
            <a:r>
              <a:rPr lang="en-US" sz="3000" dirty="0">
                <a:solidFill>
                  <a:srgbClr val="EAB03B"/>
                </a:solidFill>
                <a:latin typeface="Helvetica Neue" charset="0"/>
                <a:ea typeface="Helvetica Neue" charset="0"/>
                <a:cs typeface="Helvetica Neue" charset="0"/>
              </a:rPr>
              <a:t>Inter-fiber connectivity</a:t>
            </a:r>
            <a:endParaRPr lang="en-US" sz="3000" baseline="30000" dirty="0">
              <a:solidFill>
                <a:srgbClr val="EAB03B"/>
              </a:solidFill>
              <a:latin typeface="Helvetica Neue" charset="0"/>
              <a:ea typeface="Helvetica Neue" charset="0"/>
              <a:cs typeface="Helvetica Neue" charset="0"/>
            </a:endParaRPr>
          </a:p>
        </p:txBody>
      </p:sp>
      <p:sp>
        <p:nvSpPr>
          <p:cNvPr id="82" name="Cube 81"/>
          <p:cNvSpPr/>
          <p:nvPr/>
        </p:nvSpPr>
        <p:spPr>
          <a:xfrm>
            <a:off x="6531298" y="3236352"/>
            <a:ext cx="1258035" cy="1229887"/>
          </a:xfrm>
          <a:prstGeom prst="cube">
            <a:avLst>
              <a:gd name="adj" fmla="val 74095"/>
            </a:avLst>
          </a:prstGeom>
          <a:solidFill>
            <a:schemeClr val="bg1">
              <a:lumMod val="75000"/>
            </a:schemeClr>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5500" dirty="0">
              <a:solidFill>
                <a:prstClr val="white"/>
              </a:solidFill>
              <a:latin typeface="Helvetica Neue" charset="0"/>
              <a:ea typeface="Helvetica Neue" charset="0"/>
              <a:cs typeface="Helvetica Neue" charset="0"/>
            </a:endParaRPr>
          </a:p>
        </p:txBody>
      </p:sp>
      <p:sp>
        <p:nvSpPr>
          <p:cNvPr id="10" name="Cube 9"/>
          <p:cNvSpPr/>
          <p:nvPr/>
        </p:nvSpPr>
        <p:spPr>
          <a:xfrm>
            <a:off x="6534331" y="981097"/>
            <a:ext cx="1255004" cy="3177963"/>
          </a:xfrm>
          <a:prstGeom prst="cube">
            <a:avLst>
              <a:gd name="adj" fmla="val 72478"/>
            </a:avLst>
          </a:prstGeom>
          <a:solidFill>
            <a:srgbClr val="FCE93F"/>
          </a:solidFill>
          <a:ln>
            <a:solidFill>
              <a:srgbClr val="404040"/>
            </a:solid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27"/>
            <a:endParaRPr lang="en-US" sz="5500" dirty="0">
              <a:solidFill>
                <a:prstClr val="white"/>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1134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p:cNvSpPr>
            <a:spLocks noGrp="1" noChangeArrowheads="1"/>
          </p:cNvSpPr>
          <p:nvPr>
            <p:ph type="subTitle" idx="1"/>
          </p:nvPr>
        </p:nvSpPr>
        <p:spPr>
          <a:xfrm>
            <a:off x="3970338" y="3352800"/>
            <a:ext cx="4654550" cy="1016000"/>
          </a:xfrm>
        </p:spPr>
        <p:txBody>
          <a:bodyPr/>
          <a:lstStyle/>
          <a:p>
            <a:pPr eaLnBrk="1" hangingPunct="1"/>
            <a:r>
              <a:rPr lang="en-US" altLang="en-US" smtClean="0">
                <a:latin typeface="Calibri" panose="020F0502020204030204" pitchFamily="34" charset="0"/>
                <a:ea typeface="ＭＳ Ｐゴシック" panose="020B0600070205080204" pitchFamily="34" charset="-128"/>
              </a:rPr>
              <a:t>Michael McBride</a:t>
            </a:r>
          </a:p>
          <a:p>
            <a:pPr eaLnBrk="1" hangingPunct="1"/>
            <a:r>
              <a:rPr lang="en-US" altLang="en-US" smtClean="0">
                <a:latin typeface="Calibri" panose="020F0502020204030204" pitchFamily="34" charset="0"/>
                <a:ea typeface="ＭＳ Ｐゴシック" panose="020B0600070205080204" pitchFamily="34" charset="-128"/>
              </a:rPr>
              <a:t>Chemical &amp; Biomolecular Engineering</a:t>
            </a:r>
          </a:p>
          <a:p>
            <a:pPr eaLnBrk="1" hangingPunct="1"/>
            <a:r>
              <a:rPr lang="en-US" altLang="en-US" smtClean="0">
                <a:latin typeface="Calibri" panose="020F0502020204030204" pitchFamily="34" charset="0"/>
                <a:ea typeface="ＭＳ Ｐゴシック" panose="020B0600070205080204" pitchFamily="34" charset="-128"/>
              </a:rPr>
              <a:t>Tuesday, July 25</a:t>
            </a:r>
            <a:r>
              <a:rPr lang="en-US" altLang="en-US" baseline="30000" smtClean="0">
                <a:latin typeface="Calibri" panose="020F0502020204030204" pitchFamily="34" charset="0"/>
                <a:ea typeface="ＭＳ Ｐゴシック" panose="020B0600070205080204" pitchFamily="34" charset="-128"/>
              </a:rPr>
              <a:t>th</a:t>
            </a:r>
            <a:r>
              <a:rPr lang="en-US" altLang="en-US" smtClean="0">
                <a:latin typeface="Calibri" panose="020F0502020204030204" pitchFamily="34" charset="0"/>
                <a:ea typeface="ＭＳ Ｐゴシック" panose="020B0600070205080204" pitchFamily="34" charset="-128"/>
              </a:rPr>
              <a:t>, 2017</a:t>
            </a:r>
          </a:p>
        </p:txBody>
      </p:sp>
      <p:sp>
        <p:nvSpPr>
          <p:cNvPr id="6" name="Rectangle 3"/>
          <p:cNvSpPr txBox="1">
            <a:spLocks noChangeArrowheads="1"/>
          </p:cNvSpPr>
          <p:nvPr/>
        </p:nvSpPr>
        <p:spPr bwMode="auto">
          <a:xfrm>
            <a:off x="3668713" y="533400"/>
            <a:ext cx="525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chemeClr val="accent1"/>
              </a:buClr>
              <a:buFontTx/>
              <a:buNone/>
              <a:defRPr sz="2200">
                <a:solidFill>
                  <a:schemeClr val="accent2"/>
                </a:solidFill>
                <a:latin typeface="+mj-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Char char="–"/>
              <a:defRPr sz="2600">
                <a:solidFill>
                  <a:schemeClr val="bg1"/>
                </a:solidFill>
                <a:latin typeface="+mj-lt"/>
                <a:ea typeface="ＭＳ Ｐゴシック" charset="0"/>
              </a:defRPr>
            </a:lvl2pPr>
            <a:lvl3pPr marL="1143000" indent="-228600" algn="l" rtl="0" eaLnBrk="0" fontAlgn="base" hangingPunct="0">
              <a:spcBef>
                <a:spcPct val="20000"/>
              </a:spcBef>
              <a:spcAft>
                <a:spcPct val="0"/>
              </a:spcAft>
              <a:buClr>
                <a:schemeClr val="accent1"/>
              </a:buClr>
              <a:buChar char="•"/>
              <a:defRPr sz="2400">
                <a:solidFill>
                  <a:schemeClr val="bg1"/>
                </a:solidFill>
                <a:latin typeface="+mj-lt"/>
                <a:ea typeface="ＭＳ Ｐゴシック" charset="0"/>
              </a:defRPr>
            </a:lvl3pPr>
            <a:lvl4pPr marL="1600200" indent="-228600" algn="l" rtl="0" eaLnBrk="0" fontAlgn="base" hangingPunct="0">
              <a:spcBef>
                <a:spcPct val="20000"/>
              </a:spcBef>
              <a:spcAft>
                <a:spcPct val="0"/>
              </a:spcAft>
              <a:buClr>
                <a:schemeClr val="accent1"/>
              </a:buClr>
              <a:buChar char="–"/>
              <a:defRPr sz="2200">
                <a:solidFill>
                  <a:schemeClr val="bg1"/>
                </a:solidFill>
                <a:latin typeface="+mj-lt"/>
                <a:ea typeface="ＭＳ Ｐゴシック" charset="0"/>
              </a:defRPr>
            </a:lvl4pPr>
            <a:lvl5pPr marL="2057400" indent="-228600" algn="l" rtl="0" eaLnBrk="0" fontAlgn="base" hangingPunct="0">
              <a:spcBef>
                <a:spcPct val="20000"/>
              </a:spcBef>
              <a:spcAft>
                <a:spcPct val="0"/>
              </a:spcAft>
              <a:buClr>
                <a:schemeClr val="accent1"/>
              </a:buClr>
              <a:buChar char="»"/>
              <a:defRPr sz="2000">
                <a:solidFill>
                  <a:schemeClr val="bg1"/>
                </a:solidFill>
                <a:latin typeface="+mj-lt"/>
                <a:ea typeface="ＭＳ Ｐゴシック" charset="0"/>
              </a:defRPr>
            </a:lvl5pPr>
            <a:lvl6pPr marL="2514600" indent="-228600" algn="l" rtl="0" fontAlgn="base">
              <a:spcBef>
                <a:spcPct val="20000"/>
              </a:spcBef>
              <a:spcAft>
                <a:spcPct val="0"/>
              </a:spcAft>
              <a:buClr>
                <a:schemeClr val="accent1"/>
              </a:buClr>
              <a:buChar char="»"/>
              <a:defRPr sz="2000">
                <a:solidFill>
                  <a:schemeClr val="bg1"/>
                </a:solidFill>
                <a:latin typeface="+mn-lt"/>
              </a:defRPr>
            </a:lvl6pPr>
            <a:lvl7pPr marL="2971800" indent="-228600" algn="l" rtl="0" fontAlgn="base">
              <a:spcBef>
                <a:spcPct val="20000"/>
              </a:spcBef>
              <a:spcAft>
                <a:spcPct val="0"/>
              </a:spcAft>
              <a:buClr>
                <a:schemeClr val="accent1"/>
              </a:buClr>
              <a:buChar char="»"/>
              <a:defRPr sz="2000">
                <a:solidFill>
                  <a:schemeClr val="bg1"/>
                </a:solidFill>
                <a:latin typeface="+mn-lt"/>
              </a:defRPr>
            </a:lvl7pPr>
            <a:lvl8pPr marL="3429000" indent="-228600" algn="l" rtl="0" fontAlgn="base">
              <a:spcBef>
                <a:spcPct val="20000"/>
              </a:spcBef>
              <a:spcAft>
                <a:spcPct val="0"/>
              </a:spcAft>
              <a:buClr>
                <a:schemeClr val="accent1"/>
              </a:buClr>
              <a:buChar char="»"/>
              <a:defRPr sz="2000">
                <a:solidFill>
                  <a:schemeClr val="bg1"/>
                </a:solidFill>
                <a:latin typeface="+mn-lt"/>
              </a:defRPr>
            </a:lvl8pPr>
            <a:lvl9pPr marL="3886200" indent="-228600" algn="l" rtl="0" fontAlgn="base">
              <a:spcBef>
                <a:spcPct val="20000"/>
              </a:spcBef>
              <a:spcAft>
                <a:spcPct val="0"/>
              </a:spcAft>
              <a:buClr>
                <a:schemeClr val="accent1"/>
              </a:buClr>
              <a:buChar char="»"/>
              <a:defRPr sz="2000">
                <a:solidFill>
                  <a:schemeClr val="bg1"/>
                </a:solidFill>
                <a:latin typeface="+mn-lt"/>
              </a:defRPr>
            </a:lvl9pPr>
          </a:lstStyle>
          <a:p>
            <a:pPr eaLnBrk="1" hangingPunct="1">
              <a:buClr>
                <a:srgbClr val="EEB211"/>
              </a:buClr>
              <a:defRPr/>
            </a:pPr>
            <a:r>
              <a:rPr lang="en-US" altLang="en-US" sz="4000" kern="0" dirty="0">
                <a:solidFill>
                  <a:srgbClr val="002B54"/>
                </a:solidFill>
                <a:latin typeface="Calibri" panose="020F0502020204030204" pitchFamily="34" charset="0"/>
                <a:ea typeface="ＭＳ Ｐゴシック" panose="020B0600070205080204" pitchFamily="34" charset="-128"/>
              </a:rPr>
              <a:t>Introduction to Photovoltaic Technologies</a:t>
            </a:r>
          </a:p>
        </p:txBody>
      </p:sp>
    </p:spTree>
    <p:extLst>
      <p:ext uri="{BB962C8B-B14F-4D97-AF65-F5344CB8AC3E}">
        <p14:creationId xmlns:p14="http://schemas.microsoft.com/office/powerpoint/2010/main" val="2336858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file: c3ee41981a-f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2141538"/>
            <a:ext cx="48006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19200"/>
            <a:ext cx="34734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741738"/>
            <a:ext cx="37131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itle 1"/>
          <p:cNvSpPr>
            <a:spLocks noGrp="1"/>
          </p:cNvSpPr>
          <p:nvPr>
            <p:ph type="title"/>
          </p:nvPr>
        </p:nvSpPr>
        <p:spPr>
          <a:xfrm>
            <a:off x="0" y="44450"/>
            <a:ext cx="7886700" cy="995363"/>
          </a:xfrm>
        </p:spPr>
        <p:txBody>
          <a:bodyPr/>
          <a:lstStyle/>
          <a:p>
            <a:r>
              <a:rPr lang="en-US" altLang="en-US" smtClean="0">
                <a:ea typeface="ＭＳ Ｐゴシック" panose="020B0600070205080204" pitchFamily="34" charset="-128"/>
              </a:rPr>
              <a:t>A Plethora of PV Materials</a:t>
            </a:r>
          </a:p>
        </p:txBody>
      </p:sp>
    </p:spTree>
    <p:extLst>
      <p:ext uri="{BB962C8B-B14F-4D97-AF65-F5344CB8AC3E}">
        <p14:creationId xmlns:p14="http://schemas.microsoft.com/office/powerpoint/2010/main" val="3040326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3c1703fe8d.site.internapcdn.net/newman/gfx/news/hires/2014/nreldemonst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00" y="857250"/>
            <a:ext cx="8763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105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9213" y="1588"/>
            <a:ext cx="7886701" cy="995362"/>
          </a:xfrm>
        </p:spPr>
        <p:txBody>
          <a:bodyPr/>
          <a:lstStyle/>
          <a:p>
            <a:r>
              <a:rPr lang="en-US" altLang="en-US" smtClean="0">
                <a:ea typeface="ＭＳ Ｐゴシック" panose="020B0600070205080204" pitchFamily="34" charset="-128"/>
              </a:rPr>
              <a:t>Solar Cell Technology Nodes</a:t>
            </a:r>
          </a:p>
        </p:txBody>
      </p:sp>
      <p:pic>
        <p:nvPicPr>
          <p:cNvPr id="81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38131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7"/>
          <p:cNvSpPr txBox="1">
            <a:spLocks noChangeArrowheads="1"/>
          </p:cNvSpPr>
          <p:nvPr/>
        </p:nvSpPr>
        <p:spPr bwMode="auto">
          <a:xfrm>
            <a:off x="4117975" y="1524000"/>
            <a:ext cx="4873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dirty="0">
                <a:solidFill>
                  <a:srgbClr val="000000"/>
                </a:solidFill>
              </a:rPr>
              <a:t>1</a:t>
            </a:r>
            <a:r>
              <a:rPr lang="en-US" altLang="en-US" baseline="30000" dirty="0">
                <a:solidFill>
                  <a:srgbClr val="000000"/>
                </a:solidFill>
              </a:rPr>
              <a:t>st</a:t>
            </a:r>
            <a:r>
              <a:rPr lang="en-US" altLang="en-US" dirty="0">
                <a:solidFill>
                  <a:srgbClr val="000000"/>
                </a:solidFill>
              </a:rPr>
              <a:t> Generation: “Wafer Based”</a:t>
            </a:r>
          </a:p>
          <a:p>
            <a:pPr fontAlgn="base">
              <a:spcBef>
                <a:spcPct val="0"/>
              </a:spcBef>
              <a:spcAft>
                <a:spcPct val="0"/>
              </a:spcAft>
            </a:pPr>
            <a:r>
              <a:rPr lang="en-US" altLang="en-US" dirty="0">
                <a:solidFill>
                  <a:srgbClr val="000000"/>
                </a:solidFill>
              </a:rPr>
              <a:t>	Monocrystalline silicon</a:t>
            </a:r>
          </a:p>
          <a:p>
            <a:pPr fontAlgn="base">
              <a:spcBef>
                <a:spcPct val="0"/>
              </a:spcBef>
              <a:spcAft>
                <a:spcPct val="0"/>
              </a:spcAft>
            </a:pPr>
            <a:r>
              <a:rPr lang="en-US" altLang="en-US" dirty="0">
                <a:solidFill>
                  <a:srgbClr val="000000"/>
                </a:solidFill>
              </a:rPr>
              <a:t>	Polycrystalline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2</a:t>
            </a:r>
            <a:r>
              <a:rPr lang="en-US" altLang="en-US" baseline="30000" dirty="0">
                <a:solidFill>
                  <a:srgbClr val="000000"/>
                </a:solidFill>
              </a:rPr>
              <a:t>nd</a:t>
            </a:r>
            <a:r>
              <a:rPr lang="en-US" altLang="en-US" dirty="0">
                <a:solidFill>
                  <a:srgbClr val="000000"/>
                </a:solidFill>
              </a:rPr>
              <a:t> Generation: “Thin Films”</a:t>
            </a:r>
          </a:p>
          <a:p>
            <a:pPr fontAlgn="base">
              <a:spcBef>
                <a:spcPct val="0"/>
              </a:spcBef>
              <a:spcAft>
                <a:spcPct val="0"/>
              </a:spcAft>
            </a:pPr>
            <a:r>
              <a:rPr lang="en-US" altLang="en-US" dirty="0">
                <a:solidFill>
                  <a:srgbClr val="000000"/>
                </a:solidFill>
              </a:rPr>
              <a:t>	</a:t>
            </a:r>
            <a:r>
              <a:rPr lang="en-US" altLang="en-US" dirty="0" smtClean="0">
                <a:solidFill>
                  <a:srgbClr val="000000"/>
                </a:solidFill>
              </a:rPr>
              <a:t>Copper </a:t>
            </a:r>
            <a:r>
              <a:rPr lang="en-US" altLang="en-US" dirty="0">
                <a:solidFill>
                  <a:srgbClr val="000000"/>
                </a:solidFill>
              </a:rPr>
              <a:t>Indium Gallium </a:t>
            </a:r>
            <a:r>
              <a:rPr lang="en-US" altLang="en-US" dirty="0" err="1">
                <a:solidFill>
                  <a:srgbClr val="000000"/>
                </a:solidFill>
              </a:rPr>
              <a:t>Selenide</a:t>
            </a:r>
            <a:endParaRPr lang="en-US" altLang="en-US" dirty="0">
              <a:solidFill>
                <a:srgbClr val="000000"/>
              </a:solidFill>
            </a:endParaRPr>
          </a:p>
          <a:p>
            <a:pPr fontAlgn="base">
              <a:spcBef>
                <a:spcPct val="0"/>
              </a:spcBef>
              <a:spcAft>
                <a:spcPct val="0"/>
              </a:spcAft>
            </a:pPr>
            <a:r>
              <a:rPr lang="en-US" altLang="en-US" dirty="0">
                <a:solidFill>
                  <a:srgbClr val="000000"/>
                </a:solidFill>
              </a:rPr>
              <a:t>	Cadmium Telluride</a:t>
            </a:r>
          </a:p>
          <a:p>
            <a:pPr fontAlgn="base">
              <a:spcBef>
                <a:spcPct val="0"/>
              </a:spcBef>
              <a:spcAft>
                <a:spcPct val="0"/>
              </a:spcAft>
            </a:pPr>
            <a:r>
              <a:rPr lang="en-US" altLang="en-US" dirty="0">
                <a:solidFill>
                  <a:srgbClr val="000000"/>
                </a:solidFill>
              </a:rPr>
              <a:t>	Amorphous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3</a:t>
            </a:r>
            <a:r>
              <a:rPr lang="en-US" altLang="en-US" baseline="30000" dirty="0">
                <a:solidFill>
                  <a:srgbClr val="000000"/>
                </a:solidFill>
              </a:rPr>
              <a:t>rd</a:t>
            </a:r>
            <a:r>
              <a:rPr lang="en-US" altLang="en-US" dirty="0">
                <a:solidFill>
                  <a:srgbClr val="000000"/>
                </a:solidFill>
              </a:rPr>
              <a:t> Generation: “Advanced Materials”</a:t>
            </a:r>
          </a:p>
          <a:p>
            <a:pPr fontAlgn="base">
              <a:spcBef>
                <a:spcPct val="0"/>
              </a:spcBef>
              <a:spcAft>
                <a:spcPct val="0"/>
              </a:spcAft>
            </a:pPr>
            <a:r>
              <a:rPr lang="en-US" altLang="en-US" dirty="0">
                <a:solidFill>
                  <a:srgbClr val="000000"/>
                </a:solidFill>
              </a:rPr>
              <a:t>	Organic Photovoltaics (OPV)</a:t>
            </a:r>
          </a:p>
          <a:p>
            <a:pPr fontAlgn="base">
              <a:spcBef>
                <a:spcPct val="0"/>
              </a:spcBef>
              <a:spcAft>
                <a:spcPct val="0"/>
              </a:spcAft>
            </a:pPr>
            <a:r>
              <a:rPr lang="en-US" altLang="en-US" dirty="0">
                <a:solidFill>
                  <a:srgbClr val="000000"/>
                </a:solidFill>
              </a:rPr>
              <a:t>	</a:t>
            </a:r>
            <a:r>
              <a:rPr lang="en-US" altLang="en-US" dirty="0" err="1">
                <a:solidFill>
                  <a:srgbClr val="000000"/>
                </a:solidFill>
              </a:rPr>
              <a:t>Perovskites</a:t>
            </a:r>
            <a:endParaRPr lang="en-US" altLang="en-US" dirty="0">
              <a:solidFill>
                <a:srgbClr val="000000"/>
              </a:solidFill>
            </a:endParaRPr>
          </a:p>
          <a:p>
            <a:pPr fontAlgn="base">
              <a:spcBef>
                <a:spcPct val="0"/>
              </a:spcBef>
              <a:spcAft>
                <a:spcPct val="0"/>
              </a:spcAft>
            </a:pPr>
            <a:r>
              <a:rPr lang="en-US" altLang="en-US" dirty="0">
                <a:solidFill>
                  <a:srgbClr val="000000"/>
                </a:solidFill>
              </a:rPr>
              <a:t>	Quantum Dot Solar Cells</a:t>
            </a:r>
          </a:p>
          <a:p>
            <a:pPr fontAlgn="base">
              <a:spcBef>
                <a:spcPct val="0"/>
              </a:spcBef>
              <a:spcAft>
                <a:spcPct val="0"/>
              </a:spcAft>
            </a:pPr>
            <a:r>
              <a:rPr lang="en-US" altLang="en-US" dirty="0">
                <a:solidFill>
                  <a:srgbClr val="000000"/>
                </a:solidFill>
              </a:rPr>
              <a:t>	Dye Sensitized Solar Cells</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	</a:t>
            </a:r>
          </a:p>
        </p:txBody>
      </p:sp>
    </p:spTree>
    <p:extLst>
      <p:ext uri="{BB962C8B-B14F-4D97-AF65-F5344CB8AC3E}">
        <p14:creationId xmlns:p14="http://schemas.microsoft.com/office/powerpoint/2010/main" val="2945261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9213" y="1588"/>
            <a:ext cx="7886701" cy="995362"/>
          </a:xfrm>
        </p:spPr>
        <p:txBody>
          <a:bodyPr/>
          <a:lstStyle/>
          <a:p>
            <a:r>
              <a:rPr lang="en-US" altLang="en-US" smtClean="0">
                <a:ea typeface="ＭＳ Ｐゴシック" panose="020B0600070205080204" pitchFamily="34" charset="-128"/>
              </a:rPr>
              <a:t>Solar Cell Technology Nodes</a:t>
            </a:r>
          </a:p>
        </p:txBody>
      </p:sp>
      <p:pic>
        <p:nvPicPr>
          <p:cNvPr id="92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38131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7"/>
          <p:cNvSpPr txBox="1">
            <a:spLocks noChangeArrowheads="1"/>
          </p:cNvSpPr>
          <p:nvPr/>
        </p:nvSpPr>
        <p:spPr bwMode="auto">
          <a:xfrm>
            <a:off x="4117975" y="1524000"/>
            <a:ext cx="4873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dirty="0">
                <a:solidFill>
                  <a:srgbClr val="000000"/>
                </a:solidFill>
              </a:rPr>
              <a:t>1</a:t>
            </a:r>
            <a:r>
              <a:rPr lang="en-US" altLang="en-US" baseline="30000" dirty="0">
                <a:solidFill>
                  <a:srgbClr val="000000"/>
                </a:solidFill>
              </a:rPr>
              <a:t>st</a:t>
            </a:r>
            <a:r>
              <a:rPr lang="en-US" altLang="en-US" dirty="0">
                <a:solidFill>
                  <a:srgbClr val="000000"/>
                </a:solidFill>
              </a:rPr>
              <a:t> Generation: “Wafer Based”</a:t>
            </a:r>
          </a:p>
          <a:p>
            <a:pPr fontAlgn="base">
              <a:spcBef>
                <a:spcPct val="0"/>
              </a:spcBef>
              <a:spcAft>
                <a:spcPct val="0"/>
              </a:spcAft>
            </a:pPr>
            <a:r>
              <a:rPr lang="en-US" altLang="en-US" dirty="0">
                <a:solidFill>
                  <a:srgbClr val="000000"/>
                </a:solidFill>
              </a:rPr>
              <a:t>	Monocrystalline silicon</a:t>
            </a:r>
          </a:p>
          <a:p>
            <a:pPr fontAlgn="base">
              <a:spcBef>
                <a:spcPct val="0"/>
              </a:spcBef>
              <a:spcAft>
                <a:spcPct val="0"/>
              </a:spcAft>
            </a:pPr>
            <a:r>
              <a:rPr lang="en-US" altLang="en-US" dirty="0">
                <a:solidFill>
                  <a:srgbClr val="000000"/>
                </a:solidFill>
              </a:rPr>
              <a:t>	Polycrystalline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2</a:t>
            </a:r>
            <a:r>
              <a:rPr lang="en-US" altLang="en-US" baseline="30000" dirty="0">
                <a:solidFill>
                  <a:srgbClr val="000000"/>
                </a:solidFill>
              </a:rPr>
              <a:t>nd</a:t>
            </a:r>
            <a:r>
              <a:rPr lang="en-US" altLang="en-US" dirty="0">
                <a:solidFill>
                  <a:srgbClr val="000000"/>
                </a:solidFill>
              </a:rPr>
              <a:t> Generation: “Thin Films”</a:t>
            </a:r>
          </a:p>
          <a:p>
            <a:pPr fontAlgn="base">
              <a:spcBef>
                <a:spcPct val="0"/>
              </a:spcBef>
              <a:spcAft>
                <a:spcPct val="0"/>
              </a:spcAft>
            </a:pPr>
            <a:r>
              <a:rPr lang="en-US" altLang="en-US" dirty="0">
                <a:solidFill>
                  <a:srgbClr val="000000"/>
                </a:solidFill>
              </a:rPr>
              <a:t>	</a:t>
            </a:r>
            <a:r>
              <a:rPr lang="en-US" altLang="en-US" dirty="0" smtClean="0">
                <a:solidFill>
                  <a:srgbClr val="000000"/>
                </a:solidFill>
              </a:rPr>
              <a:t>Copper </a:t>
            </a:r>
            <a:r>
              <a:rPr lang="en-US" altLang="en-US" dirty="0">
                <a:solidFill>
                  <a:srgbClr val="000000"/>
                </a:solidFill>
              </a:rPr>
              <a:t>Indium Gallium </a:t>
            </a:r>
            <a:r>
              <a:rPr lang="en-US" altLang="en-US" dirty="0" err="1">
                <a:solidFill>
                  <a:srgbClr val="000000"/>
                </a:solidFill>
              </a:rPr>
              <a:t>Selenide</a:t>
            </a:r>
            <a:endParaRPr lang="en-US" altLang="en-US" dirty="0">
              <a:solidFill>
                <a:srgbClr val="000000"/>
              </a:solidFill>
            </a:endParaRPr>
          </a:p>
          <a:p>
            <a:pPr fontAlgn="base">
              <a:spcBef>
                <a:spcPct val="0"/>
              </a:spcBef>
              <a:spcAft>
                <a:spcPct val="0"/>
              </a:spcAft>
            </a:pPr>
            <a:r>
              <a:rPr lang="en-US" altLang="en-US" dirty="0">
                <a:solidFill>
                  <a:srgbClr val="000000"/>
                </a:solidFill>
              </a:rPr>
              <a:t>	Cadmium Telluride</a:t>
            </a:r>
          </a:p>
          <a:p>
            <a:pPr fontAlgn="base">
              <a:spcBef>
                <a:spcPct val="0"/>
              </a:spcBef>
              <a:spcAft>
                <a:spcPct val="0"/>
              </a:spcAft>
            </a:pPr>
            <a:r>
              <a:rPr lang="en-US" altLang="en-US" dirty="0">
                <a:solidFill>
                  <a:srgbClr val="000000"/>
                </a:solidFill>
              </a:rPr>
              <a:t>	Amorphous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3</a:t>
            </a:r>
            <a:r>
              <a:rPr lang="en-US" altLang="en-US" baseline="30000" dirty="0">
                <a:solidFill>
                  <a:srgbClr val="000000"/>
                </a:solidFill>
              </a:rPr>
              <a:t>rd</a:t>
            </a:r>
            <a:r>
              <a:rPr lang="en-US" altLang="en-US" dirty="0">
                <a:solidFill>
                  <a:srgbClr val="000000"/>
                </a:solidFill>
              </a:rPr>
              <a:t> Generation: “Advanced Materials”</a:t>
            </a:r>
          </a:p>
          <a:p>
            <a:pPr fontAlgn="base">
              <a:spcBef>
                <a:spcPct val="0"/>
              </a:spcBef>
              <a:spcAft>
                <a:spcPct val="0"/>
              </a:spcAft>
            </a:pPr>
            <a:r>
              <a:rPr lang="en-US" altLang="en-US" dirty="0">
                <a:solidFill>
                  <a:srgbClr val="000000"/>
                </a:solidFill>
              </a:rPr>
              <a:t>	Organic Photovoltaics (OPV)</a:t>
            </a:r>
          </a:p>
          <a:p>
            <a:pPr fontAlgn="base">
              <a:spcBef>
                <a:spcPct val="0"/>
              </a:spcBef>
              <a:spcAft>
                <a:spcPct val="0"/>
              </a:spcAft>
            </a:pPr>
            <a:r>
              <a:rPr lang="en-US" altLang="en-US" dirty="0">
                <a:solidFill>
                  <a:srgbClr val="000000"/>
                </a:solidFill>
              </a:rPr>
              <a:t>	</a:t>
            </a:r>
            <a:r>
              <a:rPr lang="en-US" altLang="en-US" dirty="0" err="1">
                <a:solidFill>
                  <a:srgbClr val="000000"/>
                </a:solidFill>
              </a:rPr>
              <a:t>Perovskites</a:t>
            </a:r>
            <a:endParaRPr lang="en-US" altLang="en-US" dirty="0">
              <a:solidFill>
                <a:srgbClr val="000000"/>
              </a:solidFill>
            </a:endParaRPr>
          </a:p>
          <a:p>
            <a:pPr fontAlgn="base">
              <a:spcBef>
                <a:spcPct val="0"/>
              </a:spcBef>
              <a:spcAft>
                <a:spcPct val="0"/>
              </a:spcAft>
            </a:pPr>
            <a:r>
              <a:rPr lang="en-US" altLang="en-US" dirty="0">
                <a:solidFill>
                  <a:srgbClr val="000000"/>
                </a:solidFill>
              </a:rPr>
              <a:t>	Quantum Dot Solar Cells</a:t>
            </a:r>
          </a:p>
          <a:p>
            <a:pPr fontAlgn="base">
              <a:spcBef>
                <a:spcPct val="0"/>
              </a:spcBef>
              <a:spcAft>
                <a:spcPct val="0"/>
              </a:spcAft>
            </a:pPr>
            <a:r>
              <a:rPr lang="en-US" altLang="en-US" dirty="0">
                <a:solidFill>
                  <a:srgbClr val="000000"/>
                </a:solidFill>
              </a:rPr>
              <a:t>	Dye Sensitized Solar Cells</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	</a:t>
            </a:r>
          </a:p>
        </p:txBody>
      </p:sp>
      <p:sp>
        <p:nvSpPr>
          <p:cNvPr id="9221" name="Rectangle 2"/>
          <p:cNvSpPr>
            <a:spLocks noChangeArrowheads="1"/>
          </p:cNvSpPr>
          <p:nvPr/>
        </p:nvSpPr>
        <p:spPr bwMode="auto">
          <a:xfrm>
            <a:off x="4117975" y="1524000"/>
            <a:ext cx="3883025" cy="990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3354758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76200"/>
            <a:ext cx="7886700" cy="993775"/>
          </a:xfrm>
        </p:spPr>
        <p:txBody>
          <a:bodyPr/>
          <a:lstStyle/>
          <a:p>
            <a:r>
              <a:rPr lang="en-US" altLang="en-US" smtClean="0">
                <a:ea typeface="ＭＳ Ｐゴシック" panose="020B0600070205080204" pitchFamily="34" charset="-128"/>
              </a:rPr>
              <a:t>The Silicon Solar Cell</a:t>
            </a:r>
          </a:p>
        </p:txBody>
      </p:sp>
      <p:sp>
        <p:nvSpPr>
          <p:cNvPr id="10243" name="Content Placeholder 2"/>
          <p:cNvSpPr>
            <a:spLocks noGrp="1"/>
          </p:cNvSpPr>
          <p:nvPr>
            <p:ph idx="1"/>
          </p:nvPr>
        </p:nvSpPr>
        <p:spPr>
          <a:xfrm>
            <a:off x="3929063" y="1524000"/>
            <a:ext cx="4910137" cy="5105400"/>
          </a:xfrm>
        </p:spPr>
        <p:txBody>
          <a:bodyPr/>
          <a:lstStyle/>
          <a:p>
            <a:r>
              <a:rPr lang="en-US" altLang="en-US" smtClean="0">
                <a:ea typeface="ＭＳ Ｐゴシック" panose="020B0600070205080204" pitchFamily="34" charset="-128"/>
              </a:rPr>
              <a:t>Expensive processing cost </a:t>
            </a:r>
          </a:p>
          <a:p>
            <a:r>
              <a:rPr lang="en-US" altLang="en-US" smtClean="0">
                <a:ea typeface="ＭＳ Ｐゴシック" panose="020B0600070205080204" pitchFamily="34" charset="-128"/>
              </a:rPr>
              <a:t>Wasteful</a:t>
            </a:r>
          </a:p>
          <a:p>
            <a:pPr lvl="1"/>
            <a:r>
              <a:rPr lang="en-US" altLang="en-US" smtClean="0">
                <a:ea typeface="ＭＳ Ｐゴシック" panose="020B0600070205080204" pitchFamily="34" charset="-128"/>
              </a:rPr>
              <a:t>~50% of silicon material is lost during manufacturing</a:t>
            </a:r>
          </a:p>
          <a:p>
            <a:r>
              <a:rPr lang="en-US" altLang="en-US" smtClean="0">
                <a:ea typeface="ＭＳ Ｐゴシック" panose="020B0600070205080204" pitchFamily="34" charset="-128"/>
              </a:rPr>
              <a:t> Limited light absorbance</a:t>
            </a:r>
          </a:p>
          <a:p>
            <a:pPr lvl="1"/>
            <a:r>
              <a:rPr lang="en-US" altLang="en-US" smtClean="0">
                <a:ea typeface="ＭＳ Ｐゴシック" panose="020B0600070205080204" pitchFamily="34" charset="-128"/>
              </a:rPr>
              <a:t>Band gap=1.1 eV</a:t>
            </a:r>
          </a:p>
          <a:p>
            <a:r>
              <a:rPr lang="en-US" altLang="en-US" smtClean="0">
                <a:ea typeface="ＭＳ Ｐゴシック" panose="020B0600070205080204" pitchFamily="34" charset="-128"/>
              </a:rPr>
              <a:t>Potential for higher balance of system costs (BOS)</a:t>
            </a:r>
          </a:p>
        </p:txBody>
      </p:sp>
      <p:pic>
        <p:nvPicPr>
          <p:cNvPr id="102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3" y="2057400"/>
            <a:ext cx="388302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227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 costs vs. Balance of Systems</a:t>
            </a:r>
            <a:endParaRPr lang="en-US" dirty="0"/>
          </a:p>
        </p:txBody>
      </p:sp>
      <p:sp>
        <p:nvSpPr>
          <p:cNvPr id="3" name="Content Placeholder 2"/>
          <p:cNvSpPr>
            <a:spLocks noGrp="1"/>
          </p:cNvSpPr>
          <p:nvPr>
            <p:ph sz="half" idx="1"/>
          </p:nvPr>
        </p:nvSpPr>
        <p:spPr/>
        <p:txBody>
          <a:bodyPr/>
          <a:lstStyle/>
          <a:p>
            <a:r>
              <a:rPr lang="en-US" dirty="0" smtClean="0"/>
              <a:t>Decreasing Panel Costs</a:t>
            </a:r>
          </a:p>
          <a:p>
            <a:r>
              <a:rPr lang="en-US" dirty="0" smtClean="0"/>
              <a:t>Efficiencies in Balance of Systems</a:t>
            </a:r>
          </a:p>
          <a:p>
            <a:r>
              <a:rPr lang="en-US" dirty="0" smtClean="0"/>
              <a:t>Decreases in Soft Costs</a:t>
            </a:r>
          </a:p>
          <a:p>
            <a:r>
              <a:rPr lang="en-US" dirty="0" smtClean="0"/>
              <a:t>Financing Innovations</a:t>
            </a:r>
          </a:p>
          <a:p>
            <a:endParaRPr lang="en-US" dirty="0"/>
          </a:p>
        </p:txBody>
      </p:sp>
      <p:sp>
        <p:nvSpPr>
          <p:cNvPr id="4" name="Content Placeholder 3"/>
          <p:cNvSpPr>
            <a:spLocks noGrp="1"/>
          </p:cNvSpPr>
          <p:nvPr>
            <p:ph sz="half" idx="2"/>
          </p:nvPr>
        </p:nvSpPr>
        <p:spPr/>
        <p:txBody>
          <a:bodyPr/>
          <a:lstStyle/>
          <a:p>
            <a:r>
              <a:rPr lang="en-US" dirty="0" smtClean="0"/>
              <a:t>Price decreases have continued to decrease rapidly!</a:t>
            </a:r>
            <a:endParaRPr lang="en-US" dirty="0"/>
          </a:p>
        </p:txBody>
      </p:sp>
      <p:pic>
        <p:nvPicPr>
          <p:cNvPr id="5" name="Picture 2" descr="olar cost change over tim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9" y="3843392"/>
            <a:ext cx="4580468" cy="26719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blogs.scientificamerican.com/blogs/assets/File/CostComparisonDollarPerWat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435" y="2849913"/>
            <a:ext cx="5370157" cy="198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51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3813"/>
            <a:ext cx="7886700" cy="993775"/>
          </a:xfrm>
        </p:spPr>
        <p:txBody>
          <a:bodyPr/>
          <a:lstStyle/>
          <a:p>
            <a:r>
              <a:rPr lang="en-US" altLang="en-US" smtClean="0">
                <a:ea typeface="ＭＳ Ｐゴシック" panose="020B0600070205080204" pitchFamily="34" charset="-128"/>
              </a:rPr>
              <a:t>Prevalence of Silicon PV Systems</a:t>
            </a:r>
          </a:p>
        </p:txBody>
      </p:sp>
      <p:grpSp>
        <p:nvGrpSpPr>
          <p:cNvPr id="11267" name="Group 4"/>
          <p:cNvGrpSpPr>
            <a:grpSpLocks/>
          </p:cNvGrpSpPr>
          <p:nvPr/>
        </p:nvGrpSpPr>
        <p:grpSpPr bwMode="auto">
          <a:xfrm>
            <a:off x="947738" y="1965325"/>
            <a:ext cx="2017712" cy="1801813"/>
            <a:chOff x="2725780" y="2168139"/>
            <a:chExt cx="2690952" cy="2403487"/>
          </a:xfrm>
        </p:grpSpPr>
        <p:sp>
          <p:nvSpPr>
            <p:cNvPr id="6" name="Rectangle: Rounded Corners 5"/>
            <p:cNvSpPr/>
            <p:nvPr/>
          </p:nvSpPr>
          <p:spPr>
            <a:xfrm>
              <a:off x="2725780" y="2168139"/>
              <a:ext cx="2690952" cy="2403487"/>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Rounded Corners 4"/>
            <p:cNvSpPr txBox="1"/>
            <p:nvPr/>
          </p:nvSpPr>
          <p:spPr>
            <a:xfrm>
              <a:off x="2842225" y="2284608"/>
              <a:ext cx="2458062" cy="2170549"/>
            </a:xfrm>
            <a:prstGeom prst="rect">
              <a:avLst/>
            </a:prstGeom>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933450" fontAlgn="base">
                <a:lnSpc>
                  <a:spcPct val="90000"/>
                </a:lnSpc>
                <a:spcBef>
                  <a:spcPct val="0"/>
                </a:spcBef>
                <a:spcAft>
                  <a:spcPct val="35000"/>
                </a:spcAft>
                <a:defRPr/>
              </a:pPr>
              <a:r>
                <a:rPr lang="en-US" sz="2100" b="1" dirty="0">
                  <a:solidFill>
                    <a:srgbClr val="FFFFFF"/>
                  </a:solidFill>
                </a:rPr>
                <a:t>Path Dependent Technologies</a:t>
              </a:r>
            </a:p>
          </p:txBody>
        </p:sp>
      </p:grpSp>
      <p:pic>
        <p:nvPicPr>
          <p:cNvPr id="11268" name="Picture 4" descr="Image result for qwerty vs dvor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92275"/>
            <a:ext cx="4202113"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2"/>
          <p:cNvSpPr txBox="1">
            <a:spLocks noChangeArrowheads="1"/>
          </p:cNvSpPr>
          <p:nvPr/>
        </p:nvSpPr>
        <p:spPr bwMode="auto">
          <a:xfrm>
            <a:off x="11113" y="4394200"/>
            <a:ext cx="397827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100" i="1">
                <a:solidFill>
                  <a:srgbClr val="000000"/>
                </a:solidFill>
              </a:rPr>
              <a:t>History of technology matters</a:t>
            </a:r>
          </a:p>
        </p:txBody>
      </p:sp>
    </p:spTree>
    <p:extLst>
      <p:ext uri="{BB962C8B-B14F-4D97-AF65-F5344CB8AC3E}">
        <p14:creationId xmlns:p14="http://schemas.microsoft.com/office/powerpoint/2010/main" val="38322775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57150"/>
            <a:ext cx="7886700" cy="995363"/>
          </a:xfrm>
        </p:spPr>
        <p:txBody>
          <a:bodyPr/>
          <a:lstStyle/>
          <a:p>
            <a:r>
              <a:rPr lang="en-US" altLang="en-US" smtClean="0">
                <a:ea typeface="ＭＳ Ｐゴシック" panose="020B0600070205080204" pitchFamily="34" charset="-128"/>
              </a:rPr>
              <a:t>Prevalence of Silicon PV Systems</a:t>
            </a:r>
          </a:p>
        </p:txBody>
      </p:sp>
      <p:graphicFrame>
        <p:nvGraphicFramePr>
          <p:cNvPr id="4" name="Diagram 3"/>
          <p:cNvGraphicFramePr/>
          <p:nvPr/>
        </p:nvGraphicFramePr>
        <p:xfrm>
          <a:off x="1219200" y="1295400"/>
          <a:ext cx="7624355" cy="5053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292" name="TextBox 7"/>
          <p:cNvSpPr txBox="1">
            <a:spLocks noChangeArrowheads="1"/>
          </p:cNvSpPr>
          <p:nvPr/>
        </p:nvSpPr>
        <p:spPr bwMode="auto">
          <a:xfrm>
            <a:off x="215900" y="1941513"/>
            <a:ext cx="34988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100" i="1">
                <a:solidFill>
                  <a:srgbClr val="000000"/>
                </a:solidFill>
              </a:rPr>
              <a:t>When a new technology emerges, society can deliberately control usage</a:t>
            </a:r>
          </a:p>
          <a:p>
            <a:pPr fontAlgn="base">
              <a:spcBef>
                <a:spcPct val="0"/>
              </a:spcBef>
              <a:spcAft>
                <a:spcPct val="0"/>
              </a:spcAft>
            </a:pPr>
            <a:endParaRPr lang="en-US" altLang="en-US" sz="2100" i="1">
              <a:solidFill>
                <a:srgbClr val="000000"/>
              </a:solidFill>
            </a:endParaRPr>
          </a:p>
          <a:p>
            <a:pPr fontAlgn="base">
              <a:spcBef>
                <a:spcPct val="0"/>
              </a:spcBef>
              <a:spcAft>
                <a:spcPct val="0"/>
              </a:spcAft>
            </a:pPr>
            <a:r>
              <a:rPr lang="en-US" altLang="en-US" sz="2100" i="1">
                <a:solidFill>
                  <a:srgbClr val="000000"/>
                </a:solidFill>
              </a:rPr>
              <a:t>As technology matures, society is modified itself by technology</a:t>
            </a:r>
          </a:p>
        </p:txBody>
      </p:sp>
    </p:spTree>
    <p:extLst>
      <p:ext uri="{BB962C8B-B14F-4D97-AF65-F5344CB8AC3E}">
        <p14:creationId xmlns:p14="http://schemas.microsoft.com/office/powerpoint/2010/main" val="1932310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9213" y="1588"/>
            <a:ext cx="7886701" cy="995362"/>
          </a:xfrm>
        </p:spPr>
        <p:txBody>
          <a:bodyPr/>
          <a:lstStyle/>
          <a:p>
            <a:r>
              <a:rPr lang="en-US" altLang="en-US" smtClean="0">
                <a:ea typeface="ＭＳ Ｐゴシック" panose="020B0600070205080204" pitchFamily="34" charset="-128"/>
              </a:rPr>
              <a:t>Solar Cell Technology Nodes</a:t>
            </a:r>
          </a:p>
        </p:txBody>
      </p:sp>
      <p:pic>
        <p:nvPicPr>
          <p:cNvPr id="133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38131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4117975" y="1524000"/>
            <a:ext cx="4873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dirty="0">
                <a:solidFill>
                  <a:srgbClr val="000000"/>
                </a:solidFill>
              </a:rPr>
              <a:t>1</a:t>
            </a:r>
            <a:r>
              <a:rPr lang="en-US" altLang="en-US" baseline="30000" dirty="0">
                <a:solidFill>
                  <a:srgbClr val="000000"/>
                </a:solidFill>
              </a:rPr>
              <a:t>st</a:t>
            </a:r>
            <a:r>
              <a:rPr lang="en-US" altLang="en-US" dirty="0">
                <a:solidFill>
                  <a:srgbClr val="000000"/>
                </a:solidFill>
              </a:rPr>
              <a:t> Generation: “Wafer Based”</a:t>
            </a:r>
          </a:p>
          <a:p>
            <a:pPr fontAlgn="base">
              <a:spcBef>
                <a:spcPct val="0"/>
              </a:spcBef>
              <a:spcAft>
                <a:spcPct val="0"/>
              </a:spcAft>
            </a:pPr>
            <a:r>
              <a:rPr lang="en-US" altLang="en-US" dirty="0">
                <a:solidFill>
                  <a:srgbClr val="000000"/>
                </a:solidFill>
              </a:rPr>
              <a:t>	Monocrystalline silicon</a:t>
            </a:r>
          </a:p>
          <a:p>
            <a:pPr fontAlgn="base">
              <a:spcBef>
                <a:spcPct val="0"/>
              </a:spcBef>
              <a:spcAft>
                <a:spcPct val="0"/>
              </a:spcAft>
            </a:pPr>
            <a:r>
              <a:rPr lang="en-US" altLang="en-US" dirty="0">
                <a:solidFill>
                  <a:srgbClr val="000000"/>
                </a:solidFill>
              </a:rPr>
              <a:t>	Polycrystalline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2</a:t>
            </a:r>
            <a:r>
              <a:rPr lang="en-US" altLang="en-US" baseline="30000" dirty="0">
                <a:solidFill>
                  <a:srgbClr val="000000"/>
                </a:solidFill>
              </a:rPr>
              <a:t>nd</a:t>
            </a:r>
            <a:r>
              <a:rPr lang="en-US" altLang="en-US" dirty="0">
                <a:solidFill>
                  <a:srgbClr val="000000"/>
                </a:solidFill>
              </a:rPr>
              <a:t> Generation: “Thin Films”</a:t>
            </a:r>
          </a:p>
          <a:p>
            <a:pPr fontAlgn="base">
              <a:spcBef>
                <a:spcPct val="0"/>
              </a:spcBef>
              <a:spcAft>
                <a:spcPct val="0"/>
              </a:spcAft>
            </a:pPr>
            <a:r>
              <a:rPr lang="en-US" altLang="en-US" dirty="0">
                <a:solidFill>
                  <a:srgbClr val="000000"/>
                </a:solidFill>
              </a:rPr>
              <a:t>	</a:t>
            </a:r>
            <a:r>
              <a:rPr lang="en-US" altLang="en-US" dirty="0" smtClean="0">
                <a:solidFill>
                  <a:srgbClr val="000000"/>
                </a:solidFill>
              </a:rPr>
              <a:t>Copper </a:t>
            </a:r>
            <a:r>
              <a:rPr lang="en-US" altLang="en-US" dirty="0">
                <a:solidFill>
                  <a:srgbClr val="000000"/>
                </a:solidFill>
              </a:rPr>
              <a:t>Indium Gallium </a:t>
            </a:r>
            <a:r>
              <a:rPr lang="en-US" altLang="en-US" dirty="0" err="1">
                <a:solidFill>
                  <a:srgbClr val="000000"/>
                </a:solidFill>
              </a:rPr>
              <a:t>Selenide</a:t>
            </a:r>
            <a:endParaRPr lang="en-US" altLang="en-US" dirty="0">
              <a:solidFill>
                <a:srgbClr val="000000"/>
              </a:solidFill>
            </a:endParaRPr>
          </a:p>
          <a:p>
            <a:pPr fontAlgn="base">
              <a:spcBef>
                <a:spcPct val="0"/>
              </a:spcBef>
              <a:spcAft>
                <a:spcPct val="0"/>
              </a:spcAft>
            </a:pPr>
            <a:r>
              <a:rPr lang="en-US" altLang="en-US" dirty="0">
                <a:solidFill>
                  <a:srgbClr val="000000"/>
                </a:solidFill>
              </a:rPr>
              <a:t>	Cadmium Telluride</a:t>
            </a:r>
          </a:p>
          <a:p>
            <a:pPr fontAlgn="base">
              <a:spcBef>
                <a:spcPct val="0"/>
              </a:spcBef>
              <a:spcAft>
                <a:spcPct val="0"/>
              </a:spcAft>
            </a:pPr>
            <a:r>
              <a:rPr lang="en-US" altLang="en-US" dirty="0">
                <a:solidFill>
                  <a:srgbClr val="000000"/>
                </a:solidFill>
              </a:rPr>
              <a:t>	Amorphous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3</a:t>
            </a:r>
            <a:r>
              <a:rPr lang="en-US" altLang="en-US" baseline="30000" dirty="0">
                <a:solidFill>
                  <a:srgbClr val="000000"/>
                </a:solidFill>
              </a:rPr>
              <a:t>rd</a:t>
            </a:r>
            <a:r>
              <a:rPr lang="en-US" altLang="en-US" dirty="0">
                <a:solidFill>
                  <a:srgbClr val="000000"/>
                </a:solidFill>
              </a:rPr>
              <a:t> Generation: “Advanced Materials”</a:t>
            </a:r>
          </a:p>
          <a:p>
            <a:pPr fontAlgn="base">
              <a:spcBef>
                <a:spcPct val="0"/>
              </a:spcBef>
              <a:spcAft>
                <a:spcPct val="0"/>
              </a:spcAft>
            </a:pPr>
            <a:r>
              <a:rPr lang="en-US" altLang="en-US" dirty="0">
                <a:solidFill>
                  <a:srgbClr val="000000"/>
                </a:solidFill>
              </a:rPr>
              <a:t>	Organic Photovoltaics (OPV)</a:t>
            </a:r>
          </a:p>
          <a:p>
            <a:pPr fontAlgn="base">
              <a:spcBef>
                <a:spcPct val="0"/>
              </a:spcBef>
              <a:spcAft>
                <a:spcPct val="0"/>
              </a:spcAft>
            </a:pPr>
            <a:r>
              <a:rPr lang="en-US" altLang="en-US" dirty="0">
                <a:solidFill>
                  <a:srgbClr val="000000"/>
                </a:solidFill>
              </a:rPr>
              <a:t>	</a:t>
            </a:r>
            <a:r>
              <a:rPr lang="en-US" altLang="en-US" dirty="0" err="1">
                <a:solidFill>
                  <a:srgbClr val="000000"/>
                </a:solidFill>
              </a:rPr>
              <a:t>Perovskites</a:t>
            </a:r>
            <a:endParaRPr lang="en-US" altLang="en-US" dirty="0">
              <a:solidFill>
                <a:srgbClr val="000000"/>
              </a:solidFill>
            </a:endParaRPr>
          </a:p>
          <a:p>
            <a:pPr fontAlgn="base">
              <a:spcBef>
                <a:spcPct val="0"/>
              </a:spcBef>
              <a:spcAft>
                <a:spcPct val="0"/>
              </a:spcAft>
            </a:pPr>
            <a:r>
              <a:rPr lang="en-US" altLang="en-US" dirty="0">
                <a:solidFill>
                  <a:srgbClr val="000000"/>
                </a:solidFill>
              </a:rPr>
              <a:t>	Quantum Dot Solar Cells</a:t>
            </a:r>
          </a:p>
          <a:p>
            <a:pPr fontAlgn="base">
              <a:spcBef>
                <a:spcPct val="0"/>
              </a:spcBef>
              <a:spcAft>
                <a:spcPct val="0"/>
              </a:spcAft>
            </a:pPr>
            <a:r>
              <a:rPr lang="en-US" altLang="en-US" dirty="0">
                <a:solidFill>
                  <a:srgbClr val="000000"/>
                </a:solidFill>
              </a:rPr>
              <a:t>	Dye Sensitized Solar Cells</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	</a:t>
            </a:r>
          </a:p>
        </p:txBody>
      </p:sp>
      <p:sp>
        <p:nvSpPr>
          <p:cNvPr id="13317" name="Rectangle 5"/>
          <p:cNvSpPr>
            <a:spLocks noChangeArrowheads="1"/>
          </p:cNvSpPr>
          <p:nvPr/>
        </p:nvSpPr>
        <p:spPr bwMode="auto">
          <a:xfrm>
            <a:off x="4117975" y="2624138"/>
            <a:ext cx="4873625" cy="133826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446019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288" y="76200"/>
            <a:ext cx="9158288" cy="993775"/>
          </a:xfrm>
        </p:spPr>
        <p:txBody>
          <a:bodyPr/>
          <a:lstStyle/>
          <a:p>
            <a:pPr algn="ctr"/>
            <a:r>
              <a:rPr lang="en-US" altLang="en-US" smtClean="0">
                <a:ea typeface="ＭＳ Ｐゴシック" panose="020B0600070205080204" pitchFamily="34" charset="-128"/>
              </a:rPr>
              <a:t>2</a:t>
            </a:r>
            <a:r>
              <a:rPr lang="en-US" altLang="en-US" baseline="30000" smtClean="0">
                <a:ea typeface="ＭＳ Ｐゴシック" panose="020B0600070205080204" pitchFamily="34" charset="-128"/>
              </a:rPr>
              <a:t>nd</a:t>
            </a:r>
            <a:r>
              <a:rPr lang="en-US" altLang="en-US" smtClean="0">
                <a:ea typeface="ＭＳ Ｐゴシック" panose="020B0600070205080204" pitchFamily="34" charset="-128"/>
              </a:rPr>
              <a:t> Generation Devices Provide Opportunity for Cost Effective Production</a:t>
            </a:r>
          </a:p>
        </p:txBody>
      </p:sp>
      <p:graphicFrame>
        <p:nvGraphicFramePr>
          <p:cNvPr id="4" name="Table 3"/>
          <p:cNvGraphicFramePr>
            <a:graphicFrameLocks noGrp="1"/>
          </p:cNvGraphicFramePr>
          <p:nvPr/>
        </p:nvGraphicFramePr>
        <p:xfrm>
          <a:off x="381000" y="3883025"/>
          <a:ext cx="8534399" cy="2746374"/>
        </p:xfrm>
        <a:graphic>
          <a:graphicData uri="http://schemas.openxmlformats.org/drawingml/2006/table">
            <a:tbl>
              <a:tblPr firstRow="1" firstCol="1" bandRow="1">
                <a:tableStyleId>{5C22544A-7EE6-4342-B048-85BDC9FD1C3A}</a:tableStyleId>
              </a:tblPr>
              <a:tblGrid>
                <a:gridCol w="652629">
                  <a:extLst>
                    <a:ext uri="{9D8B030D-6E8A-4147-A177-3AD203B41FA5}">
                      <a16:colId xmlns:a16="http://schemas.microsoft.com/office/drawing/2014/main" xmlns="" val="1041391373"/>
                    </a:ext>
                  </a:extLst>
                </a:gridCol>
                <a:gridCol w="739343">
                  <a:extLst>
                    <a:ext uri="{9D8B030D-6E8A-4147-A177-3AD203B41FA5}">
                      <a16:colId xmlns:a16="http://schemas.microsoft.com/office/drawing/2014/main" xmlns="" val="15199854"/>
                    </a:ext>
                  </a:extLst>
                </a:gridCol>
                <a:gridCol w="821493">
                  <a:extLst>
                    <a:ext uri="{9D8B030D-6E8A-4147-A177-3AD203B41FA5}">
                      <a16:colId xmlns:a16="http://schemas.microsoft.com/office/drawing/2014/main" xmlns="" val="1070856312"/>
                    </a:ext>
                  </a:extLst>
                </a:gridCol>
                <a:gridCol w="739343">
                  <a:extLst>
                    <a:ext uri="{9D8B030D-6E8A-4147-A177-3AD203B41FA5}">
                      <a16:colId xmlns:a16="http://schemas.microsoft.com/office/drawing/2014/main" xmlns="" val="4154427502"/>
                    </a:ext>
                  </a:extLst>
                </a:gridCol>
                <a:gridCol w="983169">
                  <a:extLst>
                    <a:ext uri="{9D8B030D-6E8A-4147-A177-3AD203B41FA5}">
                      <a16:colId xmlns:a16="http://schemas.microsoft.com/office/drawing/2014/main" xmlns="" val="1743361463"/>
                    </a:ext>
                  </a:extLst>
                </a:gridCol>
                <a:gridCol w="1809910">
                  <a:extLst>
                    <a:ext uri="{9D8B030D-6E8A-4147-A177-3AD203B41FA5}">
                      <a16:colId xmlns:a16="http://schemas.microsoft.com/office/drawing/2014/main" xmlns="" val="4063508649"/>
                    </a:ext>
                  </a:extLst>
                </a:gridCol>
                <a:gridCol w="1725136">
                  <a:extLst>
                    <a:ext uri="{9D8B030D-6E8A-4147-A177-3AD203B41FA5}">
                      <a16:colId xmlns:a16="http://schemas.microsoft.com/office/drawing/2014/main" xmlns="" val="1252833407"/>
                    </a:ext>
                  </a:extLst>
                </a:gridCol>
                <a:gridCol w="1063376">
                  <a:extLst>
                    <a:ext uri="{9D8B030D-6E8A-4147-A177-3AD203B41FA5}">
                      <a16:colId xmlns:a16="http://schemas.microsoft.com/office/drawing/2014/main" xmlns="" val="1286367654"/>
                    </a:ext>
                  </a:extLst>
                </a:gridCol>
              </a:tblGrid>
              <a:tr h="392339">
                <a:tc gridSpan="2">
                  <a:txBody>
                    <a:bodyPr/>
                    <a:lstStyle/>
                    <a:p>
                      <a:pPr marL="0" marR="0" algn="ctr">
                        <a:lnSpc>
                          <a:spcPct val="107000"/>
                        </a:lnSpc>
                        <a:spcBef>
                          <a:spcPts val="0"/>
                        </a:spcBef>
                        <a:spcAft>
                          <a:spcPts val="0"/>
                        </a:spcAft>
                      </a:pPr>
                      <a:r>
                        <a:rPr lang="en-US" sz="1800" dirty="0">
                          <a:solidFill>
                            <a:schemeClr val="bg1"/>
                          </a:solidFill>
                          <a:effectLst/>
                        </a:rPr>
                        <a:t>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gridSpan="3">
                  <a:txBody>
                    <a:bodyPr/>
                    <a:lstStyle/>
                    <a:p>
                      <a:pPr marL="0" marR="0" algn="ctr">
                        <a:lnSpc>
                          <a:spcPct val="107000"/>
                        </a:lnSpc>
                        <a:spcBef>
                          <a:spcPts val="0"/>
                        </a:spcBef>
                        <a:spcAft>
                          <a:spcPts val="0"/>
                        </a:spcAft>
                      </a:pPr>
                      <a:r>
                        <a:rPr lang="en-US" sz="1800" dirty="0">
                          <a:solidFill>
                            <a:schemeClr val="bg1"/>
                          </a:solidFill>
                          <a:effectLst/>
                        </a:rPr>
                        <a:t>Efficiency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800">
                          <a:solidFill>
                            <a:schemeClr val="bg1"/>
                          </a:solidFill>
                          <a:effectLst/>
                        </a:rPr>
                        <a:t> </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73249680"/>
                  </a:ext>
                </a:extLst>
              </a:tr>
              <a:tr h="784679">
                <a:tc>
                  <a:txBody>
                    <a:bodyPr/>
                    <a:lstStyle/>
                    <a:p>
                      <a:pPr marL="0" marR="0" algn="ctr">
                        <a:lnSpc>
                          <a:spcPct val="107000"/>
                        </a:lnSpc>
                        <a:spcBef>
                          <a:spcPts val="0"/>
                        </a:spcBef>
                        <a:spcAft>
                          <a:spcPts val="0"/>
                        </a:spcAft>
                      </a:pPr>
                      <a:r>
                        <a:rPr lang="en-US" sz="1800">
                          <a:solidFill>
                            <a:schemeClr val="bg1"/>
                          </a:solidFill>
                          <a:effectLst/>
                        </a:rPr>
                        <a:t>Gen.</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Node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Theo. Max</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Best R&amp;D</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Typical Module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Bottom-Up cost (2015$/W)</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Degradation Rate (%/</a:t>
                      </a:r>
                      <a:r>
                        <a:rPr lang="en-US" sz="1800" dirty="0" err="1">
                          <a:solidFill>
                            <a:schemeClr val="bg1"/>
                          </a:solidFill>
                          <a:effectLst/>
                        </a:rPr>
                        <a:t>yr</a:t>
                      </a:r>
                      <a:r>
                        <a:rPr lang="en-US" sz="1800" dirty="0">
                          <a:solidFill>
                            <a:schemeClr val="bg1"/>
                          </a:solidFill>
                          <a:effectLst/>
                        </a:rPr>
                        <a: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EPBT (</a:t>
                      </a:r>
                      <a:r>
                        <a:rPr lang="en-US" sz="1800" dirty="0" err="1">
                          <a:solidFill>
                            <a:schemeClr val="bg1"/>
                          </a:solidFill>
                          <a:effectLst/>
                        </a:rPr>
                        <a:t>yrs</a:t>
                      </a:r>
                      <a:r>
                        <a:rPr lang="en-US" sz="1800" dirty="0">
                          <a:solidFill>
                            <a:schemeClr val="bg1"/>
                          </a:solidFill>
                          <a:effectLst/>
                        </a:rPr>
                        <a: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184370892"/>
                  </a:ext>
                </a:extLst>
              </a:tr>
              <a:tr h="392339">
                <a:tc>
                  <a:txBody>
                    <a:bodyPr/>
                    <a:lstStyle/>
                    <a:p>
                      <a:pPr marL="0" marR="0" algn="ctr">
                        <a:lnSpc>
                          <a:spcPct val="107000"/>
                        </a:lnSpc>
                        <a:spcBef>
                          <a:spcPts val="0"/>
                        </a:spcBef>
                        <a:spcAft>
                          <a:spcPts val="0"/>
                        </a:spcAft>
                      </a:pPr>
                      <a:r>
                        <a:rPr lang="en-US" sz="1800">
                          <a:solidFill>
                            <a:schemeClr val="bg1"/>
                          </a:solidFill>
                          <a:effectLst/>
                        </a:rPr>
                        <a:t>1</a:t>
                      </a:r>
                      <a:r>
                        <a:rPr lang="en-US" sz="1800" baseline="30000">
                          <a:solidFill>
                            <a:schemeClr val="bg1"/>
                          </a:solidFill>
                          <a:effectLst/>
                        </a:rPr>
                        <a:t>st</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C-Si</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29</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27.6</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18</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0.74</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0.65</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1.7-2.7</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768980030"/>
                  </a:ext>
                </a:extLst>
              </a:tr>
              <a:tr h="392339">
                <a:tc>
                  <a:txBody>
                    <a:bodyPr/>
                    <a:lstStyle/>
                    <a:p>
                      <a:pPr marL="0" marR="0" algn="ctr">
                        <a:lnSpc>
                          <a:spcPct val="107000"/>
                        </a:lnSpc>
                        <a:spcBef>
                          <a:spcPts val="0"/>
                        </a:spcBef>
                        <a:spcAft>
                          <a:spcPts val="0"/>
                        </a:spcAft>
                      </a:pPr>
                      <a:r>
                        <a:rPr lang="en-US" sz="1800">
                          <a:solidFill>
                            <a:schemeClr val="bg1"/>
                          </a:solidFill>
                          <a:effectLst/>
                        </a:rPr>
                        <a:t>2</a:t>
                      </a:r>
                      <a:r>
                        <a:rPr lang="en-US" sz="1800" baseline="30000">
                          <a:solidFill>
                            <a:schemeClr val="bg1"/>
                          </a:solidFill>
                          <a:effectLst/>
                        </a:rPr>
                        <a:t>nd</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CIGS</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29</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20.3</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13</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0.67</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0.85</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1.5-2.2</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05443326"/>
                  </a:ext>
                </a:extLst>
              </a:tr>
              <a:tr h="392339">
                <a:tc>
                  <a:txBody>
                    <a:bodyPr/>
                    <a:lstStyle/>
                    <a:p>
                      <a:pPr marL="0" marR="0" algn="ctr">
                        <a:lnSpc>
                          <a:spcPct val="107000"/>
                        </a:lnSpc>
                        <a:spcBef>
                          <a:spcPts val="0"/>
                        </a:spcBef>
                        <a:spcAft>
                          <a:spcPts val="0"/>
                        </a:spcAft>
                      </a:pPr>
                      <a:r>
                        <a:rPr lang="en-US" sz="1800">
                          <a:solidFill>
                            <a:schemeClr val="bg1"/>
                          </a:solidFill>
                          <a:effectLst/>
                        </a:rPr>
                        <a:t>2</a:t>
                      </a:r>
                      <a:r>
                        <a:rPr lang="en-US" sz="1800" baseline="30000">
                          <a:solidFill>
                            <a:schemeClr val="bg1"/>
                          </a:solidFill>
                          <a:effectLst/>
                        </a:rPr>
                        <a:t>nd</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CdTe</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29</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17.3</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12</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0.51</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0.85</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0.8-2.1</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99689867"/>
                  </a:ext>
                </a:extLst>
              </a:tr>
              <a:tr h="392339">
                <a:tc>
                  <a:txBody>
                    <a:bodyPr/>
                    <a:lstStyle/>
                    <a:p>
                      <a:pPr marL="0" marR="0" algn="ctr">
                        <a:lnSpc>
                          <a:spcPct val="107000"/>
                        </a:lnSpc>
                        <a:spcBef>
                          <a:spcPts val="0"/>
                        </a:spcBef>
                        <a:spcAft>
                          <a:spcPts val="0"/>
                        </a:spcAft>
                      </a:pPr>
                      <a:r>
                        <a:rPr lang="en-US" sz="1800">
                          <a:solidFill>
                            <a:schemeClr val="bg1"/>
                          </a:solidFill>
                          <a:effectLst/>
                        </a:rPr>
                        <a:t>2</a:t>
                      </a:r>
                      <a:r>
                        <a:rPr lang="en-US" sz="1800" baseline="30000">
                          <a:solidFill>
                            <a:schemeClr val="bg1"/>
                          </a:solidFill>
                          <a:effectLst/>
                        </a:rPr>
                        <a:t>nd</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a-Si</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20</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12.5</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a:solidFill>
                            <a:schemeClr val="bg1"/>
                          </a:solidFill>
                          <a:effectLst/>
                        </a:rPr>
                        <a:t>10</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1.15</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800" dirty="0">
                          <a:solidFill>
                            <a:schemeClr val="bg1"/>
                          </a:solidFill>
                          <a:effectLst/>
                        </a:rPr>
                        <a:t>1.8-3.5</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986041456"/>
                  </a:ext>
                </a:extLst>
              </a:tr>
            </a:tbl>
          </a:graphicData>
        </a:graphic>
      </p:graphicFrame>
      <p:pic>
        <p:nvPicPr>
          <p:cNvPr id="14399" name="Picture 2" descr="Image result for CdTE solar ce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5263" y="1754188"/>
            <a:ext cx="2493962"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4" descr="Image result for CIGS 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898650"/>
            <a:ext cx="24923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356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0638" y="0"/>
            <a:ext cx="6502400" cy="1087438"/>
          </a:xfrm>
        </p:spPr>
        <p:txBody>
          <a:bodyPr/>
          <a:lstStyle/>
          <a:p>
            <a:r>
              <a:rPr lang="en-US" altLang="en-US" smtClean="0">
                <a:ea typeface="ＭＳ Ｐゴシック" panose="020B0600070205080204" pitchFamily="34" charset="-128"/>
              </a:rPr>
              <a:t>Health and Safety Concerns</a:t>
            </a:r>
          </a:p>
        </p:txBody>
      </p:sp>
      <p:graphicFrame>
        <p:nvGraphicFramePr>
          <p:cNvPr id="6" name="Diagram 5"/>
          <p:cNvGraphicFramePr/>
          <p:nvPr/>
        </p:nvGraphicFramePr>
        <p:xfrm>
          <a:off x="21221" y="2179662"/>
          <a:ext cx="4515300" cy="3116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TextBox 6"/>
          <p:cNvSpPr txBox="1">
            <a:spLocks noChangeArrowheads="1"/>
          </p:cNvSpPr>
          <p:nvPr/>
        </p:nvSpPr>
        <p:spPr bwMode="auto">
          <a:xfrm>
            <a:off x="4724400" y="2206625"/>
            <a:ext cx="216217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srgbClr val="000000"/>
                </a:solidFill>
              </a:rPr>
              <a:t>Regulated by:</a:t>
            </a:r>
          </a:p>
          <a:p>
            <a:pPr fontAlgn="base">
              <a:spcBef>
                <a:spcPct val="0"/>
              </a:spcBef>
              <a:spcAft>
                <a:spcPct val="0"/>
              </a:spcAft>
            </a:pPr>
            <a:endParaRPr lang="en-US" altLang="en-US">
              <a:solidFill>
                <a:srgbClr val="000000"/>
              </a:solidFill>
            </a:endParaRPr>
          </a:p>
          <a:p>
            <a:pPr fontAlgn="base">
              <a:spcBef>
                <a:spcPct val="0"/>
              </a:spcBef>
              <a:spcAft>
                <a:spcPct val="0"/>
              </a:spcAft>
            </a:pPr>
            <a:r>
              <a:rPr lang="en-US" altLang="en-US">
                <a:solidFill>
                  <a:srgbClr val="000000"/>
                </a:solidFill>
              </a:rPr>
              <a:t>EPA</a:t>
            </a:r>
          </a:p>
          <a:p>
            <a:pPr fontAlgn="base">
              <a:spcBef>
                <a:spcPct val="0"/>
              </a:spcBef>
              <a:spcAft>
                <a:spcPct val="0"/>
              </a:spcAft>
            </a:pPr>
            <a:r>
              <a:rPr lang="en-US" altLang="en-US">
                <a:solidFill>
                  <a:srgbClr val="000000"/>
                </a:solidFill>
              </a:rPr>
              <a:t>-Clean Air Act</a:t>
            </a:r>
          </a:p>
          <a:p>
            <a:pPr fontAlgn="base">
              <a:spcBef>
                <a:spcPct val="0"/>
              </a:spcBef>
              <a:spcAft>
                <a:spcPct val="0"/>
              </a:spcAft>
            </a:pPr>
            <a:r>
              <a:rPr lang="en-US" altLang="en-US">
                <a:solidFill>
                  <a:srgbClr val="000000"/>
                </a:solidFill>
              </a:rPr>
              <a:t>-Toxic Substance Control Act</a:t>
            </a:r>
          </a:p>
          <a:p>
            <a:pPr fontAlgn="base">
              <a:spcBef>
                <a:spcPct val="0"/>
              </a:spcBef>
              <a:spcAft>
                <a:spcPct val="0"/>
              </a:spcAft>
            </a:pPr>
            <a:r>
              <a:rPr lang="en-US" altLang="en-US">
                <a:solidFill>
                  <a:srgbClr val="000000"/>
                </a:solidFill>
              </a:rPr>
              <a:t>-Water standards</a:t>
            </a:r>
          </a:p>
          <a:p>
            <a:pPr fontAlgn="base">
              <a:spcBef>
                <a:spcPct val="0"/>
              </a:spcBef>
              <a:spcAft>
                <a:spcPct val="0"/>
              </a:spcAft>
            </a:pPr>
            <a:r>
              <a:rPr lang="en-US" altLang="en-US">
                <a:solidFill>
                  <a:srgbClr val="000000"/>
                </a:solidFill>
              </a:rPr>
              <a:t>-Soil standards</a:t>
            </a:r>
          </a:p>
          <a:p>
            <a:pPr fontAlgn="base">
              <a:spcBef>
                <a:spcPct val="0"/>
              </a:spcBef>
              <a:spcAft>
                <a:spcPct val="0"/>
              </a:spcAft>
            </a:pPr>
            <a:endParaRPr lang="en-US" altLang="en-US">
              <a:solidFill>
                <a:srgbClr val="000000"/>
              </a:solidFill>
            </a:endParaRPr>
          </a:p>
          <a:p>
            <a:pPr fontAlgn="base">
              <a:spcBef>
                <a:spcPct val="0"/>
              </a:spcBef>
              <a:spcAft>
                <a:spcPct val="0"/>
              </a:spcAft>
            </a:pPr>
            <a:r>
              <a:rPr lang="en-US" altLang="en-US">
                <a:solidFill>
                  <a:srgbClr val="000000"/>
                </a:solidFill>
              </a:rPr>
              <a:t>OSHA</a:t>
            </a:r>
          </a:p>
          <a:p>
            <a:pPr fontAlgn="base">
              <a:spcBef>
                <a:spcPct val="0"/>
              </a:spcBef>
              <a:spcAft>
                <a:spcPct val="0"/>
              </a:spcAft>
            </a:pPr>
            <a:r>
              <a:rPr lang="en-US" altLang="en-US">
                <a:solidFill>
                  <a:srgbClr val="000000"/>
                </a:solidFill>
              </a:rPr>
              <a:t>-Exposure limits</a:t>
            </a:r>
          </a:p>
        </p:txBody>
      </p:sp>
      <p:pic>
        <p:nvPicPr>
          <p:cNvPr id="15365" name="Picture 2" descr="Image result for CdTE solar ce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1625" y="1295400"/>
            <a:ext cx="2492375"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462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Elemental abundance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98563"/>
            <a:ext cx="695483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38100" y="76200"/>
            <a:ext cx="7886700" cy="993775"/>
          </a:xfrm>
        </p:spPr>
        <p:txBody>
          <a:bodyPr/>
          <a:lstStyle/>
          <a:p>
            <a:r>
              <a:rPr lang="en-US" altLang="en-US" smtClean="0">
                <a:ea typeface="ＭＳ Ｐゴシック" panose="020B0600070205080204" pitchFamily="34" charset="-128"/>
              </a:rPr>
              <a:t>Material Availability</a:t>
            </a:r>
          </a:p>
        </p:txBody>
      </p:sp>
    </p:spTree>
    <p:extLst>
      <p:ext uri="{BB962C8B-B14F-4D97-AF65-F5344CB8AC3E}">
        <p14:creationId xmlns:p14="http://schemas.microsoft.com/office/powerpoint/2010/main" val="3205564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 y="76200"/>
            <a:ext cx="7886700" cy="993775"/>
          </a:xfrm>
        </p:spPr>
        <p:txBody>
          <a:bodyPr/>
          <a:lstStyle/>
          <a:p>
            <a:r>
              <a:rPr lang="en-US" altLang="en-US" smtClean="0">
                <a:ea typeface="ＭＳ Ｐゴシック" panose="020B0600070205080204" pitchFamily="34" charset="-128"/>
              </a:rPr>
              <a:t>Production &amp; Prices</a:t>
            </a:r>
          </a:p>
        </p:txBody>
      </p:sp>
      <p:sp>
        <p:nvSpPr>
          <p:cNvPr id="17411" name="Rectangle 5"/>
          <p:cNvSpPr>
            <a:spLocks noChangeArrowheads="1"/>
          </p:cNvSpPr>
          <p:nvPr/>
        </p:nvSpPr>
        <p:spPr bwMode="auto">
          <a:xfrm>
            <a:off x="763588" y="4959350"/>
            <a:ext cx="3362325" cy="1277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lnSpc>
                <a:spcPct val="107000"/>
              </a:lnSpc>
              <a:spcBef>
                <a:spcPct val="0"/>
              </a:spcBef>
              <a:spcAft>
                <a:spcPts val="600"/>
              </a:spcAft>
            </a:pPr>
            <a:r>
              <a:rPr lang="en-US" altLang="en-US">
                <a:solidFill>
                  <a:srgbClr val="000000"/>
                </a:solidFill>
                <a:latin typeface="Times New Roman" panose="02020603050405020304" pitchFamily="18" charset="0"/>
                <a:cs typeface="Times New Roman" panose="02020603050405020304" pitchFamily="18" charset="0"/>
              </a:rPr>
              <a:t>Import Sources (2011–14): Canada, 21%; China, 16%; Belgium, 15%; Republic of Korea, 10%; and other, 38%.</a:t>
            </a:r>
            <a:endParaRPr lang="en-US" altLang="en-US">
              <a:solidFill>
                <a:srgbClr val="000000"/>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17412" name="Rectangle 6"/>
          <p:cNvSpPr>
            <a:spLocks noChangeArrowheads="1"/>
          </p:cNvSpPr>
          <p:nvPr/>
        </p:nvSpPr>
        <p:spPr bwMode="auto">
          <a:xfrm>
            <a:off x="4859338" y="4987925"/>
            <a:ext cx="3429000" cy="12779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fontAlgn="base">
              <a:lnSpc>
                <a:spcPct val="107000"/>
              </a:lnSpc>
              <a:spcBef>
                <a:spcPct val="0"/>
              </a:spcBef>
              <a:spcAft>
                <a:spcPts val="600"/>
              </a:spcAft>
            </a:pPr>
            <a:r>
              <a:rPr lang="en-US" altLang="en-US">
                <a:solidFill>
                  <a:srgbClr val="000000"/>
                </a:solidFill>
                <a:latin typeface="Times New Roman" panose="02020603050405020304" pitchFamily="18" charset="0"/>
                <a:cs typeface="Times New Roman" panose="02020603050405020304" pitchFamily="18" charset="0"/>
              </a:rPr>
              <a:t>Import Sources (2011–14): Canada, 59%; China, 21%; Philippines, 9%; Belgium, 9%; and other, 2%</a:t>
            </a:r>
            <a:endParaRPr lang="en-US" altLang="en-US">
              <a:solidFill>
                <a:srgbClr val="FFFFFF"/>
              </a:solidFill>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17413" name="Chart 9"/>
          <p:cNvGraphicFramePr>
            <a:graphicFrameLocks/>
          </p:cNvGraphicFramePr>
          <p:nvPr/>
        </p:nvGraphicFramePr>
        <p:xfrm>
          <a:off x="177800" y="1397000"/>
          <a:ext cx="4064000" cy="3454400"/>
        </p:xfrm>
        <a:graphic>
          <a:graphicData uri="http://schemas.openxmlformats.org/presentationml/2006/ole">
            <mc:AlternateContent xmlns:mc="http://schemas.openxmlformats.org/markup-compatibility/2006">
              <mc:Choice xmlns:v="urn:schemas-microsoft-com:vml" Requires="v">
                <p:oleObj spid="_x0000_s1026" name="Chart" r:id="rId4" imgW="4066384" imgH="3456732" progId="Excel.Chart.8">
                  <p:embed/>
                </p:oleObj>
              </mc:Choice>
              <mc:Fallback>
                <p:oleObj name="Chart" r:id="rId4" imgW="4066384" imgH="345673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1397000"/>
                        <a:ext cx="4064000" cy="345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 name="Chart 10"/>
          <p:cNvGraphicFramePr>
            <a:graphicFrameLocks/>
          </p:cNvGraphicFramePr>
          <p:nvPr/>
        </p:nvGraphicFramePr>
        <p:xfrm>
          <a:off x="4445000" y="1397000"/>
          <a:ext cx="4216400" cy="3454400"/>
        </p:xfrm>
        <a:graphic>
          <a:graphicData uri="http://schemas.openxmlformats.org/presentationml/2006/ole">
            <mc:AlternateContent xmlns:mc="http://schemas.openxmlformats.org/markup-compatibility/2006">
              <mc:Choice xmlns:v="urn:schemas-microsoft-com:vml" Requires="v">
                <p:oleObj spid="_x0000_s1027" name="Chart" r:id="rId7" imgW="4218798" imgH="3456732" progId="Excel.Chart.8">
                  <p:embed/>
                </p:oleObj>
              </mc:Choice>
              <mc:Fallback>
                <p:oleObj name="Chart" r:id="rId7" imgW="4218798" imgH="3456732"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5000" y="1397000"/>
                        <a:ext cx="4216400" cy="345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08982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9213" y="1588"/>
            <a:ext cx="7886701" cy="995362"/>
          </a:xfrm>
        </p:spPr>
        <p:txBody>
          <a:bodyPr/>
          <a:lstStyle/>
          <a:p>
            <a:r>
              <a:rPr lang="en-US" altLang="en-US" smtClean="0">
                <a:ea typeface="ＭＳ Ｐゴシック" panose="020B0600070205080204" pitchFamily="34" charset="-128"/>
              </a:rPr>
              <a:t>Solar Cell Technology Nodes</a:t>
            </a:r>
          </a:p>
        </p:txBody>
      </p:sp>
      <p:pic>
        <p:nvPicPr>
          <p:cNvPr id="184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38131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7"/>
          <p:cNvSpPr txBox="1">
            <a:spLocks noChangeArrowheads="1"/>
          </p:cNvSpPr>
          <p:nvPr/>
        </p:nvSpPr>
        <p:spPr bwMode="auto">
          <a:xfrm>
            <a:off x="4117975" y="1524000"/>
            <a:ext cx="4873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dirty="0">
                <a:solidFill>
                  <a:srgbClr val="000000"/>
                </a:solidFill>
              </a:rPr>
              <a:t>1</a:t>
            </a:r>
            <a:r>
              <a:rPr lang="en-US" altLang="en-US" baseline="30000" dirty="0">
                <a:solidFill>
                  <a:srgbClr val="000000"/>
                </a:solidFill>
              </a:rPr>
              <a:t>st</a:t>
            </a:r>
            <a:r>
              <a:rPr lang="en-US" altLang="en-US" dirty="0">
                <a:solidFill>
                  <a:srgbClr val="000000"/>
                </a:solidFill>
              </a:rPr>
              <a:t> Generation: “Wafer Based”</a:t>
            </a:r>
          </a:p>
          <a:p>
            <a:pPr fontAlgn="base">
              <a:spcBef>
                <a:spcPct val="0"/>
              </a:spcBef>
              <a:spcAft>
                <a:spcPct val="0"/>
              </a:spcAft>
            </a:pPr>
            <a:r>
              <a:rPr lang="en-US" altLang="en-US" dirty="0">
                <a:solidFill>
                  <a:srgbClr val="000000"/>
                </a:solidFill>
              </a:rPr>
              <a:t>	Monocrystalline silicon</a:t>
            </a:r>
          </a:p>
          <a:p>
            <a:pPr fontAlgn="base">
              <a:spcBef>
                <a:spcPct val="0"/>
              </a:spcBef>
              <a:spcAft>
                <a:spcPct val="0"/>
              </a:spcAft>
            </a:pPr>
            <a:r>
              <a:rPr lang="en-US" altLang="en-US" dirty="0">
                <a:solidFill>
                  <a:srgbClr val="000000"/>
                </a:solidFill>
              </a:rPr>
              <a:t>	Polycrystalline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2</a:t>
            </a:r>
            <a:r>
              <a:rPr lang="en-US" altLang="en-US" baseline="30000" dirty="0">
                <a:solidFill>
                  <a:srgbClr val="000000"/>
                </a:solidFill>
              </a:rPr>
              <a:t>nd</a:t>
            </a:r>
            <a:r>
              <a:rPr lang="en-US" altLang="en-US" dirty="0">
                <a:solidFill>
                  <a:srgbClr val="000000"/>
                </a:solidFill>
              </a:rPr>
              <a:t> Generation: “Thin Films”</a:t>
            </a:r>
          </a:p>
          <a:p>
            <a:pPr fontAlgn="base">
              <a:spcBef>
                <a:spcPct val="0"/>
              </a:spcBef>
              <a:spcAft>
                <a:spcPct val="0"/>
              </a:spcAft>
            </a:pPr>
            <a:r>
              <a:rPr lang="en-US" altLang="en-US" dirty="0">
                <a:solidFill>
                  <a:srgbClr val="000000"/>
                </a:solidFill>
              </a:rPr>
              <a:t>	</a:t>
            </a:r>
            <a:r>
              <a:rPr lang="en-US" altLang="en-US" dirty="0" smtClean="0">
                <a:solidFill>
                  <a:srgbClr val="000000"/>
                </a:solidFill>
              </a:rPr>
              <a:t>Copper </a:t>
            </a:r>
            <a:r>
              <a:rPr lang="en-US" altLang="en-US" dirty="0">
                <a:solidFill>
                  <a:srgbClr val="000000"/>
                </a:solidFill>
              </a:rPr>
              <a:t>Indium Gallium </a:t>
            </a:r>
            <a:r>
              <a:rPr lang="en-US" altLang="en-US" dirty="0" err="1">
                <a:solidFill>
                  <a:srgbClr val="000000"/>
                </a:solidFill>
              </a:rPr>
              <a:t>Selenide</a:t>
            </a:r>
            <a:endParaRPr lang="en-US" altLang="en-US" dirty="0">
              <a:solidFill>
                <a:srgbClr val="000000"/>
              </a:solidFill>
            </a:endParaRPr>
          </a:p>
          <a:p>
            <a:pPr fontAlgn="base">
              <a:spcBef>
                <a:spcPct val="0"/>
              </a:spcBef>
              <a:spcAft>
                <a:spcPct val="0"/>
              </a:spcAft>
            </a:pPr>
            <a:r>
              <a:rPr lang="en-US" altLang="en-US" dirty="0">
                <a:solidFill>
                  <a:srgbClr val="000000"/>
                </a:solidFill>
              </a:rPr>
              <a:t>	Cadmium Telluride</a:t>
            </a:r>
          </a:p>
          <a:p>
            <a:pPr fontAlgn="base">
              <a:spcBef>
                <a:spcPct val="0"/>
              </a:spcBef>
              <a:spcAft>
                <a:spcPct val="0"/>
              </a:spcAft>
            </a:pPr>
            <a:r>
              <a:rPr lang="en-US" altLang="en-US" dirty="0">
                <a:solidFill>
                  <a:srgbClr val="000000"/>
                </a:solidFill>
              </a:rPr>
              <a:t>	Amorphous Silicon</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3</a:t>
            </a:r>
            <a:r>
              <a:rPr lang="en-US" altLang="en-US" baseline="30000" dirty="0">
                <a:solidFill>
                  <a:srgbClr val="000000"/>
                </a:solidFill>
              </a:rPr>
              <a:t>rd</a:t>
            </a:r>
            <a:r>
              <a:rPr lang="en-US" altLang="en-US" dirty="0">
                <a:solidFill>
                  <a:srgbClr val="000000"/>
                </a:solidFill>
              </a:rPr>
              <a:t> Generation: “Advanced Materials”</a:t>
            </a:r>
          </a:p>
          <a:p>
            <a:pPr fontAlgn="base">
              <a:spcBef>
                <a:spcPct val="0"/>
              </a:spcBef>
              <a:spcAft>
                <a:spcPct val="0"/>
              </a:spcAft>
            </a:pPr>
            <a:r>
              <a:rPr lang="en-US" altLang="en-US" dirty="0">
                <a:solidFill>
                  <a:srgbClr val="000000"/>
                </a:solidFill>
              </a:rPr>
              <a:t>	Organic Photovoltaics (OPV)</a:t>
            </a:r>
          </a:p>
          <a:p>
            <a:pPr fontAlgn="base">
              <a:spcBef>
                <a:spcPct val="0"/>
              </a:spcBef>
              <a:spcAft>
                <a:spcPct val="0"/>
              </a:spcAft>
            </a:pPr>
            <a:r>
              <a:rPr lang="en-US" altLang="en-US" dirty="0">
                <a:solidFill>
                  <a:srgbClr val="000000"/>
                </a:solidFill>
              </a:rPr>
              <a:t>	</a:t>
            </a:r>
            <a:r>
              <a:rPr lang="en-US" altLang="en-US" dirty="0" err="1">
                <a:solidFill>
                  <a:srgbClr val="000000"/>
                </a:solidFill>
              </a:rPr>
              <a:t>Perovskites</a:t>
            </a:r>
            <a:endParaRPr lang="en-US" altLang="en-US" dirty="0">
              <a:solidFill>
                <a:srgbClr val="000000"/>
              </a:solidFill>
            </a:endParaRPr>
          </a:p>
          <a:p>
            <a:pPr fontAlgn="base">
              <a:spcBef>
                <a:spcPct val="0"/>
              </a:spcBef>
              <a:spcAft>
                <a:spcPct val="0"/>
              </a:spcAft>
            </a:pPr>
            <a:r>
              <a:rPr lang="en-US" altLang="en-US" dirty="0">
                <a:solidFill>
                  <a:srgbClr val="000000"/>
                </a:solidFill>
              </a:rPr>
              <a:t>	Quantum Dot Solar Cells</a:t>
            </a:r>
          </a:p>
          <a:p>
            <a:pPr fontAlgn="base">
              <a:spcBef>
                <a:spcPct val="0"/>
              </a:spcBef>
              <a:spcAft>
                <a:spcPct val="0"/>
              </a:spcAft>
            </a:pPr>
            <a:r>
              <a:rPr lang="en-US" altLang="en-US" dirty="0">
                <a:solidFill>
                  <a:srgbClr val="000000"/>
                </a:solidFill>
              </a:rPr>
              <a:t>	Dye Sensitized Solar Cells</a:t>
            </a:r>
          </a:p>
          <a:p>
            <a:pPr fontAlgn="base">
              <a:spcBef>
                <a:spcPct val="0"/>
              </a:spcBef>
              <a:spcAft>
                <a:spcPct val="0"/>
              </a:spcAft>
            </a:pPr>
            <a:endParaRPr lang="en-US" altLang="en-US" dirty="0">
              <a:solidFill>
                <a:srgbClr val="000000"/>
              </a:solidFill>
            </a:endParaRPr>
          </a:p>
          <a:p>
            <a:pPr fontAlgn="base">
              <a:spcBef>
                <a:spcPct val="0"/>
              </a:spcBef>
              <a:spcAft>
                <a:spcPct val="0"/>
              </a:spcAft>
            </a:pPr>
            <a:r>
              <a:rPr lang="en-US" altLang="en-US" dirty="0">
                <a:solidFill>
                  <a:srgbClr val="000000"/>
                </a:solidFill>
              </a:rPr>
              <a:t>	</a:t>
            </a:r>
          </a:p>
        </p:txBody>
      </p:sp>
      <p:sp>
        <p:nvSpPr>
          <p:cNvPr id="18437" name="Rectangle 5"/>
          <p:cNvSpPr>
            <a:spLocks noChangeArrowheads="1"/>
          </p:cNvSpPr>
          <p:nvPr/>
        </p:nvSpPr>
        <p:spPr bwMode="auto">
          <a:xfrm>
            <a:off x="4117975" y="4038600"/>
            <a:ext cx="4873625" cy="133826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srgbClr val="FFFFFF"/>
              </a:solidFill>
            </a:endParaRPr>
          </a:p>
        </p:txBody>
      </p:sp>
    </p:spTree>
    <p:extLst>
      <p:ext uri="{BB962C8B-B14F-4D97-AF65-F5344CB8AC3E}">
        <p14:creationId xmlns:p14="http://schemas.microsoft.com/office/powerpoint/2010/main" val="2451076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55563"/>
            <a:ext cx="7886700" cy="993775"/>
          </a:xfrm>
        </p:spPr>
        <p:txBody>
          <a:bodyPr/>
          <a:lstStyle/>
          <a:p>
            <a:r>
              <a:rPr lang="en-US" altLang="en-US" smtClean="0">
                <a:ea typeface="ＭＳ Ｐゴシック" panose="020B0600070205080204" pitchFamily="34" charset="-128"/>
              </a:rPr>
              <a:t>New Product Development Cycles</a:t>
            </a:r>
          </a:p>
        </p:txBody>
      </p:sp>
      <p:pic>
        <p:nvPicPr>
          <p:cNvPr id="194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1698625"/>
            <a:ext cx="582612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9213" y="5803900"/>
            <a:ext cx="7373938" cy="214313"/>
          </a:xfrm>
          <a:prstGeom prst="rect">
            <a:avLst/>
          </a:prstGeom>
        </p:spPr>
        <p:txBody>
          <a:bodyPr>
            <a:spAutoFit/>
          </a:bodyPr>
          <a:lstStyle/>
          <a:p>
            <a:pPr fontAlgn="base">
              <a:spcBef>
                <a:spcPct val="0"/>
              </a:spcBef>
              <a:spcAft>
                <a:spcPct val="0"/>
              </a:spcAft>
              <a:defRPr/>
            </a:pPr>
            <a:r>
              <a:rPr lang="en-US" sz="788" b="1" dirty="0">
                <a:solidFill>
                  <a:srgbClr val="FFFFFF"/>
                </a:solidFill>
                <a:latin typeface="Times New Roman" panose="02020603050405020304" pitchFamily="18" charset="0"/>
                <a:ea typeface="Times New Roman" panose="02020603050405020304" pitchFamily="18" charset="0"/>
              </a:rPr>
              <a:t>Advanced Plasma Solutions, 2017</a:t>
            </a:r>
            <a:endParaRPr lang="en-US" sz="788" b="1" dirty="0">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2813088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ea typeface="ＭＳ Ｐゴシック" panose="020B0600070205080204" pitchFamily="34" charset="-128"/>
            </a:endParaRPr>
          </a:p>
        </p:txBody>
      </p:sp>
      <p:sp>
        <p:nvSpPr>
          <p:cNvPr id="20483" name="Content Placeholder 2"/>
          <p:cNvSpPr>
            <a:spLocks noGrp="1"/>
          </p:cNvSpPr>
          <p:nvPr>
            <p:ph idx="1"/>
          </p:nvPr>
        </p:nvSpPr>
        <p:spPr/>
        <p:txBody>
          <a:bodyPr/>
          <a:lstStyle/>
          <a:p>
            <a:endParaRPr lang="en-US" altLang="en-US" smtClean="0">
              <a:ea typeface="ＭＳ Ｐゴシック" panose="020B0600070205080204" pitchFamily="34" charset="-128"/>
            </a:endParaRPr>
          </a:p>
        </p:txBody>
      </p:sp>
      <p:pic>
        <p:nvPicPr>
          <p:cNvPr id="204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7150"/>
            <a:ext cx="4732338"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3287713"/>
            <a:ext cx="6535737"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02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
        <p:nvSpPr>
          <p:cNvPr id="5" name="Title 4"/>
          <p:cNvSpPr>
            <a:spLocks noGrp="1"/>
          </p:cNvSpPr>
          <p:nvPr>
            <p:ph type="title"/>
          </p:nvPr>
        </p:nvSpPr>
        <p:spPr/>
        <p:txBody>
          <a:bodyPr/>
          <a:lstStyle/>
          <a:p>
            <a:r>
              <a:rPr lang="en-US" dirty="0" smtClean="0"/>
              <a:t>Competitiveness of Renewable Costs</a:t>
            </a:r>
            <a:endParaRPr lang="en-US" dirty="0"/>
          </a:p>
        </p:txBody>
      </p:sp>
    </p:spTree>
    <p:extLst>
      <p:ext uri="{BB962C8B-B14F-4D97-AF65-F5344CB8AC3E}">
        <p14:creationId xmlns:p14="http://schemas.microsoft.com/office/powerpoint/2010/main" val="3012072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9050"/>
            <a:ext cx="7886700" cy="993775"/>
          </a:xfrm>
        </p:spPr>
        <p:txBody>
          <a:bodyPr/>
          <a:lstStyle/>
          <a:p>
            <a:r>
              <a:rPr lang="en-US" altLang="en-US" smtClean="0">
                <a:ea typeface="ＭＳ Ｐゴシック" panose="020B0600070205080204" pitchFamily="34" charset="-128"/>
              </a:rPr>
              <a:t>The Organic Photovoltaic Sandwich</a:t>
            </a:r>
          </a:p>
        </p:txBody>
      </p:sp>
      <p:pic>
        <p:nvPicPr>
          <p:cNvPr id="21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 y="2286000"/>
            <a:ext cx="9144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901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4925" y="0"/>
            <a:ext cx="7886700" cy="993775"/>
          </a:xfrm>
        </p:spPr>
        <p:txBody>
          <a:bodyPr/>
          <a:lstStyle/>
          <a:p>
            <a:r>
              <a:rPr lang="en-US" altLang="en-US" smtClean="0">
                <a:ea typeface="ＭＳ Ｐゴシック" panose="020B0600070205080204" pitchFamily="34" charset="-128"/>
              </a:rPr>
              <a:t>Technical Issues with Organic Photovoltaics</a:t>
            </a:r>
          </a:p>
        </p:txBody>
      </p:sp>
      <p:sp>
        <p:nvSpPr>
          <p:cNvPr id="22531" name="Content Placeholder 2"/>
          <p:cNvSpPr>
            <a:spLocks noGrp="1"/>
          </p:cNvSpPr>
          <p:nvPr>
            <p:ph idx="1"/>
          </p:nvPr>
        </p:nvSpPr>
        <p:spPr>
          <a:xfrm>
            <a:off x="5854700" y="2209800"/>
            <a:ext cx="3194050" cy="2259013"/>
          </a:xfrm>
        </p:spPr>
        <p:txBody>
          <a:bodyPr/>
          <a:lstStyle/>
          <a:p>
            <a:r>
              <a:rPr lang="en-US" altLang="en-US" sz="2400" smtClean="0">
                <a:ea typeface="ＭＳ Ｐゴシック" panose="020B0600070205080204" pitchFamily="34" charset="-128"/>
              </a:rPr>
              <a:t>Degradation</a:t>
            </a:r>
          </a:p>
          <a:p>
            <a:pPr lvl="1"/>
            <a:r>
              <a:rPr lang="en-US" altLang="en-US" sz="2000" smtClean="0">
                <a:ea typeface="ＭＳ Ｐゴシック" panose="020B0600070205080204" pitchFamily="34" charset="-128"/>
              </a:rPr>
              <a:t>Heat and moisture</a:t>
            </a:r>
          </a:p>
          <a:p>
            <a:r>
              <a:rPr lang="en-US" altLang="en-US" sz="2400" smtClean="0">
                <a:ea typeface="ＭＳ Ｐゴシック" panose="020B0600070205080204" pitchFamily="34" charset="-128"/>
              </a:rPr>
              <a:t>Low efficiency</a:t>
            </a:r>
          </a:p>
          <a:p>
            <a:r>
              <a:rPr lang="en-US" altLang="en-US" sz="2400" smtClean="0">
                <a:ea typeface="ＭＳ Ｐゴシック" panose="020B0600070205080204" pitchFamily="34" charset="-128"/>
              </a:rPr>
              <a:t>Scale up feasibility </a:t>
            </a:r>
          </a:p>
          <a:p>
            <a:r>
              <a:rPr lang="en-US" altLang="en-US" sz="2400" smtClean="0">
                <a:ea typeface="ＭＳ Ｐゴシック" panose="020B0600070205080204" pitchFamily="34" charset="-128"/>
              </a:rPr>
              <a:t>Material availability</a:t>
            </a:r>
          </a:p>
          <a:p>
            <a:r>
              <a:rPr lang="en-US" altLang="en-US" sz="2400" smtClean="0">
                <a:ea typeface="ＭＳ Ｐゴシック" panose="020B0600070205080204" pitchFamily="34" charset="-128"/>
              </a:rPr>
              <a:t>Halogenated solvents</a:t>
            </a:r>
          </a:p>
          <a:p>
            <a:endParaRPr lang="en-US" altLang="en-US" sz="1800" smtClean="0">
              <a:ea typeface="ＭＳ Ｐゴシック" panose="020B0600070205080204" pitchFamily="34" charset="-128"/>
            </a:endParaRPr>
          </a:p>
        </p:txBody>
      </p:sp>
      <p:pic>
        <p:nvPicPr>
          <p:cNvPr id="22532" name="Picture 6" descr="Image result for organic photovoltaic poly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0"/>
            <a:ext cx="58547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318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23555" name="Picture 2" descr="Image result for where do we go from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877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016" y="2093760"/>
            <a:ext cx="8295968" cy="1790700"/>
          </a:xfrm>
        </p:spPr>
        <p:txBody>
          <a:bodyPr>
            <a:normAutofit/>
          </a:bodyPr>
          <a:lstStyle/>
          <a:p>
            <a:pPr>
              <a:lnSpc>
                <a:spcPct val="100000"/>
              </a:lnSpc>
              <a:spcBef>
                <a:spcPct val="50000"/>
              </a:spcBef>
              <a:defRPr/>
            </a:pPr>
            <a:r>
              <a:rPr lang="en-US" b="1" u="sng" dirty="0"/>
              <a:t>Hybrid Organic–Inorganic Photovoltaics</a:t>
            </a:r>
            <a:endParaRPr lang="en-US" u="sng" dirty="0"/>
          </a:p>
        </p:txBody>
      </p:sp>
      <p:sp>
        <p:nvSpPr>
          <p:cNvPr id="3" name="Subtitle 2"/>
          <p:cNvSpPr>
            <a:spLocks noGrp="1"/>
          </p:cNvSpPr>
          <p:nvPr>
            <p:ph type="subTitle" idx="1"/>
          </p:nvPr>
        </p:nvSpPr>
        <p:spPr>
          <a:xfrm>
            <a:off x="1143000" y="3953474"/>
            <a:ext cx="6858000" cy="883627"/>
          </a:xfrm>
        </p:spPr>
        <p:txBody>
          <a:bodyPr>
            <a:normAutofit fontScale="92500" lnSpcReduction="20000"/>
          </a:bodyPr>
          <a:lstStyle/>
          <a:p>
            <a:r>
              <a:rPr lang="en-US" dirty="0"/>
              <a:t>Rebecca Hill</a:t>
            </a:r>
          </a:p>
          <a:p>
            <a:r>
              <a:rPr lang="en-US" dirty="0"/>
              <a:t>IGERT Review</a:t>
            </a:r>
          </a:p>
          <a:p>
            <a:r>
              <a:rPr lang="en-US" dirty="0"/>
              <a:t>July 25, 2017</a:t>
            </a:r>
          </a:p>
        </p:txBody>
      </p:sp>
      <p:sp>
        <p:nvSpPr>
          <p:cNvPr id="6" name="Rectangle 3"/>
          <p:cNvSpPr>
            <a:spLocks noChangeArrowheads="1"/>
          </p:cNvSpPr>
          <p:nvPr/>
        </p:nvSpPr>
        <p:spPr bwMode="auto">
          <a:xfrm>
            <a:off x="3310442" y="3544491"/>
            <a:ext cx="1847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endParaRPr lang="en-US" altLang="en-US" sz="1500">
              <a:solidFill>
                <a:prstClr val="black"/>
              </a:solidFill>
            </a:endParaRPr>
          </a:p>
          <a:p>
            <a:pPr algn="ctr"/>
            <a:endParaRPr lang="en-US" altLang="en-US" sz="1500">
              <a:solidFill>
                <a:srgbClr val="DBEFF9"/>
              </a:solidFill>
            </a:endParaRPr>
          </a:p>
        </p:txBody>
      </p:sp>
      <p:pic>
        <p:nvPicPr>
          <p:cNvPr id="7" name="Picture 4"/>
          <p:cNvPicPr>
            <a:picLocks noChangeAspect="1"/>
          </p:cNvPicPr>
          <p:nvPr/>
        </p:nvPicPr>
        <p:blipFill rotWithShape="1">
          <a:blip r:embed="rId2">
            <a:extLst>
              <a:ext uri="{28A0092B-C50C-407E-A947-70E740481C1C}">
                <a14:useLocalDpi xmlns:a14="http://schemas.microsoft.com/office/drawing/2010/main" val="0"/>
              </a:ext>
            </a:extLst>
          </a:blip>
          <a:srcRect l="19" t="49904" r="143" b="32160"/>
          <a:stretch/>
        </p:blipFill>
        <p:spPr bwMode="auto">
          <a:xfrm>
            <a:off x="0" y="857250"/>
            <a:ext cx="9144000" cy="109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3878" b="49932"/>
          <a:stretch/>
        </p:blipFill>
        <p:spPr bwMode="auto">
          <a:xfrm>
            <a:off x="0" y="4906114"/>
            <a:ext cx="9144001" cy="109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196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8009792" cy="994172"/>
          </a:xfrm>
        </p:spPr>
        <p:txBody>
          <a:bodyPr>
            <a:normAutofit fontScale="90000"/>
          </a:bodyPr>
          <a:lstStyle/>
          <a:p>
            <a:r>
              <a:rPr lang="en-US" dirty="0"/>
              <a:t>Hybrid Organic-Inorganic Photovoltaics (HOPV)</a:t>
            </a:r>
          </a:p>
        </p:txBody>
      </p:sp>
      <p:sp>
        <p:nvSpPr>
          <p:cNvPr id="5" name="Content Placeholder 4"/>
          <p:cNvSpPr>
            <a:spLocks noGrp="1"/>
          </p:cNvSpPr>
          <p:nvPr>
            <p:ph idx="1"/>
          </p:nvPr>
        </p:nvSpPr>
        <p:spPr>
          <a:xfrm>
            <a:off x="628650" y="2226469"/>
            <a:ext cx="4857750" cy="3263504"/>
          </a:xfrm>
        </p:spPr>
        <p:txBody>
          <a:bodyPr/>
          <a:lstStyle/>
          <a:p>
            <a:r>
              <a:rPr lang="en-US" dirty="0"/>
              <a:t>Inorganic quantum dots used as sensitizer or in active layer: </a:t>
            </a:r>
            <a:r>
              <a:rPr lang="en-US" b="1" dirty="0"/>
              <a:t>quantum dot solar cells</a:t>
            </a:r>
            <a:endParaRPr lang="en-US" dirty="0"/>
          </a:p>
          <a:p>
            <a:r>
              <a:rPr lang="en-US" dirty="0"/>
              <a:t>Metal oxide used as electron transporting layer (ETL) with organic active layer or sensitizer: </a:t>
            </a:r>
            <a:r>
              <a:rPr lang="en-US" b="1" dirty="0"/>
              <a:t>organic or </a:t>
            </a:r>
            <a:r>
              <a:rPr lang="en-US" b="1" u="sng" dirty="0"/>
              <a:t>dye-sensitized solar cells</a:t>
            </a:r>
            <a:endParaRPr lang="en-US" dirty="0"/>
          </a:p>
          <a:p>
            <a:r>
              <a:rPr lang="en-US" dirty="0"/>
              <a:t>Hybrid organic-inorganic crystal used as the active layer: </a:t>
            </a:r>
            <a:r>
              <a:rPr lang="en-US" b="1" u="sng" dirty="0"/>
              <a:t>perovskite solar cells</a:t>
            </a:r>
            <a:endParaRPr lang="en-US" dirty="0"/>
          </a:p>
          <a:p>
            <a:endParaRPr lang="en-US" dirty="0"/>
          </a:p>
        </p:txBody>
      </p:sp>
      <p:sp>
        <p:nvSpPr>
          <p:cNvPr id="6" name="Slide Number Placeholder 5"/>
          <p:cNvSpPr>
            <a:spLocks noGrp="1"/>
          </p:cNvSpPr>
          <p:nvPr>
            <p:ph type="sldNum" sz="quarter" idx="12"/>
          </p:nvPr>
        </p:nvSpPr>
        <p:spPr/>
        <p:txBody>
          <a:bodyPr/>
          <a:lstStyle/>
          <a:p>
            <a:fld id="{872B73CA-83F6-4030-A990-AD8B79683332}" type="slidenum">
              <a:rPr lang="en-US" smtClean="0">
                <a:solidFill>
                  <a:prstClr val="black">
                    <a:tint val="75000"/>
                  </a:prstClr>
                </a:solidFill>
              </a:rPr>
              <a:pPr/>
              <a:t>54</a:t>
            </a:fld>
            <a:endParaRPr lang="en-US">
              <a:solidFill>
                <a:prstClr val="black">
                  <a:tint val="75000"/>
                </a:prstClr>
              </a:solidFill>
            </a:endParaRPr>
          </a:p>
        </p:txBody>
      </p:sp>
      <p:pic>
        <p:nvPicPr>
          <p:cNvPr id="7" name="Picture 2" descr="Image result for EPFL dssc"/>
          <p:cNvPicPr>
            <a:picLocks noChangeAspect="1" noChangeArrowheads="1"/>
          </p:cNvPicPr>
          <p:nvPr/>
        </p:nvPicPr>
        <p:blipFill rotWithShape="1">
          <a:blip r:embed="rId3">
            <a:extLst>
              <a:ext uri="{28A0092B-C50C-407E-A947-70E740481C1C}">
                <a14:useLocalDpi xmlns:a14="http://schemas.microsoft.com/office/drawing/2010/main" val="0"/>
              </a:ext>
            </a:extLst>
          </a:blip>
          <a:srcRect l="21015" r="22399"/>
          <a:stretch/>
        </p:blipFill>
        <p:spPr bwMode="auto">
          <a:xfrm>
            <a:off x="6194181" y="2226469"/>
            <a:ext cx="2321169" cy="3076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4"/>
          <p:cNvSpPr>
            <a:spLocks noChangeArrowheads="1"/>
          </p:cNvSpPr>
          <p:nvPr/>
        </p:nvSpPr>
        <p:spPr bwMode="auto">
          <a:xfrm>
            <a:off x="1860234" y="5601569"/>
            <a:ext cx="6300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(1) </a:t>
            </a:r>
            <a:r>
              <a:rPr lang="en-US" altLang="en-US" sz="900" dirty="0" err="1">
                <a:solidFill>
                  <a:prstClr val="black"/>
                </a:solidFill>
                <a:latin typeface="Calibri" panose="020F0502020204030204"/>
                <a:cs typeface="Times New Roman" panose="02020603050405020304" pitchFamily="18" charset="0"/>
              </a:rPr>
              <a:t>Romande</a:t>
            </a:r>
            <a:r>
              <a:rPr lang="en-US" altLang="en-US" sz="900" dirty="0">
                <a:solidFill>
                  <a:prstClr val="black"/>
                </a:solidFill>
                <a:latin typeface="Calibri" panose="020F0502020204030204"/>
                <a:cs typeface="Times New Roman" panose="02020603050405020304" pitchFamily="18" charset="0"/>
              </a:rPr>
              <a:t> </a:t>
            </a:r>
            <a:r>
              <a:rPr lang="en-US" altLang="en-US" sz="900" dirty="0" err="1">
                <a:solidFill>
                  <a:prstClr val="black"/>
                </a:solidFill>
                <a:latin typeface="Calibri" panose="020F0502020204030204"/>
                <a:cs typeface="Times New Roman" panose="02020603050405020304" pitchFamily="18" charset="0"/>
              </a:rPr>
              <a:t>Energie</a:t>
            </a:r>
            <a:r>
              <a:rPr lang="en-US" altLang="en-US" sz="900" dirty="0">
                <a:solidFill>
                  <a:prstClr val="black"/>
                </a:solidFill>
                <a:latin typeface="Calibri" panose="020F0502020204030204"/>
                <a:cs typeface="Times New Roman" panose="02020603050405020304" pitchFamily="18" charset="0"/>
              </a:rPr>
              <a:t>. </a:t>
            </a:r>
            <a:r>
              <a:rPr lang="en-US" altLang="en-US" sz="900" i="1" dirty="0">
                <a:solidFill>
                  <a:prstClr val="black"/>
                </a:solidFill>
                <a:latin typeface="Calibri" panose="020F0502020204030204"/>
                <a:cs typeface="Times New Roman" panose="02020603050405020304" pitchFamily="18" charset="0"/>
              </a:rPr>
              <a:t>EPFL News Mediacom. </a:t>
            </a:r>
            <a:r>
              <a:rPr lang="en-US" altLang="en-US" sz="900" dirty="0">
                <a:solidFill>
                  <a:prstClr val="black"/>
                </a:solidFill>
                <a:latin typeface="Calibri" panose="020F0502020204030204"/>
                <a:cs typeface="Times New Roman" panose="02020603050405020304" pitchFamily="18" charset="0"/>
              </a:rPr>
              <a:t>Lausanne, Switzerland May 11, 2013. (2) </a:t>
            </a:r>
            <a:r>
              <a:rPr lang="en-US" altLang="en-US" sz="900" dirty="0" err="1">
                <a:solidFill>
                  <a:prstClr val="black"/>
                </a:solidFill>
                <a:latin typeface="Calibri" panose="020F0502020204030204"/>
                <a:cs typeface="Times New Roman" panose="02020603050405020304" pitchFamily="18" charset="0"/>
              </a:rPr>
              <a:t>Adikaari</a:t>
            </a:r>
            <a:r>
              <a:rPr lang="en-US" altLang="en-US" sz="900" dirty="0">
                <a:solidFill>
                  <a:prstClr val="black"/>
                </a:solidFill>
                <a:latin typeface="Calibri" panose="020F0502020204030204"/>
                <a:cs typeface="Times New Roman" panose="02020603050405020304" pitchFamily="18" charset="0"/>
              </a:rPr>
              <a:t>, A. A. </a:t>
            </a:r>
            <a:r>
              <a:rPr lang="en-US" altLang="en-US" sz="900" i="1" dirty="0">
                <a:solidFill>
                  <a:prstClr val="black"/>
                </a:solidFill>
                <a:latin typeface="Calibri" panose="020F0502020204030204"/>
                <a:cs typeface="Times New Roman" panose="02020603050405020304" pitchFamily="18" charset="0"/>
              </a:rPr>
              <a:t>et al. IEEE J. Sel. Top. Qu. </a:t>
            </a:r>
            <a:r>
              <a:rPr lang="en-US" altLang="en-US" sz="900" i="1" dirty="0" err="1">
                <a:solidFill>
                  <a:prstClr val="black"/>
                </a:solidFill>
                <a:latin typeface="Calibri" panose="020F0502020204030204"/>
                <a:cs typeface="Times New Roman" panose="02020603050405020304" pitchFamily="18" charset="0"/>
              </a:rPr>
              <a:t>Electr</a:t>
            </a:r>
            <a:r>
              <a:rPr lang="en-US" altLang="en-US" sz="900" i="1" dirty="0">
                <a:solidFill>
                  <a:prstClr val="black"/>
                </a:solidFill>
                <a:latin typeface="Calibri" panose="020F0502020204030204"/>
                <a:cs typeface="Times New Roman" panose="02020603050405020304" pitchFamily="18" charset="0"/>
              </a:rPr>
              <a:t>.</a:t>
            </a:r>
            <a:r>
              <a:rPr lang="en-US" altLang="en-US" sz="900" dirty="0">
                <a:solidFill>
                  <a:prstClr val="black"/>
                </a:solidFill>
                <a:latin typeface="Calibri" panose="020F0502020204030204"/>
                <a:cs typeface="Times New Roman" panose="02020603050405020304" pitchFamily="18" charset="0"/>
              </a:rPr>
              <a:t> </a:t>
            </a:r>
            <a:r>
              <a:rPr lang="en-US" altLang="en-US" sz="900" b="1" dirty="0">
                <a:solidFill>
                  <a:prstClr val="black"/>
                </a:solidFill>
                <a:latin typeface="Calibri" panose="020F0502020204030204"/>
                <a:cs typeface="Times New Roman" panose="02020603050405020304" pitchFamily="18" charset="0"/>
              </a:rPr>
              <a:t>2010</a:t>
            </a:r>
            <a:r>
              <a:rPr lang="en-US" altLang="en-US" sz="900" dirty="0">
                <a:solidFill>
                  <a:prstClr val="black"/>
                </a:solidFill>
                <a:latin typeface="Calibri" panose="020F0502020204030204"/>
                <a:cs typeface="Times New Roman" panose="02020603050405020304" pitchFamily="18" charset="0"/>
              </a:rPr>
              <a:t>, </a:t>
            </a:r>
            <a:r>
              <a:rPr lang="en-US" altLang="en-US" sz="900" i="1" dirty="0">
                <a:solidFill>
                  <a:prstClr val="black"/>
                </a:solidFill>
                <a:latin typeface="Calibri" panose="020F0502020204030204"/>
                <a:cs typeface="Times New Roman" panose="02020603050405020304" pitchFamily="18" charset="0"/>
              </a:rPr>
              <a:t>16 </a:t>
            </a:r>
            <a:r>
              <a:rPr lang="en-US" altLang="en-US" sz="900" dirty="0">
                <a:solidFill>
                  <a:prstClr val="black"/>
                </a:solidFill>
                <a:latin typeface="Calibri" panose="020F0502020204030204"/>
                <a:cs typeface="Times New Roman" panose="02020603050405020304" pitchFamily="18" charset="0"/>
              </a:rPr>
              <a:t>(6), 1595–1606.</a:t>
            </a:r>
          </a:p>
        </p:txBody>
      </p:sp>
    </p:spTree>
    <p:extLst>
      <p:ext uri="{BB962C8B-B14F-4D97-AF65-F5344CB8AC3E}">
        <p14:creationId xmlns:p14="http://schemas.microsoft.com/office/powerpoint/2010/main" val="1455349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Photovoltaics</a:t>
            </a:r>
          </a:p>
        </p:txBody>
      </p:sp>
      <p:pic>
        <p:nvPicPr>
          <p:cNvPr id="5" name="Picture 2" descr="http://www.nrel.gov/pv/assets/images/efficiency_ch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969" y="1950206"/>
            <a:ext cx="6442061" cy="36347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4"/>
          <p:cNvSpPr>
            <a:spLocks noChangeArrowheads="1"/>
          </p:cNvSpPr>
          <p:nvPr/>
        </p:nvSpPr>
        <p:spPr bwMode="auto">
          <a:xfrm>
            <a:off x="1421607"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(1) Photovoltaic Research | NREL https://www.nrel.gov/pv/ (accessed Feb 17, 2017).</a:t>
            </a:r>
            <a:endParaRPr lang="da-DK" altLang="en-US" sz="900" i="1" dirty="0">
              <a:solidFill>
                <a:prstClr val="black"/>
              </a:solidFill>
              <a:latin typeface="Calibri" panose="020F0502020204030204"/>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872B73CA-83F6-4030-A990-AD8B79683332}"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3937711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Photovoltaics</a:t>
            </a:r>
          </a:p>
        </p:txBody>
      </p:sp>
      <p:sp>
        <p:nvSpPr>
          <p:cNvPr id="6" name="Rectangle 24"/>
          <p:cNvSpPr>
            <a:spLocks noChangeArrowheads="1"/>
          </p:cNvSpPr>
          <p:nvPr/>
        </p:nvSpPr>
        <p:spPr bwMode="auto">
          <a:xfrm>
            <a:off x="1421607"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(1) Photovoltaic Research | NREL https://www.nrel.gov/pv/ (accessed Feb 17, 2017).</a:t>
            </a:r>
            <a:endParaRPr lang="da-DK" altLang="en-US" sz="900" i="1" dirty="0">
              <a:solidFill>
                <a:prstClr val="black"/>
              </a:solidFill>
              <a:latin typeface="Calibri" panose="020F0502020204030204"/>
              <a:cs typeface="Times New Roman" panose="02020603050405020304" pitchFamily="18" charset="0"/>
            </a:endParaRPr>
          </a:p>
        </p:txBody>
      </p:sp>
      <p:pic>
        <p:nvPicPr>
          <p:cNvPr id="7" name="Picture 2" descr="http://www.nrel.gov/pv/assets/images/efficiency_ch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37" t="45171" b="-1"/>
          <a:stretch/>
        </p:blipFill>
        <p:spPr bwMode="auto">
          <a:xfrm>
            <a:off x="628651" y="2227573"/>
            <a:ext cx="6374423" cy="3016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nrel.gov/pv/assets/images/efficiency_char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55" t="9434" r="61883" b="64151"/>
          <a:stretch/>
        </p:blipFill>
        <p:spPr bwMode="auto">
          <a:xfrm>
            <a:off x="7179028" y="3511018"/>
            <a:ext cx="1528487" cy="166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nrel.gov/pv/assets/images/efficiency_char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71" t="29874" r="79980" b="48113"/>
          <a:stretch/>
        </p:blipFill>
        <p:spPr bwMode="auto">
          <a:xfrm>
            <a:off x="7092754" y="2132564"/>
            <a:ext cx="1614761" cy="13784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72B73CA-83F6-4030-A990-AD8B79683332}"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45192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Dye sensitized solar cells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0631" y="2125266"/>
            <a:ext cx="4351338" cy="3263504"/>
          </a:xfrm>
        </p:spPr>
      </p:pic>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57</a:t>
            </a:fld>
            <a:endParaRPr lang="en-US">
              <a:solidFill>
                <a:prstClr val="black">
                  <a:tint val="75000"/>
                </a:prstClr>
              </a:solidFill>
            </a:endParaRPr>
          </a:p>
        </p:txBody>
      </p:sp>
      <p:sp>
        <p:nvSpPr>
          <p:cNvPr id="5" name="AutoShape 2" descr="https://mail.google.com/mail/u/0/?ui=2&amp;ik=9be37694df&amp;view=fimg&amp;th=14f0973445df7cc5&amp;attid=0.1.1&amp;disp=emb&amp;attbid=ANGjdJ9z-YtjMLI6rhVVoa5Noe0_oQI2BDZ2iPzydxg9RWjv3EOoeJ8FozEuXPWMffi57K3-F3mZsnQb2DxngXZAnzNwn6S19IErzWeJZdcJa4ckKe7zh6kAm1lj9W4&amp;sz=s0-l75-ft&amp;ats=1500963735349&amp;rm=14f0973445df7cc5&amp;zw&amp;atsh=1"/>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Tree>
    <p:extLst>
      <p:ext uri="{BB962C8B-B14F-4D97-AF65-F5344CB8AC3E}">
        <p14:creationId xmlns:p14="http://schemas.microsoft.com/office/powerpoint/2010/main" val="4211841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2686051" y="2056687"/>
            <a:ext cx="5634989" cy="3393386"/>
          </a:xfrm>
          <a:prstGeom prst="rect">
            <a:avLst/>
          </a:prstGeom>
          <a:noFill/>
          <a:ln>
            <a:noFill/>
          </a:ln>
        </p:spPr>
      </p:pic>
      <p:sp>
        <p:nvSpPr>
          <p:cNvPr id="9" name="Oval 8"/>
          <p:cNvSpPr/>
          <p:nvPr/>
        </p:nvSpPr>
        <p:spPr bwMode="auto">
          <a:xfrm>
            <a:off x="3520439" y="2319575"/>
            <a:ext cx="1074420" cy="365760"/>
          </a:xfrm>
          <a:prstGeom prst="ellipse">
            <a:avLst/>
          </a:prstGeom>
          <a:noFill/>
          <a:ln w="12700"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1500">
              <a:solidFill>
                <a:srgbClr val="DBEFF9"/>
              </a:solidFill>
              <a:latin typeface="Geneva" pitchFamily="34" charset="0"/>
            </a:endParaRPr>
          </a:p>
        </p:txBody>
      </p:sp>
      <p:sp>
        <p:nvSpPr>
          <p:cNvPr id="15" name="Oval 14"/>
          <p:cNvSpPr/>
          <p:nvPr/>
        </p:nvSpPr>
        <p:spPr bwMode="auto">
          <a:xfrm>
            <a:off x="5977889" y="4525565"/>
            <a:ext cx="1074420" cy="365760"/>
          </a:xfrm>
          <a:prstGeom prst="ellipse">
            <a:avLst/>
          </a:prstGeom>
          <a:noFill/>
          <a:ln w="12700"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1500">
              <a:solidFill>
                <a:srgbClr val="DBEFF9"/>
              </a:solidFill>
              <a:latin typeface="Geneva" pitchFamily="34" charset="0"/>
            </a:endParaRPr>
          </a:p>
        </p:txBody>
      </p:sp>
      <p:sp>
        <p:nvSpPr>
          <p:cNvPr id="16" name="Oval 15"/>
          <p:cNvSpPr/>
          <p:nvPr/>
        </p:nvSpPr>
        <p:spPr bwMode="auto">
          <a:xfrm>
            <a:off x="5234594" y="2616050"/>
            <a:ext cx="674370" cy="297180"/>
          </a:xfrm>
          <a:prstGeom prst="ellipse">
            <a:avLst/>
          </a:prstGeom>
          <a:noFill/>
          <a:ln w="12700" cap="flat" cmpd="sng" algn="ctr">
            <a:noFill/>
            <a:prstDash val="solid"/>
            <a:round/>
            <a:headEnd type="none" w="med" len="med"/>
            <a:tailEnd type="none" w="med" len="med"/>
          </a:ln>
          <a:effectLst/>
          <a:scene3d>
            <a:camera prst="orthographicFront">
              <a:rot lat="0" lon="0" rev="0"/>
            </a:camera>
            <a:lightRig rig="chilly" dir="t">
              <a:rot lat="0" lon="0" rev="18480000"/>
            </a:lightRig>
          </a:scene3d>
          <a:sp3d prstMaterial="clear">
            <a:bevelT h="63500"/>
          </a:sp3d>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1500">
              <a:solidFill>
                <a:srgbClr val="DBEFF9"/>
              </a:solidFill>
              <a:latin typeface="Geneva" pitchFamily="34" charset="0"/>
            </a:endParaRPr>
          </a:p>
        </p:txBody>
      </p:sp>
      <p:sp>
        <p:nvSpPr>
          <p:cNvPr id="2" name="Title 1"/>
          <p:cNvSpPr>
            <a:spLocks noGrp="1"/>
          </p:cNvSpPr>
          <p:nvPr>
            <p:ph type="title"/>
          </p:nvPr>
        </p:nvSpPr>
        <p:spPr/>
        <p:txBody>
          <a:bodyPr/>
          <a:lstStyle/>
          <a:p>
            <a:r>
              <a:rPr lang="en-US" dirty="0"/>
              <a:t>Dye-Sensitized Solar Cells</a:t>
            </a:r>
          </a:p>
        </p:txBody>
      </p:sp>
      <p:sp>
        <p:nvSpPr>
          <p:cNvPr id="3" name="Slide Number Placeholder 2"/>
          <p:cNvSpPr>
            <a:spLocks noGrp="1"/>
          </p:cNvSpPr>
          <p:nvPr>
            <p:ph type="sldNum" sz="quarter" idx="12"/>
          </p:nvPr>
        </p:nvSpPr>
        <p:spPr/>
        <p:txBody>
          <a:bodyPr/>
          <a:lstStyle/>
          <a:p>
            <a:fld id="{872B73CA-83F6-4030-A990-AD8B79683332}" type="slidenum">
              <a:rPr lang="en-US" smtClean="0">
                <a:solidFill>
                  <a:prstClr val="black">
                    <a:tint val="75000"/>
                  </a:prstClr>
                </a:solidFill>
              </a:rPr>
              <a:pPr/>
              <a:t>58</a:t>
            </a:fld>
            <a:endParaRPr lang="en-US">
              <a:solidFill>
                <a:prstClr val="black">
                  <a:tint val="75000"/>
                </a:prstClr>
              </a:solidFill>
            </a:endParaRPr>
          </a:p>
        </p:txBody>
      </p:sp>
      <p:sp>
        <p:nvSpPr>
          <p:cNvPr id="23" name="Rectangle 22"/>
          <p:cNvSpPr/>
          <p:nvPr/>
        </p:nvSpPr>
        <p:spPr>
          <a:xfrm>
            <a:off x="5157072" y="2015275"/>
            <a:ext cx="643824" cy="301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ectangle 23"/>
          <p:cNvSpPr/>
          <p:nvPr/>
        </p:nvSpPr>
        <p:spPr>
          <a:xfrm>
            <a:off x="5092236" y="4589995"/>
            <a:ext cx="708660" cy="301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ectangle 24"/>
          <p:cNvSpPr>
            <a:spLocks noChangeArrowheads="1"/>
          </p:cNvSpPr>
          <p:nvPr/>
        </p:nvSpPr>
        <p:spPr bwMode="auto">
          <a:xfrm>
            <a:off x="1860234"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With modification from Hardin, B. E.; </a:t>
            </a:r>
            <a:r>
              <a:rPr lang="en-US" altLang="en-US" sz="900" dirty="0" err="1">
                <a:solidFill>
                  <a:prstClr val="black"/>
                </a:solidFill>
                <a:latin typeface="Calibri" panose="020F0502020204030204"/>
                <a:cs typeface="Times New Roman" panose="02020603050405020304" pitchFamily="18" charset="0"/>
              </a:rPr>
              <a:t>Snaith</a:t>
            </a:r>
            <a:r>
              <a:rPr lang="en-US" altLang="en-US" sz="900" dirty="0">
                <a:solidFill>
                  <a:prstClr val="black"/>
                </a:solidFill>
                <a:latin typeface="Calibri" panose="020F0502020204030204"/>
                <a:cs typeface="Times New Roman" panose="02020603050405020304" pitchFamily="18" charset="0"/>
              </a:rPr>
              <a:t>, H. J.; </a:t>
            </a:r>
            <a:r>
              <a:rPr lang="en-US" altLang="en-US" sz="900" dirty="0" err="1">
                <a:solidFill>
                  <a:prstClr val="black"/>
                </a:solidFill>
                <a:latin typeface="Calibri" panose="020F0502020204030204"/>
                <a:cs typeface="Times New Roman" panose="02020603050405020304" pitchFamily="18" charset="0"/>
              </a:rPr>
              <a:t>McGehee</a:t>
            </a:r>
            <a:r>
              <a:rPr lang="en-US" altLang="en-US" sz="900" dirty="0">
                <a:solidFill>
                  <a:prstClr val="black"/>
                </a:solidFill>
                <a:latin typeface="Calibri" panose="020F0502020204030204"/>
                <a:cs typeface="Times New Roman" panose="02020603050405020304" pitchFamily="18" charset="0"/>
              </a:rPr>
              <a:t>, M. D. </a:t>
            </a:r>
            <a:r>
              <a:rPr lang="en-US" altLang="en-US" sz="900" i="1" dirty="0">
                <a:solidFill>
                  <a:prstClr val="black"/>
                </a:solidFill>
                <a:latin typeface="Calibri" panose="020F0502020204030204"/>
                <a:cs typeface="Times New Roman" panose="02020603050405020304" pitchFamily="18" charset="0"/>
              </a:rPr>
              <a:t>Nature</a:t>
            </a:r>
            <a:r>
              <a:rPr lang="en-US" altLang="en-US" sz="900" dirty="0">
                <a:solidFill>
                  <a:prstClr val="black"/>
                </a:solidFill>
                <a:latin typeface="Calibri" panose="020F0502020204030204"/>
                <a:cs typeface="Times New Roman" panose="02020603050405020304" pitchFamily="18" charset="0"/>
              </a:rPr>
              <a:t>, </a:t>
            </a:r>
            <a:r>
              <a:rPr lang="en-US" altLang="en-US" sz="900" b="1" dirty="0">
                <a:solidFill>
                  <a:prstClr val="black"/>
                </a:solidFill>
                <a:latin typeface="Calibri" panose="020F0502020204030204"/>
                <a:cs typeface="Times New Roman" panose="02020603050405020304" pitchFamily="18" charset="0"/>
              </a:rPr>
              <a:t>2012</a:t>
            </a:r>
            <a:r>
              <a:rPr lang="en-US" altLang="en-US" sz="900" dirty="0">
                <a:solidFill>
                  <a:prstClr val="black"/>
                </a:solidFill>
                <a:latin typeface="Calibri" panose="020F0502020204030204"/>
                <a:cs typeface="Times New Roman" panose="02020603050405020304" pitchFamily="18" charset="0"/>
              </a:rPr>
              <a:t>, </a:t>
            </a:r>
            <a:r>
              <a:rPr lang="en-US" altLang="en-US" sz="900" i="1" dirty="0">
                <a:solidFill>
                  <a:prstClr val="black"/>
                </a:solidFill>
                <a:latin typeface="Calibri" panose="020F0502020204030204"/>
                <a:cs typeface="Times New Roman" panose="02020603050405020304" pitchFamily="18" charset="0"/>
              </a:rPr>
              <a:t>6</a:t>
            </a:r>
            <a:r>
              <a:rPr lang="en-US" altLang="en-US" sz="900" dirty="0">
                <a:solidFill>
                  <a:prstClr val="black"/>
                </a:solidFill>
                <a:latin typeface="Calibri" panose="020F0502020204030204"/>
                <a:cs typeface="Times New Roman" panose="02020603050405020304" pitchFamily="18" charset="0"/>
              </a:rPr>
              <a:t>, 162–169</a:t>
            </a:r>
          </a:p>
        </p:txBody>
      </p:sp>
      <p:sp>
        <p:nvSpPr>
          <p:cNvPr id="5" name="TextBox 4"/>
          <p:cNvSpPr txBox="1"/>
          <p:nvPr/>
        </p:nvSpPr>
        <p:spPr>
          <a:xfrm>
            <a:off x="5255851" y="4593028"/>
            <a:ext cx="418358" cy="253916"/>
          </a:xfrm>
          <a:prstGeom prst="rect">
            <a:avLst/>
          </a:prstGeom>
          <a:noFill/>
        </p:spPr>
        <p:txBody>
          <a:bodyPr wrap="square" rtlCol="0">
            <a:spAutoFit/>
          </a:bodyPr>
          <a:lstStyle/>
          <a:p>
            <a:pPr algn="ctr"/>
            <a:r>
              <a:rPr lang="en-US" sz="1050" dirty="0">
                <a:solidFill>
                  <a:prstClr val="white">
                    <a:lumMod val="50000"/>
                  </a:prstClr>
                </a:solidFill>
              </a:rPr>
              <a:t>S/S</a:t>
            </a:r>
            <a:r>
              <a:rPr lang="en-US" sz="1050" baseline="30000" dirty="0">
                <a:solidFill>
                  <a:prstClr val="white">
                    <a:lumMod val="50000"/>
                  </a:prstClr>
                </a:solidFill>
              </a:rPr>
              <a:t>+</a:t>
            </a:r>
          </a:p>
        </p:txBody>
      </p:sp>
      <p:sp>
        <p:nvSpPr>
          <p:cNvPr id="28" name="TextBox 27"/>
          <p:cNvSpPr txBox="1"/>
          <p:nvPr/>
        </p:nvSpPr>
        <p:spPr>
          <a:xfrm>
            <a:off x="5247940" y="2120079"/>
            <a:ext cx="462088" cy="361637"/>
          </a:xfrm>
          <a:prstGeom prst="rect">
            <a:avLst/>
          </a:prstGeom>
          <a:noFill/>
        </p:spPr>
        <p:txBody>
          <a:bodyPr wrap="square" rtlCol="0">
            <a:spAutoFit/>
          </a:bodyPr>
          <a:lstStyle/>
          <a:p>
            <a:pPr algn="ctr"/>
            <a:r>
              <a:rPr lang="en-US" sz="1050" dirty="0">
                <a:solidFill>
                  <a:prstClr val="white">
                    <a:lumMod val="50000"/>
                  </a:prstClr>
                </a:solidFill>
              </a:rPr>
              <a:t>S*/S</a:t>
            </a:r>
            <a:r>
              <a:rPr lang="en-US" sz="1050" baseline="30000" dirty="0">
                <a:solidFill>
                  <a:prstClr val="white">
                    <a:lumMod val="50000"/>
                  </a:prstClr>
                </a:solidFill>
              </a:rPr>
              <a:t>+</a:t>
            </a:r>
          </a:p>
        </p:txBody>
      </p:sp>
      <p:pic>
        <p:nvPicPr>
          <p:cNvPr id="13" name="Picture 12"/>
          <p:cNvPicPr>
            <a:picLocks noChangeAspect="1"/>
          </p:cNvPicPr>
          <p:nvPr/>
        </p:nvPicPr>
        <p:blipFill rotWithShape="1">
          <a:blip r:embed="rId4"/>
          <a:srcRect l="35536" t="42455" r="39094" b="23873"/>
          <a:stretch/>
        </p:blipFill>
        <p:spPr>
          <a:xfrm>
            <a:off x="65942" y="2854936"/>
            <a:ext cx="2267789" cy="1881092"/>
          </a:xfrm>
          <a:prstGeom prst="rect">
            <a:avLst/>
          </a:prstGeom>
        </p:spPr>
      </p:pic>
      <p:sp>
        <p:nvSpPr>
          <p:cNvPr id="4" name="Oval 3"/>
          <p:cNvSpPr/>
          <p:nvPr/>
        </p:nvSpPr>
        <p:spPr>
          <a:xfrm>
            <a:off x="34845" y="2616050"/>
            <a:ext cx="2434019" cy="2239083"/>
          </a:xfrm>
          <a:prstGeom prst="ellipse">
            <a:avLst/>
          </a:prstGeom>
          <a:noFill/>
          <a:ln w="635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2597434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Photovoltaic device parameters</a:t>
            </a:r>
          </a:p>
        </p:txBody>
      </p:sp>
      <p:pic>
        <p:nvPicPr>
          <p:cNvPr id="4" name="Picture 3"/>
          <p:cNvPicPr>
            <a:picLocks noChangeAspect="1"/>
          </p:cNvPicPr>
          <p:nvPr/>
        </p:nvPicPr>
        <p:blipFill>
          <a:blip r:embed="rId3"/>
          <a:stretch>
            <a:fillRect/>
          </a:stretch>
        </p:blipFill>
        <p:spPr>
          <a:xfrm>
            <a:off x="1700960" y="1917124"/>
            <a:ext cx="4005747" cy="3341693"/>
          </a:xfrm>
          <a:prstGeom prst="rect">
            <a:avLst/>
          </a:prstGeom>
        </p:spPr>
      </p:pic>
      <p:sp>
        <p:nvSpPr>
          <p:cNvPr id="7" name="TextBox 6"/>
          <p:cNvSpPr txBox="1"/>
          <p:nvPr/>
        </p:nvSpPr>
        <p:spPr>
          <a:xfrm>
            <a:off x="1485900" y="5657559"/>
            <a:ext cx="6172200" cy="230832"/>
          </a:xfrm>
          <a:prstGeom prst="rect">
            <a:avLst/>
          </a:prstGeom>
          <a:noFill/>
        </p:spPr>
        <p:txBody>
          <a:bodyPr wrap="square" rtlCol="0">
            <a:spAutoFit/>
          </a:bodyPr>
          <a:lstStyle/>
          <a:p>
            <a:pPr algn="r"/>
            <a:r>
              <a:rPr lang="en-US" sz="900" dirty="0">
                <a:solidFill>
                  <a:prstClr val="black"/>
                </a:solidFill>
              </a:rPr>
              <a:t> </a:t>
            </a:r>
            <a:r>
              <a:rPr lang="it-IT" sz="900" dirty="0">
                <a:solidFill>
                  <a:prstClr val="black"/>
                </a:solidFill>
              </a:rPr>
              <a:t>Abbotto, A.; Manfredi, N. </a:t>
            </a:r>
            <a:r>
              <a:rPr lang="it-IT" sz="900" i="1" dirty="0">
                <a:solidFill>
                  <a:prstClr val="black"/>
                </a:solidFill>
              </a:rPr>
              <a:t>Dalton Trans.</a:t>
            </a:r>
            <a:r>
              <a:rPr lang="it-IT" sz="900" dirty="0">
                <a:solidFill>
                  <a:prstClr val="black"/>
                </a:solidFill>
              </a:rPr>
              <a:t> </a:t>
            </a:r>
            <a:r>
              <a:rPr lang="it-IT" sz="900" b="1" dirty="0">
                <a:solidFill>
                  <a:prstClr val="black"/>
                </a:solidFill>
              </a:rPr>
              <a:t>2011</a:t>
            </a:r>
            <a:r>
              <a:rPr lang="it-IT" sz="900" dirty="0">
                <a:solidFill>
                  <a:prstClr val="black"/>
                </a:solidFill>
              </a:rPr>
              <a:t>, </a:t>
            </a:r>
            <a:r>
              <a:rPr lang="it-IT" sz="900" i="1" dirty="0">
                <a:solidFill>
                  <a:prstClr val="black"/>
                </a:solidFill>
              </a:rPr>
              <a:t>40</a:t>
            </a:r>
            <a:r>
              <a:rPr lang="it-IT" sz="900" dirty="0">
                <a:solidFill>
                  <a:prstClr val="black"/>
                </a:solidFill>
              </a:rPr>
              <a:t>, 12421. http://</a:t>
            </a:r>
            <a:r>
              <a:rPr lang="it-IT" sz="900" dirty="0" err="1">
                <a:solidFill>
                  <a:prstClr val="black"/>
                </a:solidFill>
              </a:rPr>
              <a:t>www.mibsolar.mater.unimib.it</a:t>
            </a:r>
            <a:r>
              <a:rPr lang="it-IT" sz="900" dirty="0">
                <a:solidFill>
                  <a:prstClr val="black"/>
                </a:solidFill>
              </a:rPr>
              <a:t>/</a:t>
            </a:r>
            <a:endParaRPr lang="en-US" sz="900" dirty="0">
              <a:solidFill>
                <a:prstClr val="black"/>
              </a:solidFill>
            </a:endParaRPr>
          </a:p>
        </p:txBody>
      </p:sp>
      <p:sp>
        <p:nvSpPr>
          <p:cNvPr id="3" name="Slide Number Placeholder 2"/>
          <p:cNvSpPr>
            <a:spLocks noGrp="1"/>
          </p:cNvSpPr>
          <p:nvPr>
            <p:ph type="sldNum" sz="quarter" idx="12"/>
          </p:nvPr>
        </p:nvSpPr>
        <p:spPr/>
        <p:txBody>
          <a:bodyPr/>
          <a:lstStyle/>
          <a:p>
            <a:fld id="{117AA315-B853-D34A-9521-30374FBA4331}" type="slidenum">
              <a:rPr lang="en-US" smtClean="0">
                <a:solidFill>
                  <a:prstClr val="black">
                    <a:tint val="75000"/>
                  </a:prstClr>
                </a:solidFill>
              </a:rPr>
              <a:pPr/>
              <a:t>59</a:t>
            </a:fld>
            <a:endParaRPr lang="en-US">
              <a:solidFill>
                <a:prstClr val="black">
                  <a:tint val="75000"/>
                </a:prstClr>
              </a:solidFill>
            </a:endParaRPr>
          </a:p>
        </p:txBody>
      </p:sp>
      <p:pic>
        <p:nvPicPr>
          <p:cNvPr id="9" name="Picture 8">
            <a:hlinkClick r:id="" action="ppaction://noaction"/>
          </p:cNvPr>
          <p:cNvPicPr>
            <a:picLocks noChangeAspect="1"/>
          </p:cNvPicPr>
          <p:nvPr/>
        </p:nvPicPr>
        <p:blipFill rotWithShape="1">
          <a:blip r:embed="rId4"/>
          <a:srcRect l="22392" r="60459" b="27492"/>
          <a:stretch/>
        </p:blipFill>
        <p:spPr>
          <a:xfrm>
            <a:off x="5369721" y="3544447"/>
            <a:ext cx="1869281" cy="591076"/>
          </a:xfrm>
          <a:prstGeom prst="rect">
            <a:avLst/>
          </a:prstGeom>
        </p:spPr>
      </p:pic>
      <p:pic>
        <p:nvPicPr>
          <p:cNvPr id="10" name="Picture 9">
            <a:hlinkClick r:id="" action="ppaction://noaction"/>
          </p:cNvPr>
          <p:cNvPicPr>
            <a:picLocks noChangeAspect="1"/>
          </p:cNvPicPr>
          <p:nvPr/>
        </p:nvPicPr>
        <p:blipFill rotWithShape="1">
          <a:blip r:embed="rId4"/>
          <a:srcRect r="82586" b="27492"/>
          <a:stretch/>
        </p:blipFill>
        <p:spPr>
          <a:xfrm>
            <a:off x="5480315" y="2369375"/>
            <a:ext cx="1898125" cy="591076"/>
          </a:xfrm>
          <a:prstGeom prst="rect">
            <a:avLst/>
          </a:prstGeom>
        </p:spPr>
      </p:pic>
    </p:spTree>
    <p:extLst>
      <p:ext uri="{BB962C8B-B14F-4D97-AF65-F5344CB8AC3E}">
        <p14:creationId xmlns:p14="http://schemas.microsoft.com/office/powerpoint/2010/main" val="58986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40" y="116020"/>
            <a:ext cx="7886700" cy="1325563"/>
          </a:xfrm>
        </p:spPr>
        <p:txBody>
          <a:bodyPr>
            <a:normAutofit/>
          </a:bodyPr>
          <a:lstStyle/>
          <a:p>
            <a:r>
              <a:rPr lang="en-US" sz="1800" dirty="0" smtClean="0"/>
              <a:t>But despite Favorable prices, policy can Either help or hinder</a:t>
            </a:r>
            <a:endParaRPr lang="en-US" sz="1800" dirty="0"/>
          </a:p>
        </p:txBody>
      </p:sp>
      <p:pic>
        <p:nvPicPr>
          <p:cNvPr id="6" name="Content Placeholder 5"/>
          <p:cNvPicPr>
            <a:picLocks noGrp="1" noChangeAspect="1"/>
          </p:cNvPicPr>
          <p:nvPr>
            <p:ph idx="1"/>
          </p:nvPr>
        </p:nvPicPr>
        <p:blipFill>
          <a:blip r:embed="rId2"/>
          <a:stretch>
            <a:fillRect/>
          </a:stretch>
        </p:blipFill>
        <p:spPr>
          <a:xfrm>
            <a:off x="-1" y="890810"/>
            <a:ext cx="9144000" cy="2644772"/>
          </a:xfrm>
          <a:prstGeom prst="rect">
            <a:avLst/>
          </a:prstGeom>
        </p:spPr>
      </p:pic>
      <p:pic>
        <p:nvPicPr>
          <p:cNvPr id="7" name="Picture 6"/>
          <p:cNvPicPr>
            <a:picLocks noChangeAspect="1"/>
          </p:cNvPicPr>
          <p:nvPr/>
        </p:nvPicPr>
        <p:blipFill>
          <a:blip r:embed="rId3"/>
          <a:stretch>
            <a:fillRect/>
          </a:stretch>
        </p:blipFill>
        <p:spPr>
          <a:xfrm>
            <a:off x="0" y="3213600"/>
            <a:ext cx="4417454" cy="3644400"/>
          </a:xfrm>
          <a:prstGeom prst="rect">
            <a:avLst/>
          </a:prstGeom>
        </p:spPr>
      </p:pic>
      <p:pic>
        <p:nvPicPr>
          <p:cNvPr id="8" name="Picture 7"/>
          <p:cNvPicPr>
            <a:picLocks noChangeAspect="1"/>
          </p:cNvPicPr>
          <p:nvPr/>
        </p:nvPicPr>
        <p:blipFill>
          <a:blip r:embed="rId4"/>
          <a:stretch>
            <a:fillRect/>
          </a:stretch>
        </p:blipFill>
        <p:spPr>
          <a:xfrm>
            <a:off x="4288665" y="3010444"/>
            <a:ext cx="4855335" cy="1655081"/>
          </a:xfrm>
          <a:prstGeom prst="rect">
            <a:avLst/>
          </a:prstGeom>
        </p:spPr>
      </p:pic>
      <p:pic>
        <p:nvPicPr>
          <p:cNvPr id="9" name="Picture 8"/>
          <p:cNvPicPr>
            <a:picLocks noChangeAspect="1"/>
          </p:cNvPicPr>
          <p:nvPr/>
        </p:nvPicPr>
        <p:blipFill>
          <a:blip r:embed="rId5"/>
          <a:stretch>
            <a:fillRect/>
          </a:stretch>
        </p:blipFill>
        <p:spPr>
          <a:xfrm>
            <a:off x="4288664" y="4008404"/>
            <a:ext cx="4855335" cy="3016193"/>
          </a:xfrm>
          <a:prstGeom prst="rect">
            <a:avLst/>
          </a:prstGeom>
        </p:spPr>
      </p:pic>
    </p:spTree>
    <p:extLst>
      <p:ext uri="{BB962C8B-B14F-4D97-AF65-F5344CB8AC3E}">
        <p14:creationId xmlns:p14="http://schemas.microsoft.com/office/powerpoint/2010/main" val="1206613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24"/>
          <p:cNvSpPr>
            <a:spLocks noChangeArrowheads="1"/>
          </p:cNvSpPr>
          <p:nvPr/>
        </p:nvSpPr>
        <p:spPr bwMode="auto">
          <a:xfrm>
            <a:off x="5079207" y="5495926"/>
            <a:ext cx="36742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[1].</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60</a:t>
            </a:fld>
            <a:endParaRPr lang="en-US">
              <a:solidFill>
                <a:prstClr val="black">
                  <a:tint val="75000"/>
                </a:prstClr>
              </a:solidFill>
            </a:endParaRPr>
          </a:p>
        </p:txBody>
      </p:sp>
      <p:sp>
        <p:nvSpPr>
          <p:cNvPr id="16" name="Title 1"/>
          <p:cNvSpPr>
            <a:spLocks noGrp="1"/>
          </p:cNvSpPr>
          <p:nvPr>
            <p:ph type="title"/>
          </p:nvPr>
        </p:nvSpPr>
        <p:spPr>
          <a:xfrm>
            <a:off x="537210" y="575689"/>
            <a:ext cx="7886700" cy="994172"/>
          </a:xfrm>
        </p:spPr>
        <p:txBody>
          <a:bodyPr/>
          <a:lstStyle/>
          <a:p>
            <a:r>
              <a:rPr lang="en-US" dirty="0"/>
              <a:t>Increasing Power Conversion Efficiency</a:t>
            </a:r>
          </a:p>
        </p:txBody>
      </p:sp>
      <p:graphicFrame>
        <p:nvGraphicFramePr>
          <p:cNvPr id="17" name="Table 16"/>
          <p:cNvGraphicFramePr>
            <a:graphicFrameLocks noGrp="1"/>
          </p:cNvGraphicFramePr>
          <p:nvPr>
            <p:extLst/>
          </p:nvPr>
        </p:nvGraphicFramePr>
        <p:xfrm>
          <a:off x="1835788" y="2125267"/>
          <a:ext cx="5472424" cy="1804754"/>
        </p:xfrm>
        <a:graphic>
          <a:graphicData uri="http://schemas.openxmlformats.org/drawingml/2006/table">
            <a:tbl>
              <a:tblPr/>
              <a:tblGrid>
                <a:gridCol w="1599604">
                  <a:extLst>
                    <a:ext uri="{9D8B030D-6E8A-4147-A177-3AD203B41FA5}">
                      <a16:colId xmlns:a16="http://schemas.microsoft.com/office/drawing/2014/main" xmlns="" val="20000"/>
                    </a:ext>
                  </a:extLst>
                </a:gridCol>
                <a:gridCol w="1005681">
                  <a:extLst>
                    <a:ext uri="{9D8B030D-6E8A-4147-A177-3AD203B41FA5}">
                      <a16:colId xmlns:a16="http://schemas.microsoft.com/office/drawing/2014/main" xmlns="" val="20001"/>
                    </a:ext>
                  </a:extLst>
                </a:gridCol>
                <a:gridCol w="1043629">
                  <a:extLst>
                    <a:ext uri="{9D8B030D-6E8A-4147-A177-3AD203B41FA5}">
                      <a16:colId xmlns:a16="http://schemas.microsoft.com/office/drawing/2014/main" xmlns="" val="20002"/>
                    </a:ext>
                  </a:extLst>
                </a:gridCol>
                <a:gridCol w="910805">
                  <a:extLst>
                    <a:ext uri="{9D8B030D-6E8A-4147-A177-3AD203B41FA5}">
                      <a16:colId xmlns:a16="http://schemas.microsoft.com/office/drawing/2014/main" xmlns="" val="20003"/>
                    </a:ext>
                  </a:extLst>
                </a:gridCol>
                <a:gridCol w="912705">
                  <a:extLst>
                    <a:ext uri="{9D8B030D-6E8A-4147-A177-3AD203B41FA5}">
                      <a16:colId xmlns:a16="http://schemas.microsoft.com/office/drawing/2014/main" xmlns="" val="20004"/>
                    </a:ext>
                  </a:extLst>
                </a:gridCol>
              </a:tblGrid>
              <a:tr h="61722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mj-lt"/>
                          <a:ea typeface="굴림" pitchFamily="34" charset="-127"/>
                          <a:cs typeface="Times New Roman"/>
                        </a:rPr>
                        <a:t>V</a:t>
                      </a:r>
                      <a:r>
                        <a:rPr kumimoji="0" lang="en-US" sz="1800" b="1" i="0" u="none" strike="noStrike" cap="none" normalizeH="0" baseline="-25000" dirty="0" err="1">
                          <a:ln>
                            <a:noFill/>
                          </a:ln>
                          <a:solidFill>
                            <a:schemeClr val="tx1"/>
                          </a:solidFill>
                          <a:effectLst/>
                          <a:latin typeface="+mj-lt"/>
                          <a:ea typeface="굴림" pitchFamily="34" charset="-127"/>
                          <a:cs typeface="Times New Roman"/>
                        </a:rPr>
                        <a:t>oc</a:t>
                      </a:r>
                      <a:r>
                        <a:rPr kumimoji="0" lang="en-US" sz="1800" b="1" i="0" u="none" strike="noStrike" cap="none" normalizeH="0" baseline="0" dirty="0">
                          <a:ln>
                            <a:noFill/>
                          </a:ln>
                          <a:solidFill>
                            <a:schemeClr val="tx1"/>
                          </a:solidFill>
                          <a:effectLst/>
                          <a:latin typeface="+mj-lt"/>
                          <a:ea typeface="굴림" pitchFamily="34" charset="-127"/>
                          <a:cs typeface="Times New Roman"/>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[V]</a:t>
                      </a:r>
                      <a:endParaRPr kumimoji="0" lang="en-US" sz="1800" b="0" i="0" u="none" strike="noStrike" cap="none" normalizeH="0" baseline="-2500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tx1"/>
                          </a:solidFill>
                          <a:effectLst/>
                          <a:latin typeface="+mj-lt"/>
                          <a:ea typeface="굴림" pitchFamily="34" charset="-127"/>
                          <a:cs typeface="Times New Roman"/>
                        </a:rPr>
                        <a:t>J</a:t>
                      </a:r>
                      <a:r>
                        <a:rPr kumimoji="0" lang="en-US" sz="1800" b="1" i="1" u="none" strike="noStrike" cap="none" normalizeH="0" baseline="-25000" dirty="0" err="1">
                          <a:ln>
                            <a:noFill/>
                          </a:ln>
                          <a:solidFill>
                            <a:schemeClr val="tx1"/>
                          </a:solidFill>
                          <a:effectLst/>
                          <a:latin typeface="+mj-lt"/>
                          <a:ea typeface="굴림" pitchFamily="34" charset="-127"/>
                          <a:cs typeface="Times New Roman"/>
                        </a:rPr>
                        <a:t>sc</a:t>
                      </a:r>
                      <a:endParaRPr kumimoji="0" lang="en-US" sz="1800" b="1" i="0" u="none" strike="noStrike" cap="none" normalizeH="0" baseline="0" dirty="0">
                        <a:ln>
                          <a:noFill/>
                        </a:ln>
                        <a:solidFill>
                          <a:schemeClr val="tx1"/>
                        </a:solidFill>
                        <a:effectLst/>
                        <a:latin typeface="+mj-lt"/>
                        <a:ea typeface="굴림" pitchFamily="34" charset="-127"/>
                        <a:cs typeface="Times New Roman"/>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[mAcm</a:t>
                      </a:r>
                      <a:r>
                        <a:rPr kumimoji="0" lang="en-US" sz="1800" b="0" i="0" u="none" strike="noStrike" cap="none" normalizeH="0" baseline="30000" dirty="0">
                          <a:ln>
                            <a:noFill/>
                          </a:ln>
                          <a:solidFill>
                            <a:schemeClr val="tx1"/>
                          </a:solidFill>
                          <a:effectLst/>
                          <a:latin typeface="+mj-lt"/>
                          <a:ea typeface="굴림" pitchFamily="34" charset="-127"/>
                          <a:cs typeface="Times New Roman"/>
                        </a:rPr>
                        <a:t>-2</a:t>
                      </a:r>
                      <a:r>
                        <a:rPr kumimoji="0" lang="en-US" sz="1800" b="0" i="0" u="none" strike="noStrike" cap="none" normalizeH="0" baseline="0" dirty="0">
                          <a:ln>
                            <a:noFill/>
                          </a:ln>
                          <a:solidFill>
                            <a:schemeClr val="tx1"/>
                          </a:solidFill>
                          <a:effectLst/>
                          <a:latin typeface="+mj-lt"/>
                          <a:ea typeface="굴림" pitchFamily="34" charset="-127"/>
                          <a:cs typeface="Times New Roman"/>
                        </a:rPr>
                        <a:t>]</a:t>
                      </a:r>
                      <a:endParaRPr kumimoji="0" lang="en-US" sz="1800" b="0" i="1" u="none" strike="noStrike" cap="none" normalizeH="0" baseline="-2500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굴림" pitchFamily="34" charset="-127"/>
                          <a:cs typeface="Times New Roman"/>
                        </a:rPr>
                        <a:t>FF</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tx1"/>
                          </a:solidFill>
                          <a:effectLst/>
                          <a:latin typeface="+mj-lt"/>
                          <a:ea typeface="굴림" pitchFamily="34" charset="-127"/>
                          <a:cs typeface="Times New Roman"/>
                          <a:sym typeface="Symbol" pitchFamily="18" charset="2"/>
                        </a:rPr>
                        <a:t>η</a:t>
                      </a:r>
                      <a:endParaRPr kumimoji="0" lang="en-US" sz="1800" b="1" i="1" u="none" strike="noStrike" cap="none" normalizeH="0" baseline="0" dirty="0">
                        <a:ln>
                          <a:noFill/>
                        </a:ln>
                        <a:solidFill>
                          <a:schemeClr val="tx1"/>
                        </a:solidFill>
                        <a:effectLst/>
                        <a:latin typeface="+mj-lt"/>
                        <a:ea typeface="굴림" pitchFamily="34" charset="-127"/>
                        <a:cs typeface="Times New Roman"/>
                        <a:sym typeface="Symbol" pitchFamily="18" charset="2"/>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a:t>
                      </a:r>
                      <a:endParaRPr kumimoji="0" lang="en-US" sz="1800" b="0" i="1" u="none" strike="noStrike" cap="none" normalizeH="0" baseline="-2500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0"/>
                  </a:ext>
                </a:extLst>
              </a:tr>
              <a:tr h="6563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Theoretical (</a:t>
                      </a:r>
                      <a:r>
                        <a:rPr kumimoji="0" lang="en-US" sz="1800" b="0" i="0" u="none" strike="noStrike" cap="none" normalizeH="0" baseline="0" dirty="0" err="1">
                          <a:ln>
                            <a:noFill/>
                          </a:ln>
                          <a:solidFill>
                            <a:schemeClr val="tx1"/>
                          </a:solidFill>
                          <a:effectLst/>
                          <a:latin typeface="+mj-lt"/>
                          <a:ea typeface="굴림" pitchFamily="34" charset="-127"/>
                          <a:cs typeface="Times New Roman"/>
                        </a:rPr>
                        <a:t>λ</a:t>
                      </a:r>
                      <a:r>
                        <a:rPr kumimoji="0" lang="en-US" sz="1800" b="0" i="0" u="none" strike="noStrike" cap="none" normalizeH="0" baseline="-25000" dirty="0" err="1">
                          <a:ln>
                            <a:noFill/>
                          </a:ln>
                          <a:solidFill>
                            <a:schemeClr val="tx1"/>
                          </a:solidFill>
                          <a:effectLst/>
                          <a:latin typeface="+mj-lt"/>
                          <a:ea typeface="굴림" pitchFamily="34" charset="-127"/>
                          <a:cs typeface="Times New Roman"/>
                        </a:rPr>
                        <a:t>onset</a:t>
                      </a:r>
                      <a:r>
                        <a:rPr kumimoji="0" lang="en-US" sz="1800" b="0" i="0" u="none" strike="noStrike" cap="none" normalizeH="0" baseline="0" dirty="0">
                          <a:ln>
                            <a:noFill/>
                          </a:ln>
                          <a:solidFill>
                            <a:schemeClr val="tx1"/>
                          </a:solidFill>
                          <a:effectLst/>
                          <a:latin typeface="+mj-lt"/>
                          <a:ea typeface="굴림" pitchFamily="34" charset="-127"/>
                          <a:cs typeface="Times New Roman"/>
                        </a:rPr>
                        <a:t>= 940 nm)</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0.92</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굴림" pitchFamily="34" charset="-127"/>
                          <a:cs typeface="Times New Roman"/>
                        </a:rPr>
                        <a:t>30.8</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0.73</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20</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311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SM315</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0.91</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굴림" pitchFamily="34" charset="-127"/>
                          <a:cs typeface="Times New Roman"/>
                        </a:rPr>
                        <a:t>18.1</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0.78</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13</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bl>
          </a:graphicData>
        </a:graphic>
      </p:graphicFrame>
      <p:pic>
        <p:nvPicPr>
          <p:cNvPr id="19" name="Picture 10"/>
          <p:cNvPicPr>
            <a:picLocks noChangeAspect="1"/>
          </p:cNvPicPr>
          <p:nvPr/>
        </p:nvPicPr>
        <p:blipFill rotWithShape="1">
          <a:blip r:embed="rId3">
            <a:extLst>
              <a:ext uri="{28A0092B-C50C-407E-A947-70E740481C1C}">
                <a14:useLocalDpi xmlns:a14="http://schemas.microsoft.com/office/drawing/2010/main" val="0"/>
              </a:ext>
            </a:extLst>
          </a:blip>
          <a:srcRect l="6833" b="19325"/>
          <a:stretch/>
        </p:blipFill>
        <p:spPr bwMode="auto">
          <a:xfrm>
            <a:off x="1560808" y="4071939"/>
            <a:ext cx="3280274" cy="1679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p:cNvSpPr txBox="1">
            <a:spLocks noChangeArrowheads="1"/>
          </p:cNvSpPr>
          <p:nvPr/>
        </p:nvSpPr>
        <p:spPr bwMode="auto">
          <a:xfrm>
            <a:off x="5238797" y="4385113"/>
            <a:ext cx="33550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r>
              <a:rPr lang="en-US" altLang="en-US" sz="1800" b="1" dirty="0">
                <a:solidFill>
                  <a:srgbClr val="003366"/>
                </a:solidFill>
                <a:latin typeface="Calibri" panose="020F0502020204030204" pitchFamily="34" charset="0"/>
              </a:rPr>
              <a:t>SM315, Feb 2014</a:t>
            </a:r>
          </a:p>
          <a:p>
            <a:pPr marL="257175" indent="-257175">
              <a:buFont typeface="Arial" panose="020B0604020202020204" pitchFamily="34" charset="0"/>
              <a:buChar char="•"/>
            </a:pPr>
            <a:r>
              <a:rPr lang="en-US" altLang="en-US" sz="1800" i="1" dirty="0">
                <a:solidFill>
                  <a:srgbClr val="003366"/>
                </a:solidFill>
                <a:latin typeface="Calibri" panose="020F0502020204030204" pitchFamily="34" charset="0"/>
              </a:rPr>
              <a:t>Red-shifted absorption onset</a:t>
            </a:r>
          </a:p>
          <a:p>
            <a:pPr marL="257175" indent="-257175">
              <a:buFont typeface="Arial" panose="020B0604020202020204" pitchFamily="34" charset="0"/>
              <a:buChar char="•"/>
            </a:pPr>
            <a:r>
              <a:rPr lang="en-US" altLang="en-US" sz="1800" i="1" dirty="0">
                <a:solidFill>
                  <a:srgbClr val="003366"/>
                </a:solidFill>
                <a:latin typeface="Calibri" panose="020F0502020204030204" pitchFamily="34" charset="0"/>
              </a:rPr>
              <a:t>Increased </a:t>
            </a:r>
            <a:r>
              <a:rPr lang="en-US" altLang="en-US" sz="1800" i="1" dirty="0" err="1">
                <a:solidFill>
                  <a:srgbClr val="003366"/>
                </a:solidFill>
                <a:latin typeface="Calibri" panose="020F0502020204030204" pitchFamily="34" charset="0"/>
              </a:rPr>
              <a:t>Jsc</a:t>
            </a:r>
            <a:endParaRPr lang="en-US" altLang="en-US" sz="1800" i="1" dirty="0">
              <a:solidFill>
                <a:srgbClr val="003366"/>
              </a:solidFill>
              <a:latin typeface="Calibri" panose="020F0502020204030204" pitchFamily="34" charset="0"/>
            </a:endParaRPr>
          </a:p>
          <a:p>
            <a:pPr marL="257175" indent="-257175">
              <a:buFont typeface="Arial" panose="020B0604020202020204" pitchFamily="34" charset="0"/>
              <a:buChar char="•"/>
            </a:pPr>
            <a:r>
              <a:rPr lang="en-US" altLang="en-US" sz="1800" i="1" dirty="0">
                <a:solidFill>
                  <a:srgbClr val="003366"/>
                </a:solidFill>
                <a:latin typeface="Calibri" panose="020F0502020204030204" pitchFamily="34" charset="0"/>
              </a:rPr>
              <a:t>Decreased recombination</a:t>
            </a:r>
          </a:p>
        </p:txBody>
      </p:sp>
    </p:spTree>
    <p:extLst>
      <p:ext uri="{BB962C8B-B14F-4D97-AF65-F5344CB8AC3E}">
        <p14:creationId xmlns:p14="http://schemas.microsoft.com/office/powerpoint/2010/main" val="3421023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Squaraine sensitizers for DSSCs</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61</a:t>
            </a:fld>
            <a:endParaRPr lang="en-US">
              <a:solidFill>
                <a:prstClr val="black">
                  <a:tint val="75000"/>
                </a:prstClr>
              </a:solidFill>
            </a:endParaRPr>
          </a:p>
        </p:txBody>
      </p:sp>
      <p:sp>
        <p:nvSpPr>
          <p:cNvPr id="8" name="Rectangle 24"/>
          <p:cNvSpPr>
            <a:spLocks noChangeArrowheads="1"/>
          </p:cNvSpPr>
          <p:nvPr/>
        </p:nvSpPr>
        <p:spPr bwMode="auto">
          <a:xfrm>
            <a:off x="1421607"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(1) Shi, Y.</a:t>
            </a:r>
            <a:r>
              <a:rPr lang="en-US" altLang="en-US" sz="900" i="1" dirty="0">
                <a:solidFill>
                  <a:prstClr val="black"/>
                </a:solidFill>
                <a:latin typeface="Calibri" panose="020F0502020204030204"/>
                <a:cs typeface="Times New Roman" panose="02020603050405020304" pitchFamily="18" charset="0"/>
              </a:rPr>
              <a:t> et al.</a:t>
            </a:r>
            <a:r>
              <a:rPr lang="en-US" altLang="en-US" sz="900" dirty="0">
                <a:solidFill>
                  <a:prstClr val="black"/>
                </a:solidFill>
                <a:latin typeface="Calibri" panose="020F0502020204030204"/>
                <a:cs typeface="Times New Roman" panose="02020603050405020304" pitchFamily="18" charset="0"/>
              </a:rPr>
              <a:t> </a:t>
            </a:r>
            <a:r>
              <a:rPr lang="en-US" altLang="en-US" sz="900" i="1" dirty="0" err="1">
                <a:solidFill>
                  <a:prstClr val="black"/>
                </a:solidFill>
                <a:latin typeface="Calibri" panose="020F0502020204030204"/>
                <a:cs typeface="Times New Roman" panose="02020603050405020304" pitchFamily="18" charset="0"/>
              </a:rPr>
              <a:t>Angew</a:t>
            </a:r>
            <a:r>
              <a:rPr lang="en-US" altLang="en-US" sz="900" i="1" dirty="0">
                <a:solidFill>
                  <a:prstClr val="black"/>
                </a:solidFill>
                <a:latin typeface="Calibri" panose="020F0502020204030204"/>
                <a:cs typeface="Times New Roman" panose="02020603050405020304" pitchFamily="18" charset="0"/>
              </a:rPr>
              <a:t>. Chem., Int. Ed.</a:t>
            </a:r>
            <a:r>
              <a:rPr lang="en-US" altLang="en-US" sz="900" dirty="0">
                <a:solidFill>
                  <a:prstClr val="black"/>
                </a:solidFill>
                <a:latin typeface="Calibri" panose="020F0502020204030204"/>
                <a:cs typeface="Times New Roman" panose="02020603050405020304" pitchFamily="18" charset="0"/>
              </a:rPr>
              <a:t> </a:t>
            </a:r>
            <a:r>
              <a:rPr lang="en-US" altLang="en-US" sz="900" b="1" dirty="0">
                <a:solidFill>
                  <a:prstClr val="black"/>
                </a:solidFill>
                <a:latin typeface="Calibri" panose="020F0502020204030204"/>
                <a:cs typeface="Times New Roman" panose="02020603050405020304" pitchFamily="18" charset="0"/>
              </a:rPr>
              <a:t>2011</a:t>
            </a:r>
            <a:r>
              <a:rPr lang="en-US" altLang="en-US" sz="900" dirty="0">
                <a:solidFill>
                  <a:prstClr val="black"/>
                </a:solidFill>
                <a:latin typeface="Calibri" panose="020F0502020204030204"/>
                <a:cs typeface="Times New Roman" panose="02020603050405020304" pitchFamily="18" charset="0"/>
              </a:rPr>
              <a:t>, </a:t>
            </a:r>
            <a:r>
              <a:rPr lang="en-US" altLang="en-US" sz="900" i="1" dirty="0">
                <a:solidFill>
                  <a:prstClr val="black"/>
                </a:solidFill>
                <a:latin typeface="Calibri" panose="020F0502020204030204"/>
                <a:cs typeface="Times New Roman" panose="02020603050405020304" pitchFamily="18" charset="0"/>
              </a:rPr>
              <a:t>50</a:t>
            </a:r>
            <a:r>
              <a:rPr lang="en-US" altLang="en-US" sz="900" dirty="0">
                <a:solidFill>
                  <a:prstClr val="black"/>
                </a:solidFill>
                <a:latin typeface="Calibri" panose="020F0502020204030204"/>
                <a:cs typeface="Times New Roman" panose="02020603050405020304" pitchFamily="18" charset="0"/>
              </a:rPr>
              <a:t>, 6619.</a:t>
            </a:r>
          </a:p>
        </p:txBody>
      </p:sp>
      <p:graphicFrame>
        <p:nvGraphicFramePr>
          <p:cNvPr id="9" name="Object 5"/>
          <p:cNvGraphicFramePr>
            <a:graphicFrameLocks noChangeAspect="1"/>
          </p:cNvGraphicFramePr>
          <p:nvPr/>
        </p:nvGraphicFramePr>
        <p:xfrm>
          <a:off x="5317505" y="2214708"/>
          <a:ext cx="2749154" cy="1333500"/>
        </p:xfrm>
        <a:graphic>
          <a:graphicData uri="http://schemas.openxmlformats.org/presentationml/2006/ole">
            <mc:AlternateContent xmlns:mc="http://schemas.openxmlformats.org/markup-compatibility/2006">
              <mc:Choice xmlns:v="urn:schemas-microsoft-com:vml" Requires="v">
                <p:oleObj spid="_x0000_s2050" name="CS ChemDraw Drawing" r:id="rId3" imgW="2953260" imgH="1432254" progId="ChemDraw.Document.6.0">
                  <p:embed/>
                </p:oleObj>
              </mc:Choice>
              <mc:Fallback>
                <p:oleObj name="CS ChemDraw Drawing" r:id="rId3" imgW="2953260" imgH="1432254"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505" y="2214708"/>
                        <a:ext cx="2749154"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4"/>
          <p:cNvGraphicFramePr>
            <a:graphicFrameLocks noChangeAspect="1"/>
          </p:cNvGraphicFramePr>
          <p:nvPr>
            <p:extLst/>
          </p:nvPr>
        </p:nvGraphicFramePr>
        <p:xfrm>
          <a:off x="4608911" y="3851404"/>
          <a:ext cx="4396576" cy="1548427"/>
        </p:xfrm>
        <a:graphic>
          <a:graphicData uri="http://schemas.openxmlformats.org/presentationml/2006/ole">
            <mc:AlternateContent xmlns:mc="http://schemas.openxmlformats.org/markup-compatibility/2006">
              <mc:Choice xmlns:v="urn:schemas-microsoft-com:vml" Requires="v">
                <p:oleObj spid="_x0000_s2051" name="CS ChemDraw Drawing" r:id="rId5" imgW="4908330" imgH="1727709" progId="ChemDraw.Document.6.0">
                  <p:embed/>
                </p:oleObj>
              </mc:Choice>
              <mc:Fallback>
                <p:oleObj name="CS ChemDraw Drawing" r:id="rId5" imgW="4908330" imgH="1727709" progId="ChemDraw.Document.6.0">
                  <p:embed/>
                  <p:pic>
                    <p:nvPicPr>
                      <p:cNvPr id="0" name=""/>
                      <p:cNvPicPr>
                        <a:picLocks noChangeAspect="1" noChangeArrowheads="1"/>
                      </p:cNvPicPr>
                      <p:nvPr/>
                    </p:nvPicPr>
                    <p:blipFill>
                      <a:blip r:embed="rId6"/>
                      <a:srcRect/>
                      <a:stretch>
                        <a:fillRect/>
                      </a:stretch>
                    </p:blipFill>
                    <p:spPr bwMode="auto">
                      <a:xfrm>
                        <a:off x="4608911" y="3851404"/>
                        <a:ext cx="4396576" cy="1548427"/>
                      </a:xfrm>
                      <a:prstGeom prst="rect">
                        <a:avLst/>
                      </a:prstGeom>
                      <a:noFill/>
                      <a:ln>
                        <a:noFill/>
                      </a:ln>
                    </p:spPr>
                  </p:pic>
                </p:oleObj>
              </mc:Fallback>
            </mc:AlternateContent>
          </a:graphicData>
        </a:graphic>
      </p:graphicFrame>
      <p:pic>
        <p:nvPicPr>
          <p:cNvPr id="11"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9077" y="2228846"/>
            <a:ext cx="4046717" cy="299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wn Arrow 11"/>
          <p:cNvSpPr/>
          <p:nvPr/>
        </p:nvSpPr>
        <p:spPr>
          <a:xfrm rot="16200000">
            <a:off x="3378685" y="3359575"/>
            <a:ext cx="266560" cy="497015"/>
          </a:xfrm>
          <a:prstGeom prst="downArrow">
            <a:avLst/>
          </a:prstGeom>
          <a:solidFill>
            <a:srgbClr val="063DE8"/>
          </a:solidFill>
          <a:ln>
            <a:solidFill>
              <a:srgbClr val="063DE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13" name="Down Arrow 12"/>
          <p:cNvSpPr/>
          <p:nvPr/>
        </p:nvSpPr>
        <p:spPr>
          <a:xfrm>
            <a:off x="2037203" y="3817331"/>
            <a:ext cx="260704" cy="690561"/>
          </a:xfrm>
          <a:prstGeom prst="downArrow">
            <a:avLst/>
          </a:prstGeom>
          <a:solidFill>
            <a:srgbClr val="063DE8"/>
          </a:solidFill>
          <a:ln>
            <a:solidFill>
              <a:srgbClr val="063DE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14" name="TextBox 13"/>
          <p:cNvSpPr txBox="1"/>
          <p:nvPr/>
        </p:nvSpPr>
        <p:spPr>
          <a:xfrm>
            <a:off x="1323432" y="3048866"/>
            <a:ext cx="1228121" cy="715581"/>
          </a:xfrm>
          <a:prstGeom prst="rect">
            <a:avLst/>
          </a:prstGeom>
          <a:noFill/>
        </p:spPr>
        <p:txBody>
          <a:bodyPr wrap="square">
            <a:spAutoFit/>
          </a:bodyPr>
          <a:lstStyle/>
          <a:p>
            <a:pPr algn="ctr">
              <a:defRPr/>
            </a:pPr>
            <a:r>
              <a:rPr lang="en-US" sz="1350" b="1" dirty="0">
                <a:solidFill>
                  <a:srgbClr val="0F6FC6"/>
                </a:solidFill>
                <a:ea typeface="Tahoma" panose="020B0604030504040204" pitchFamily="34" charset="0"/>
                <a:cs typeface="Tahoma" panose="020B0604030504040204" pitchFamily="34" charset="0"/>
              </a:rPr>
              <a:t>Increase high energy absorption</a:t>
            </a:r>
          </a:p>
        </p:txBody>
      </p:sp>
      <p:sp>
        <p:nvSpPr>
          <p:cNvPr id="15" name="TextBox 19"/>
          <p:cNvSpPr txBox="1">
            <a:spLocks noChangeArrowheads="1"/>
          </p:cNvSpPr>
          <p:nvPr/>
        </p:nvSpPr>
        <p:spPr bwMode="auto">
          <a:xfrm>
            <a:off x="3098167" y="2864200"/>
            <a:ext cx="8948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r>
              <a:rPr lang="en-US" altLang="en-US" sz="1500" b="1" dirty="0">
                <a:solidFill>
                  <a:srgbClr val="0F6FC6"/>
                </a:solidFill>
                <a:latin typeface="Calibri" panose="020F0502020204030204"/>
                <a:cs typeface="Tahoma" panose="020B0604030504040204" pitchFamily="34" charset="0"/>
              </a:rPr>
              <a:t>Red-shift </a:t>
            </a:r>
            <a:r>
              <a:rPr lang="el-GR" altLang="en-US" sz="1500" b="1" dirty="0">
                <a:solidFill>
                  <a:srgbClr val="0F6FC6"/>
                </a:solidFill>
                <a:latin typeface="Calibri" panose="020F0502020204030204"/>
                <a:cs typeface="Tahoma" panose="020B0604030504040204" pitchFamily="34" charset="0"/>
              </a:rPr>
              <a:t>λ</a:t>
            </a:r>
            <a:r>
              <a:rPr lang="en-US" altLang="en-US" sz="1500" b="1" baseline="-25000" dirty="0">
                <a:solidFill>
                  <a:srgbClr val="0F6FC6"/>
                </a:solidFill>
                <a:latin typeface="Calibri" panose="020F0502020204030204"/>
                <a:cs typeface="Tahoma" panose="020B0604030504040204" pitchFamily="34" charset="0"/>
              </a:rPr>
              <a:t>max</a:t>
            </a:r>
          </a:p>
        </p:txBody>
      </p:sp>
      <p:sp>
        <p:nvSpPr>
          <p:cNvPr id="16" name="TextBox 15"/>
          <p:cNvSpPr txBox="1"/>
          <p:nvPr/>
        </p:nvSpPr>
        <p:spPr>
          <a:xfrm>
            <a:off x="1323432" y="5121252"/>
            <a:ext cx="3285479" cy="369332"/>
          </a:xfrm>
          <a:prstGeom prst="rect">
            <a:avLst/>
          </a:prstGeom>
          <a:noFill/>
        </p:spPr>
        <p:txBody>
          <a:bodyPr wrap="square">
            <a:spAutoFit/>
          </a:bodyPr>
          <a:lstStyle/>
          <a:p>
            <a:pPr>
              <a:defRPr/>
            </a:pPr>
            <a:r>
              <a:rPr lang="en-US" sz="900" dirty="0">
                <a:solidFill>
                  <a:prstClr val="black"/>
                </a:solidFill>
              </a:rPr>
              <a:t>Absorption spectra of </a:t>
            </a:r>
            <a:r>
              <a:rPr lang="en-US" sz="900" b="1" dirty="0">
                <a:solidFill>
                  <a:prstClr val="black"/>
                </a:solidFill>
              </a:rPr>
              <a:t>YR6 </a:t>
            </a:r>
            <a:r>
              <a:rPr lang="en-US" sz="900" dirty="0">
                <a:solidFill>
                  <a:prstClr val="black"/>
                </a:solidFill>
              </a:rPr>
              <a:t>in ethanol (solid line) and on TiO</a:t>
            </a:r>
            <a:r>
              <a:rPr lang="en-US" sz="900" baseline="-25000" dirty="0">
                <a:solidFill>
                  <a:prstClr val="black"/>
                </a:solidFill>
              </a:rPr>
              <a:t>2</a:t>
            </a:r>
            <a:r>
              <a:rPr lang="en-US" sz="900" dirty="0">
                <a:solidFill>
                  <a:prstClr val="black"/>
                </a:solidFill>
              </a:rPr>
              <a:t> (dotted line).</a:t>
            </a:r>
            <a:r>
              <a:rPr lang="en-US" sz="900" baseline="30000" dirty="0">
                <a:solidFill>
                  <a:prstClr val="black"/>
                </a:solidFill>
              </a:rPr>
              <a:t>1</a:t>
            </a:r>
          </a:p>
        </p:txBody>
      </p:sp>
    </p:spTree>
    <p:extLst>
      <p:ext uri="{BB962C8B-B14F-4D97-AF65-F5344CB8AC3E}">
        <p14:creationId xmlns:p14="http://schemas.microsoft.com/office/powerpoint/2010/main" val="179576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Examining the Effect of the Donor</a:t>
            </a:r>
            <a:endParaRPr lang="en-US" dirty="0"/>
          </a:p>
        </p:txBody>
      </p:sp>
      <p:sp>
        <p:nvSpPr>
          <p:cNvPr id="5" name="Slide Number Placeholder 4"/>
          <p:cNvSpPr>
            <a:spLocks noGrp="1"/>
          </p:cNvSpPr>
          <p:nvPr>
            <p:ph type="sldNum" sz="quarter" idx="12"/>
          </p:nvPr>
        </p:nvSpPr>
        <p:spPr/>
        <p:txBody>
          <a:bodyPr/>
          <a:lstStyle/>
          <a:p>
            <a:fld id="{872B73CA-83F6-4030-A990-AD8B79683332}" type="slidenum">
              <a:rPr lang="en-US" smtClean="0">
                <a:solidFill>
                  <a:prstClr val="black">
                    <a:tint val="75000"/>
                  </a:prstClr>
                </a:solidFill>
              </a:rPr>
              <a:pPr/>
              <a:t>62</a:t>
            </a:fld>
            <a:endParaRPr lang="en-US">
              <a:solidFill>
                <a:prstClr val="black">
                  <a:tint val="75000"/>
                </a:prstClr>
              </a:solidFill>
            </a:endParaRPr>
          </a:p>
        </p:txBody>
      </p:sp>
      <p:graphicFrame>
        <p:nvGraphicFramePr>
          <p:cNvPr id="2" name="Object 1"/>
          <p:cNvGraphicFramePr>
            <a:graphicFrameLocks noChangeAspect="1"/>
          </p:cNvGraphicFramePr>
          <p:nvPr>
            <p:extLst/>
          </p:nvPr>
        </p:nvGraphicFramePr>
        <p:xfrm>
          <a:off x="715022" y="2974621"/>
          <a:ext cx="3426126" cy="1414997"/>
        </p:xfrm>
        <a:graphic>
          <a:graphicData uri="http://schemas.openxmlformats.org/presentationml/2006/ole">
            <mc:AlternateContent xmlns:mc="http://schemas.openxmlformats.org/markup-compatibility/2006">
              <mc:Choice xmlns:v="urn:schemas-microsoft-com:vml" Requires="v">
                <p:oleObj spid="_x0000_s3074" name="CS ChemDraw Drawing" r:id="rId4" imgW="3320460" imgH="1371330" progId="ChemDraw.Document.6.0">
                  <p:embed/>
                </p:oleObj>
              </mc:Choice>
              <mc:Fallback>
                <p:oleObj name="CS ChemDraw Drawing" r:id="rId4" imgW="3320460" imgH="1371330" progId="ChemDraw.Document.6.0">
                  <p:embed/>
                  <p:pic>
                    <p:nvPicPr>
                      <p:cNvPr id="0" name=""/>
                      <p:cNvPicPr/>
                      <p:nvPr/>
                    </p:nvPicPr>
                    <p:blipFill>
                      <a:blip r:embed="rId5"/>
                      <a:stretch>
                        <a:fillRect/>
                      </a:stretch>
                    </p:blipFill>
                    <p:spPr>
                      <a:xfrm>
                        <a:off x="715022" y="2974621"/>
                        <a:ext cx="3426126" cy="1414997"/>
                      </a:xfrm>
                      <a:prstGeom prst="rect">
                        <a:avLst/>
                      </a:prstGeom>
                    </p:spPr>
                  </p:pic>
                </p:oleObj>
              </mc:Fallback>
            </mc:AlternateContent>
          </a:graphicData>
        </a:graphic>
      </p:graphicFrame>
      <p:sp>
        <p:nvSpPr>
          <p:cNvPr id="10" name="Oval 9"/>
          <p:cNvSpPr/>
          <p:nvPr/>
        </p:nvSpPr>
        <p:spPr bwMode="auto">
          <a:xfrm rot="1571652">
            <a:off x="5403952" y="3682234"/>
            <a:ext cx="541187" cy="406018"/>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sp>
        <p:nvSpPr>
          <p:cNvPr id="11" name="Oval 10"/>
          <p:cNvSpPr/>
          <p:nvPr/>
        </p:nvSpPr>
        <p:spPr bwMode="auto">
          <a:xfrm rot="2783302">
            <a:off x="4854538" y="4849278"/>
            <a:ext cx="1666390" cy="670681"/>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graphicFrame>
        <p:nvGraphicFramePr>
          <p:cNvPr id="7174" name="Object 2"/>
          <p:cNvGraphicFramePr>
            <a:graphicFrameLocks noChangeAspect="1"/>
          </p:cNvGraphicFramePr>
          <p:nvPr>
            <p:extLst/>
          </p:nvPr>
        </p:nvGraphicFramePr>
        <p:xfrm>
          <a:off x="4516168" y="1993031"/>
          <a:ext cx="3822017" cy="3763716"/>
        </p:xfrm>
        <a:graphic>
          <a:graphicData uri="http://schemas.openxmlformats.org/presentationml/2006/ole">
            <mc:AlternateContent xmlns:mc="http://schemas.openxmlformats.org/markup-compatibility/2006">
              <mc:Choice xmlns:v="urn:schemas-microsoft-com:vml" Requires="v">
                <p:oleObj spid="_x0000_s3075" name="CS ChemDraw Drawing" r:id="rId6" imgW="4839750" imgH="4766633" progId="ChemDraw.Document.6.0">
                  <p:embed/>
                </p:oleObj>
              </mc:Choice>
              <mc:Fallback>
                <p:oleObj name="CS ChemDraw Drawing" r:id="rId6" imgW="4839750" imgH="4766633"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6168" y="1993031"/>
                        <a:ext cx="3822017" cy="376371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108304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8" name="Object 3"/>
          <p:cNvGraphicFramePr>
            <a:graphicFrameLocks noChangeAspect="1"/>
          </p:cNvGraphicFramePr>
          <p:nvPr/>
        </p:nvGraphicFramePr>
        <p:xfrm>
          <a:off x="3210751" y="1612195"/>
          <a:ext cx="2907506" cy="2194322"/>
        </p:xfrm>
        <a:graphic>
          <a:graphicData uri="http://schemas.openxmlformats.org/presentationml/2006/ole">
            <mc:AlternateContent xmlns:mc="http://schemas.openxmlformats.org/markup-compatibility/2006">
              <mc:Choice xmlns:v="urn:schemas-microsoft-com:vml" Requires="v">
                <p:oleObj spid="_x0000_s4098" name="Graph" r:id="rId4" imgW="3873500" imgH="2921000" progId="Origin50.Graph">
                  <p:embed/>
                </p:oleObj>
              </mc:Choice>
              <mc:Fallback>
                <p:oleObj name="Graph" r:id="rId4" imgW="3873500" imgH="29210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751" y="1612195"/>
                        <a:ext cx="2907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0" name="Object 5"/>
          <p:cNvGraphicFramePr>
            <a:graphicFrameLocks noChangeAspect="1"/>
          </p:cNvGraphicFramePr>
          <p:nvPr/>
        </p:nvGraphicFramePr>
        <p:xfrm>
          <a:off x="5951569" y="3531482"/>
          <a:ext cx="2907506" cy="2194322"/>
        </p:xfrm>
        <a:graphic>
          <a:graphicData uri="http://schemas.openxmlformats.org/presentationml/2006/ole">
            <mc:AlternateContent xmlns:mc="http://schemas.openxmlformats.org/markup-compatibility/2006">
              <mc:Choice xmlns:v="urn:schemas-microsoft-com:vml" Requires="v">
                <p:oleObj spid="_x0000_s4099" name="Graph" r:id="rId6" imgW="3873500" imgH="2921000" progId="Origin50.Graph">
                  <p:embed/>
                </p:oleObj>
              </mc:Choice>
              <mc:Fallback>
                <p:oleObj name="Graph" r:id="rId6" imgW="3873500" imgH="29210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569" y="3531482"/>
                        <a:ext cx="2907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01" name="Object 12"/>
          <p:cNvGraphicFramePr>
            <a:graphicFrameLocks noChangeAspect="1"/>
          </p:cNvGraphicFramePr>
          <p:nvPr/>
        </p:nvGraphicFramePr>
        <p:xfrm>
          <a:off x="5951569" y="1664582"/>
          <a:ext cx="2907506" cy="2194322"/>
        </p:xfrm>
        <a:graphic>
          <a:graphicData uri="http://schemas.openxmlformats.org/presentationml/2006/ole">
            <mc:AlternateContent xmlns:mc="http://schemas.openxmlformats.org/markup-compatibility/2006">
              <mc:Choice xmlns:v="urn:schemas-microsoft-com:vml" Requires="v">
                <p:oleObj spid="_x0000_s4100" name="Graph" r:id="rId8" imgW="3873500" imgH="2921000" progId="Origin50.Graph">
                  <p:embed/>
                </p:oleObj>
              </mc:Choice>
              <mc:Fallback>
                <p:oleObj name="Graph" r:id="rId8" imgW="3873500" imgH="29210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569" y="1664582"/>
                        <a:ext cx="2907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itle 2"/>
          <p:cNvSpPr>
            <a:spLocks noGrp="1"/>
          </p:cNvSpPr>
          <p:nvPr>
            <p:ph type="title"/>
          </p:nvPr>
        </p:nvSpPr>
        <p:spPr/>
        <p:txBody>
          <a:bodyPr/>
          <a:lstStyle/>
          <a:p>
            <a:r>
              <a:rPr lang="en-US" altLang="en-US" dirty="0"/>
              <a:t>Examining the Effect of the Donor</a:t>
            </a:r>
            <a:endParaRPr lang="en-US" dirty="0"/>
          </a:p>
        </p:txBody>
      </p:sp>
      <p:sp>
        <p:nvSpPr>
          <p:cNvPr id="11" name="TextBox 10"/>
          <p:cNvSpPr txBox="1"/>
          <p:nvPr/>
        </p:nvSpPr>
        <p:spPr>
          <a:xfrm>
            <a:off x="7771391" y="2774026"/>
            <a:ext cx="764177" cy="300082"/>
          </a:xfrm>
          <a:prstGeom prst="rect">
            <a:avLst/>
          </a:prstGeom>
          <a:noFill/>
        </p:spPr>
        <p:txBody>
          <a:bodyPr wrap="square" rtlCol="0">
            <a:spAutoFit/>
          </a:bodyPr>
          <a:lstStyle/>
          <a:p>
            <a:r>
              <a:rPr lang="en-US" sz="1350" dirty="0">
                <a:solidFill>
                  <a:prstClr val="black"/>
                </a:solidFill>
              </a:rPr>
              <a:t>on TiO</a:t>
            </a:r>
            <a:r>
              <a:rPr lang="en-US" sz="1350" baseline="-25000" dirty="0">
                <a:solidFill>
                  <a:prstClr val="black"/>
                </a:solidFill>
              </a:rPr>
              <a:t>2</a:t>
            </a:r>
          </a:p>
        </p:txBody>
      </p:sp>
      <p:sp>
        <p:nvSpPr>
          <p:cNvPr id="14" name="TextBox 13"/>
          <p:cNvSpPr txBox="1"/>
          <p:nvPr/>
        </p:nvSpPr>
        <p:spPr>
          <a:xfrm>
            <a:off x="4077017" y="2774026"/>
            <a:ext cx="764177" cy="300082"/>
          </a:xfrm>
          <a:prstGeom prst="rect">
            <a:avLst/>
          </a:prstGeom>
          <a:noFill/>
        </p:spPr>
        <p:txBody>
          <a:bodyPr wrap="square" rtlCol="0">
            <a:spAutoFit/>
          </a:bodyPr>
          <a:lstStyle/>
          <a:p>
            <a:r>
              <a:rPr lang="en-US" sz="1350" dirty="0">
                <a:solidFill>
                  <a:prstClr val="black"/>
                </a:solidFill>
              </a:rPr>
              <a:t>in </a:t>
            </a:r>
            <a:r>
              <a:rPr lang="en-US" sz="1350" dirty="0" err="1">
                <a:solidFill>
                  <a:prstClr val="black"/>
                </a:solidFill>
              </a:rPr>
              <a:t>EtOH</a:t>
            </a:r>
            <a:endParaRPr lang="en-US" sz="1350" baseline="-25000" dirty="0">
              <a:solidFill>
                <a:prstClr val="black"/>
              </a:solidFill>
            </a:endParaRPr>
          </a:p>
        </p:txBody>
      </p:sp>
      <p:sp>
        <p:nvSpPr>
          <p:cNvPr id="15" name="Rectangle 24"/>
          <p:cNvSpPr>
            <a:spLocks noChangeArrowheads="1"/>
          </p:cNvSpPr>
          <p:nvPr/>
        </p:nvSpPr>
        <p:spPr bwMode="auto">
          <a:xfrm>
            <a:off x="1421607"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a:solidFill>
                  <a:prstClr val="black"/>
                </a:solidFill>
                <a:latin typeface="Calibri" panose="020F0502020204030204"/>
                <a:cs typeface="Times New Roman" panose="02020603050405020304" pitchFamily="18" charset="0"/>
              </a:rPr>
              <a:t>[</a:t>
            </a:r>
            <a:r>
              <a:rPr lang="da-DK" altLang="en-US" sz="900" dirty="0">
                <a:solidFill>
                  <a:prstClr val="black"/>
                </a:solidFill>
                <a:latin typeface="Calibri" panose="020F0502020204030204"/>
                <a:cs typeface="Times New Roman" panose="02020603050405020304" pitchFamily="18" charset="0"/>
              </a:rPr>
              <a:t>[1] Hill, R.; Kang, X.; et al.;</a:t>
            </a:r>
            <a:r>
              <a:rPr lang="da-DK" altLang="en-US" sz="900" i="1" dirty="0">
                <a:solidFill>
                  <a:prstClr val="black"/>
                </a:solidFill>
                <a:latin typeface="Calibri" panose="020F0502020204030204"/>
                <a:cs typeface="Times New Roman" panose="02020603050405020304" pitchFamily="18" charset="0"/>
              </a:rPr>
              <a:t> in preparation</a:t>
            </a:r>
          </a:p>
        </p:txBody>
      </p:sp>
      <p:sp>
        <p:nvSpPr>
          <p:cNvPr id="3" name="Slide Number Placeholder 2"/>
          <p:cNvSpPr>
            <a:spLocks noGrp="1"/>
          </p:cNvSpPr>
          <p:nvPr>
            <p:ph type="sldNum" sz="quarter" idx="12"/>
          </p:nvPr>
        </p:nvSpPr>
        <p:spPr/>
        <p:txBody>
          <a:bodyPr/>
          <a:lstStyle/>
          <a:p>
            <a:fld id="{872B73CA-83F6-4030-A990-AD8B79683332}" type="slidenum">
              <a:rPr lang="en-US" smtClean="0">
                <a:solidFill>
                  <a:prstClr val="black">
                    <a:tint val="75000"/>
                  </a:prstClr>
                </a:solidFill>
              </a:rPr>
              <a:pPr/>
              <a:t>63</a:t>
            </a:fld>
            <a:endParaRPr lang="en-US">
              <a:solidFill>
                <a:prstClr val="black">
                  <a:tint val="75000"/>
                </a:prstClr>
              </a:solidFill>
            </a:endParaRPr>
          </a:p>
        </p:txBody>
      </p:sp>
      <p:graphicFrame>
        <p:nvGraphicFramePr>
          <p:cNvPr id="4" name="Object 3"/>
          <p:cNvGraphicFramePr>
            <a:graphicFrameLocks noChangeAspect="1"/>
          </p:cNvGraphicFramePr>
          <p:nvPr>
            <p:extLst/>
          </p:nvPr>
        </p:nvGraphicFramePr>
        <p:xfrm>
          <a:off x="3406843" y="3531483"/>
          <a:ext cx="2907506" cy="2194322"/>
        </p:xfrm>
        <a:graphic>
          <a:graphicData uri="http://schemas.openxmlformats.org/presentationml/2006/ole">
            <mc:AlternateContent xmlns:mc="http://schemas.openxmlformats.org/markup-compatibility/2006">
              <mc:Choice xmlns:v="urn:schemas-microsoft-com:vml" Requires="v">
                <p:oleObj spid="_x0000_s4101" name="Graph" r:id="rId10" imgW="3876840" imgH="2926080" progId="Origin50.Graph">
                  <p:embed/>
                </p:oleObj>
              </mc:Choice>
              <mc:Fallback>
                <p:oleObj name="Graph" r:id="rId10" imgW="3876840" imgH="2926080" progId="Origin50.Graph">
                  <p:embed/>
                  <p:pic>
                    <p:nvPicPr>
                      <p:cNvPr id="0" name=""/>
                      <p:cNvPicPr/>
                      <p:nvPr/>
                    </p:nvPicPr>
                    <p:blipFill>
                      <a:blip r:embed="rId11"/>
                      <a:stretch>
                        <a:fillRect/>
                      </a:stretch>
                    </p:blipFill>
                    <p:spPr>
                      <a:xfrm>
                        <a:off x="3406843" y="3531483"/>
                        <a:ext cx="2907506" cy="2194322"/>
                      </a:xfrm>
                      <a:prstGeom prst="rect">
                        <a:avLst/>
                      </a:prstGeom>
                    </p:spPr>
                  </p:pic>
                </p:oleObj>
              </mc:Fallback>
            </mc:AlternateContent>
          </a:graphicData>
        </a:graphic>
      </p:graphicFrame>
      <p:sp>
        <p:nvSpPr>
          <p:cNvPr id="16" name="Oval 15"/>
          <p:cNvSpPr/>
          <p:nvPr/>
        </p:nvSpPr>
        <p:spPr bwMode="auto">
          <a:xfrm rot="1571652">
            <a:off x="983945" y="3598643"/>
            <a:ext cx="416088" cy="336141"/>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sp>
        <p:nvSpPr>
          <p:cNvPr id="17" name="Oval 16"/>
          <p:cNvSpPr/>
          <p:nvPr/>
        </p:nvSpPr>
        <p:spPr bwMode="auto">
          <a:xfrm rot="3214626">
            <a:off x="451997" y="4621287"/>
            <a:ext cx="1442051" cy="556088"/>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graphicFrame>
        <p:nvGraphicFramePr>
          <p:cNvPr id="8194" name="Object 10"/>
          <p:cNvGraphicFramePr>
            <a:graphicFrameLocks noChangeAspect="1"/>
          </p:cNvGraphicFramePr>
          <p:nvPr>
            <p:extLst/>
          </p:nvPr>
        </p:nvGraphicFramePr>
        <p:xfrm>
          <a:off x="216694" y="2078831"/>
          <a:ext cx="3364706" cy="3581400"/>
        </p:xfrm>
        <a:graphic>
          <a:graphicData uri="http://schemas.openxmlformats.org/presentationml/2006/ole">
            <mc:AlternateContent xmlns:mc="http://schemas.openxmlformats.org/markup-compatibility/2006">
              <mc:Choice xmlns:v="urn:schemas-microsoft-com:vml" Requires="v">
                <p:oleObj spid="_x0000_s4102" name="CS ChemDraw Drawing" r:id="rId12" imgW="4787910" imgH="5105220" progId="ChemDraw.Document.6.0">
                  <p:embed/>
                </p:oleObj>
              </mc:Choice>
              <mc:Fallback>
                <p:oleObj name="CS ChemDraw Drawing" r:id="rId12" imgW="4787910" imgH="5105220" progId="ChemDraw.Document.6.0">
                  <p:embed/>
                  <p:pic>
                    <p:nvPicPr>
                      <p:cNvPr id="0" name=""/>
                      <p:cNvPicPr>
                        <a:picLocks noChangeAspect="1" noChangeArrowheads="1"/>
                      </p:cNvPicPr>
                      <p:nvPr/>
                    </p:nvPicPr>
                    <p:blipFill>
                      <a:blip r:embed="rId13"/>
                      <a:srcRect/>
                      <a:stretch>
                        <a:fillRect/>
                      </a:stretch>
                    </p:blipFill>
                    <p:spPr bwMode="auto">
                      <a:xfrm>
                        <a:off x="216694" y="2078831"/>
                        <a:ext cx="3364706" cy="3581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220775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68" y="548164"/>
            <a:ext cx="8062547" cy="994172"/>
          </a:xfrm>
        </p:spPr>
        <p:txBody>
          <a:bodyPr/>
          <a:lstStyle/>
          <a:p>
            <a:r>
              <a:rPr lang="en-US" altLang="en-US" dirty="0"/>
              <a:t>Examining an Out-of-plane End Group</a:t>
            </a:r>
            <a:endParaRPr lang="en-US" dirty="0"/>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64</a:t>
            </a:fld>
            <a:endParaRPr lang="en-US">
              <a:solidFill>
                <a:prstClr val="black">
                  <a:tint val="75000"/>
                </a:prstClr>
              </a:solidFill>
            </a:endParaRPr>
          </a:p>
        </p:txBody>
      </p:sp>
      <p:graphicFrame>
        <p:nvGraphicFramePr>
          <p:cNvPr id="9" name="Object 4"/>
          <p:cNvGraphicFramePr>
            <a:graphicFrameLocks noChangeAspect="1"/>
          </p:cNvGraphicFramePr>
          <p:nvPr>
            <p:extLst/>
          </p:nvPr>
        </p:nvGraphicFramePr>
        <p:xfrm>
          <a:off x="658417" y="3194448"/>
          <a:ext cx="3877865" cy="1126331"/>
        </p:xfrm>
        <a:graphic>
          <a:graphicData uri="http://schemas.openxmlformats.org/presentationml/2006/ole">
            <mc:AlternateContent xmlns:mc="http://schemas.openxmlformats.org/markup-compatibility/2006">
              <mc:Choice xmlns:v="urn:schemas-microsoft-com:vml" Requires="v">
                <p:oleObj spid="_x0000_s5122" name="CS ChemDraw Drawing" r:id="rId4" imgW="4641840" imgH="1349764" progId="ChemDraw.Document.6.0">
                  <p:embed/>
                </p:oleObj>
              </mc:Choice>
              <mc:Fallback>
                <p:oleObj name="CS ChemDraw Drawing" r:id="rId4" imgW="4641840" imgH="1349764" progId="ChemDraw.Document.6.0">
                  <p:embed/>
                  <p:pic>
                    <p:nvPicPr>
                      <p:cNvPr id="0" name=""/>
                      <p:cNvPicPr>
                        <a:picLocks noChangeAspect="1" noChangeArrowheads="1"/>
                      </p:cNvPicPr>
                      <p:nvPr/>
                    </p:nvPicPr>
                    <p:blipFill>
                      <a:blip r:embed="rId5"/>
                      <a:srcRect/>
                      <a:stretch>
                        <a:fillRect/>
                      </a:stretch>
                    </p:blipFill>
                    <p:spPr bwMode="auto">
                      <a:xfrm>
                        <a:off x="658417" y="3194448"/>
                        <a:ext cx="3877865" cy="1126331"/>
                      </a:xfrm>
                      <a:prstGeom prst="rect">
                        <a:avLst/>
                      </a:prstGeom>
                      <a:noFill/>
                      <a:ln>
                        <a:noFill/>
                      </a:ln>
                      <a:extLst/>
                    </p:spPr>
                  </p:pic>
                </p:oleObj>
              </mc:Fallback>
            </mc:AlternateContent>
          </a:graphicData>
        </a:graphic>
      </p:graphicFrame>
      <p:sp>
        <p:nvSpPr>
          <p:cNvPr id="10" name="Oval 9"/>
          <p:cNvSpPr/>
          <p:nvPr/>
        </p:nvSpPr>
        <p:spPr bwMode="auto">
          <a:xfrm rot="2783302">
            <a:off x="5273045" y="4088419"/>
            <a:ext cx="828433" cy="737725"/>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graphicFrame>
        <p:nvGraphicFramePr>
          <p:cNvPr id="13316" name="Object 8"/>
          <p:cNvGraphicFramePr>
            <a:graphicFrameLocks noChangeAspect="1"/>
          </p:cNvGraphicFramePr>
          <p:nvPr>
            <p:extLst/>
          </p:nvPr>
        </p:nvGraphicFramePr>
        <p:xfrm>
          <a:off x="4800600" y="2492254"/>
          <a:ext cx="3714750" cy="2519363"/>
        </p:xfrm>
        <a:graphic>
          <a:graphicData uri="http://schemas.openxmlformats.org/presentationml/2006/ole">
            <mc:AlternateContent xmlns:mc="http://schemas.openxmlformats.org/markup-compatibility/2006">
              <mc:Choice xmlns:v="urn:schemas-microsoft-com:vml" Requires="v">
                <p:oleObj spid="_x0000_s5123" name="CS ChemDraw Drawing" r:id="rId6" imgW="4280580" imgH="2921120" progId="ChemDraw.Document.6.0">
                  <p:embed/>
                </p:oleObj>
              </mc:Choice>
              <mc:Fallback>
                <p:oleObj name="CS ChemDraw Drawing" r:id="rId6" imgW="4280580" imgH="2921120" progId="ChemDraw.Document.6.0">
                  <p:embed/>
                  <p:pic>
                    <p:nvPicPr>
                      <p:cNvPr id="0" name=""/>
                      <p:cNvPicPr>
                        <a:picLocks noChangeAspect="1" noChangeArrowheads="1"/>
                      </p:cNvPicPr>
                      <p:nvPr/>
                    </p:nvPicPr>
                    <p:blipFill>
                      <a:blip r:embed="rId7"/>
                      <a:srcRect/>
                      <a:stretch>
                        <a:fillRect/>
                      </a:stretch>
                    </p:blipFill>
                    <p:spPr bwMode="auto">
                      <a:xfrm>
                        <a:off x="4800600" y="2492254"/>
                        <a:ext cx="3714750" cy="251936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462342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9336" y="2774751"/>
            <a:ext cx="764177" cy="300082"/>
          </a:xfrm>
          <a:prstGeom prst="rect">
            <a:avLst/>
          </a:prstGeom>
          <a:noFill/>
        </p:spPr>
        <p:txBody>
          <a:bodyPr wrap="square" rtlCol="0">
            <a:spAutoFit/>
          </a:bodyPr>
          <a:lstStyle/>
          <a:p>
            <a:r>
              <a:rPr lang="en-US" sz="1350" dirty="0">
                <a:solidFill>
                  <a:prstClr val="black"/>
                </a:solidFill>
              </a:rPr>
              <a:t>on TiO</a:t>
            </a:r>
            <a:r>
              <a:rPr lang="en-US" sz="1350" baseline="-25000" dirty="0">
                <a:solidFill>
                  <a:prstClr val="black"/>
                </a:solidFill>
              </a:rPr>
              <a:t>2</a:t>
            </a:r>
          </a:p>
        </p:txBody>
      </p:sp>
      <p:sp>
        <p:nvSpPr>
          <p:cNvPr id="11" name="TextBox 10"/>
          <p:cNvSpPr txBox="1"/>
          <p:nvPr/>
        </p:nvSpPr>
        <p:spPr>
          <a:xfrm>
            <a:off x="4064962" y="2774751"/>
            <a:ext cx="764177" cy="300082"/>
          </a:xfrm>
          <a:prstGeom prst="rect">
            <a:avLst/>
          </a:prstGeom>
          <a:noFill/>
        </p:spPr>
        <p:txBody>
          <a:bodyPr wrap="square" rtlCol="0">
            <a:spAutoFit/>
          </a:bodyPr>
          <a:lstStyle/>
          <a:p>
            <a:r>
              <a:rPr lang="en-US" sz="1350" dirty="0">
                <a:solidFill>
                  <a:prstClr val="black"/>
                </a:solidFill>
              </a:rPr>
              <a:t>in </a:t>
            </a:r>
            <a:r>
              <a:rPr lang="en-US" sz="1350" dirty="0" err="1">
                <a:solidFill>
                  <a:prstClr val="black"/>
                </a:solidFill>
              </a:rPr>
              <a:t>EtOH</a:t>
            </a:r>
            <a:endParaRPr lang="en-US" sz="1350" baseline="-25000" dirty="0">
              <a:solidFill>
                <a:prstClr val="black"/>
              </a:solidFill>
            </a:endParaRPr>
          </a:p>
        </p:txBody>
      </p:sp>
      <p:sp>
        <p:nvSpPr>
          <p:cNvPr id="12" name="Title 1"/>
          <p:cNvSpPr>
            <a:spLocks noGrp="1"/>
          </p:cNvSpPr>
          <p:nvPr>
            <p:ph type="title"/>
          </p:nvPr>
        </p:nvSpPr>
        <p:spPr/>
        <p:txBody>
          <a:bodyPr/>
          <a:lstStyle/>
          <a:p>
            <a:r>
              <a:rPr lang="en-US" altLang="en-US" dirty="0"/>
              <a:t>Examining an Out-of-plane End Group</a:t>
            </a:r>
            <a:endParaRPr lang="en-US" dirty="0"/>
          </a:p>
        </p:txBody>
      </p:sp>
      <p:sp>
        <p:nvSpPr>
          <p:cNvPr id="13" name="Rectangle 24"/>
          <p:cNvSpPr>
            <a:spLocks noChangeArrowheads="1"/>
          </p:cNvSpPr>
          <p:nvPr/>
        </p:nvSpPr>
        <p:spPr bwMode="auto">
          <a:xfrm>
            <a:off x="1421607"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da-DK" altLang="en-US" sz="900" dirty="0">
                <a:solidFill>
                  <a:prstClr val="black"/>
                </a:solidFill>
                <a:latin typeface="Calibri" panose="020F0502020204030204"/>
                <a:cs typeface="Times New Roman" panose="02020603050405020304" pitchFamily="18" charset="0"/>
              </a:rPr>
              <a:t>Hill, R.; Kang, X.; et al.;</a:t>
            </a:r>
            <a:r>
              <a:rPr lang="da-DK" altLang="en-US" sz="900" i="1" dirty="0">
                <a:solidFill>
                  <a:prstClr val="black"/>
                </a:solidFill>
                <a:latin typeface="Calibri" panose="020F0502020204030204"/>
                <a:cs typeface="Times New Roman" panose="02020603050405020304" pitchFamily="18" charset="0"/>
              </a:rPr>
              <a:t> in preparation</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65</a:t>
            </a:fld>
            <a:endParaRPr lang="en-US">
              <a:solidFill>
                <a:prstClr val="black">
                  <a:tint val="75000"/>
                </a:prstClr>
              </a:solidFill>
            </a:endParaRPr>
          </a:p>
        </p:txBody>
      </p:sp>
      <p:sp>
        <p:nvSpPr>
          <p:cNvPr id="14" name="Oval 13"/>
          <p:cNvSpPr/>
          <p:nvPr/>
        </p:nvSpPr>
        <p:spPr bwMode="auto">
          <a:xfrm rot="2783302">
            <a:off x="767435" y="4268023"/>
            <a:ext cx="608144" cy="588317"/>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graphicFrame>
        <p:nvGraphicFramePr>
          <p:cNvPr id="3" name="Object 2"/>
          <p:cNvGraphicFramePr>
            <a:graphicFrameLocks noChangeAspect="1"/>
          </p:cNvGraphicFramePr>
          <p:nvPr>
            <p:extLst/>
          </p:nvPr>
        </p:nvGraphicFramePr>
        <p:xfrm>
          <a:off x="6027622" y="1709182"/>
          <a:ext cx="2907506" cy="2194322"/>
        </p:xfrm>
        <a:graphic>
          <a:graphicData uri="http://schemas.openxmlformats.org/presentationml/2006/ole">
            <mc:AlternateContent xmlns:mc="http://schemas.openxmlformats.org/markup-compatibility/2006">
              <mc:Choice xmlns:v="urn:schemas-microsoft-com:vml" Requires="v">
                <p:oleObj spid="_x0000_s6146" name="Graph" r:id="rId4" imgW="3876840" imgH="2926080" progId="Origin50.Graph">
                  <p:embed/>
                </p:oleObj>
              </mc:Choice>
              <mc:Fallback>
                <p:oleObj name="Graph" r:id="rId4" imgW="3876840" imgH="2926080" progId="Origin50.Graph">
                  <p:embed/>
                  <p:pic>
                    <p:nvPicPr>
                      <p:cNvPr id="0" name=""/>
                      <p:cNvPicPr/>
                      <p:nvPr/>
                    </p:nvPicPr>
                    <p:blipFill>
                      <a:blip r:embed="rId5"/>
                      <a:stretch>
                        <a:fillRect/>
                      </a:stretch>
                    </p:blipFill>
                    <p:spPr>
                      <a:xfrm>
                        <a:off x="6027622" y="1709182"/>
                        <a:ext cx="2907506" cy="219432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3277027" y="1719775"/>
          <a:ext cx="2907506" cy="2194322"/>
        </p:xfrm>
        <a:graphic>
          <a:graphicData uri="http://schemas.openxmlformats.org/presentationml/2006/ole">
            <mc:AlternateContent xmlns:mc="http://schemas.openxmlformats.org/markup-compatibility/2006">
              <mc:Choice xmlns:v="urn:schemas-microsoft-com:vml" Requires="v">
                <p:oleObj spid="_x0000_s6147" name="Graph" r:id="rId6" imgW="3876840" imgH="2926080" progId="Origin50.Graph">
                  <p:embed/>
                </p:oleObj>
              </mc:Choice>
              <mc:Fallback>
                <p:oleObj name="Graph" r:id="rId6" imgW="3876840" imgH="2926080" progId="Origin50.Graph">
                  <p:embed/>
                  <p:pic>
                    <p:nvPicPr>
                      <p:cNvPr id="0" name=""/>
                      <p:cNvPicPr/>
                      <p:nvPr/>
                    </p:nvPicPr>
                    <p:blipFill>
                      <a:blip r:embed="rId7"/>
                      <a:stretch>
                        <a:fillRect/>
                      </a:stretch>
                    </p:blipFill>
                    <p:spPr>
                      <a:xfrm>
                        <a:off x="3277027" y="1719775"/>
                        <a:ext cx="2907506" cy="2194322"/>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6056899" y="3520663"/>
          <a:ext cx="2907506" cy="2194322"/>
        </p:xfrm>
        <a:graphic>
          <a:graphicData uri="http://schemas.openxmlformats.org/presentationml/2006/ole">
            <mc:AlternateContent xmlns:mc="http://schemas.openxmlformats.org/markup-compatibility/2006">
              <mc:Choice xmlns:v="urn:schemas-microsoft-com:vml" Requires="v">
                <p:oleObj spid="_x0000_s6148" name="Graph" r:id="rId8" imgW="3876840" imgH="2926080" progId="Origin50.Graph">
                  <p:embed/>
                </p:oleObj>
              </mc:Choice>
              <mc:Fallback>
                <p:oleObj name="Graph" r:id="rId8" imgW="3876840" imgH="2926080" progId="Origin50.Graph">
                  <p:embed/>
                  <p:pic>
                    <p:nvPicPr>
                      <p:cNvPr id="0" name=""/>
                      <p:cNvPicPr/>
                      <p:nvPr/>
                    </p:nvPicPr>
                    <p:blipFill>
                      <a:blip r:embed="rId9"/>
                      <a:stretch>
                        <a:fillRect/>
                      </a:stretch>
                    </p:blipFill>
                    <p:spPr>
                      <a:xfrm>
                        <a:off x="6056899" y="3520663"/>
                        <a:ext cx="2907506" cy="2194322"/>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3391740" y="3534216"/>
          <a:ext cx="2907506" cy="2194322"/>
        </p:xfrm>
        <a:graphic>
          <a:graphicData uri="http://schemas.openxmlformats.org/presentationml/2006/ole">
            <mc:AlternateContent xmlns:mc="http://schemas.openxmlformats.org/markup-compatibility/2006">
              <mc:Choice xmlns:v="urn:schemas-microsoft-com:vml" Requires="v">
                <p:oleObj spid="_x0000_s6149" name="Graph" r:id="rId10" imgW="3876840" imgH="2926080" progId="Origin50.Graph">
                  <p:embed/>
                </p:oleObj>
              </mc:Choice>
              <mc:Fallback>
                <p:oleObj name="Graph" r:id="rId10" imgW="3876840" imgH="2926080" progId="Origin50.Graph">
                  <p:embed/>
                  <p:pic>
                    <p:nvPicPr>
                      <p:cNvPr id="0" name=""/>
                      <p:cNvPicPr/>
                      <p:nvPr/>
                    </p:nvPicPr>
                    <p:blipFill>
                      <a:blip r:embed="rId11"/>
                      <a:stretch>
                        <a:fillRect/>
                      </a:stretch>
                    </p:blipFill>
                    <p:spPr>
                      <a:xfrm>
                        <a:off x="3391740" y="3534216"/>
                        <a:ext cx="2907506" cy="2194322"/>
                      </a:xfrm>
                      <a:prstGeom prst="rect">
                        <a:avLst/>
                      </a:prstGeom>
                    </p:spPr>
                  </p:pic>
                </p:oleObj>
              </mc:Fallback>
            </mc:AlternateContent>
          </a:graphicData>
        </a:graphic>
      </p:graphicFrame>
      <p:graphicFrame>
        <p:nvGraphicFramePr>
          <p:cNvPr id="14340" name="Object 4"/>
          <p:cNvGraphicFramePr>
            <a:graphicFrameLocks noChangeAspect="1"/>
          </p:cNvGraphicFramePr>
          <p:nvPr>
            <p:extLst/>
          </p:nvPr>
        </p:nvGraphicFramePr>
        <p:xfrm>
          <a:off x="131885" y="2774751"/>
          <a:ext cx="3398212" cy="2335865"/>
        </p:xfrm>
        <a:graphic>
          <a:graphicData uri="http://schemas.openxmlformats.org/presentationml/2006/ole">
            <mc:AlternateContent xmlns:mc="http://schemas.openxmlformats.org/markup-compatibility/2006">
              <mc:Choice xmlns:v="urn:schemas-microsoft-com:vml" Requires="v">
                <p:oleObj spid="_x0000_s6150" name="CS ChemDraw Drawing" r:id="rId12" imgW="4477140" imgH="2959400" progId="ChemDraw.Document.6.0">
                  <p:embed/>
                </p:oleObj>
              </mc:Choice>
              <mc:Fallback>
                <p:oleObj name="CS ChemDraw Drawing" r:id="rId12" imgW="4477140" imgH="2959400" progId="ChemDraw.Document.6.0">
                  <p:embed/>
                  <p:pic>
                    <p:nvPicPr>
                      <p:cNvPr id="0" name=""/>
                      <p:cNvPicPr>
                        <a:picLocks noChangeAspect="1" noChangeArrowheads="1"/>
                      </p:cNvPicPr>
                      <p:nvPr/>
                    </p:nvPicPr>
                    <p:blipFill>
                      <a:blip r:embed="rId13"/>
                      <a:srcRect/>
                      <a:stretch>
                        <a:fillRect/>
                      </a:stretch>
                    </p:blipFill>
                    <p:spPr bwMode="auto">
                      <a:xfrm>
                        <a:off x="131885" y="2774751"/>
                        <a:ext cx="3398212" cy="233586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73349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ChangeArrowheads="1"/>
          </p:cNvSpPr>
          <p:nvPr/>
        </p:nvSpPr>
        <p:spPr bwMode="auto">
          <a:xfrm>
            <a:off x="7312987" y="1782730"/>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endParaRPr lang="en-US" altLang="en-US" sz="1500">
              <a:solidFill>
                <a:srgbClr val="DBEFF9"/>
              </a:solidFill>
            </a:endParaRPr>
          </a:p>
        </p:txBody>
      </p:sp>
      <p:sp>
        <p:nvSpPr>
          <p:cNvPr id="2" name="Title 1"/>
          <p:cNvSpPr>
            <a:spLocks noGrp="1"/>
          </p:cNvSpPr>
          <p:nvPr>
            <p:ph type="title"/>
          </p:nvPr>
        </p:nvSpPr>
        <p:spPr/>
        <p:txBody>
          <a:bodyPr/>
          <a:lstStyle/>
          <a:p>
            <a:r>
              <a:rPr lang="en-US" altLang="en-US" dirty="0"/>
              <a:t>Out-of-plane Groups and the </a:t>
            </a:r>
            <a:r>
              <a:rPr lang="el-GR" altLang="en-US" dirty="0">
                <a:cs typeface="Arial" panose="020B0604020202020204" pitchFamily="34" charset="0"/>
              </a:rPr>
              <a:t>π</a:t>
            </a:r>
            <a:r>
              <a:rPr lang="en-US" altLang="en-US" dirty="0">
                <a:cs typeface="Arial" panose="020B0604020202020204" pitchFamily="34" charset="0"/>
              </a:rPr>
              <a:t>-bridge</a:t>
            </a:r>
            <a:endParaRPr lang="en-US" dirty="0"/>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66</a:t>
            </a:fld>
            <a:endParaRPr lang="en-US">
              <a:solidFill>
                <a:prstClr val="black">
                  <a:tint val="75000"/>
                </a:prstClr>
              </a:solidFill>
            </a:endParaRPr>
          </a:p>
        </p:txBody>
      </p:sp>
      <p:graphicFrame>
        <p:nvGraphicFramePr>
          <p:cNvPr id="13" name="Object 4"/>
          <p:cNvGraphicFramePr>
            <a:graphicFrameLocks noChangeAspect="1"/>
          </p:cNvGraphicFramePr>
          <p:nvPr>
            <p:extLst/>
          </p:nvPr>
        </p:nvGraphicFramePr>
        <p:xfrm>
          <a:off x="729686" y="3139847"/>
          <a:ext cx="4186787" cy="1370606"/>
        </p:xfrm>
        <a:graphic>
          <a:graphicData uri="http://schemas.openxmlformats.org/presentationml/2006/ole">
            <mc:AlternateContent xmlns:mc="http://schemas.openxmlformats.org/markup-compatibility/2006">
              <mc:Choice xmlns:v="urn:schemas-microsoft-com:vml" Requires="v">
                <p:oleObj spid="_x0000_s7170" name="CS ChemDraw Drawing" r:id="rId4" imgW="4713390" imgH="1543320" progId="ChemDraw.Document.6.0">
                  <p:embed/>
                </p:oleObj>
              </mc:Choice>
              <mc:Fallback>
                <p:oleObj name="CS ChemDraw Drawing" r:id="rId4" imgW="4713390" imgH="1543320" progId="ChemDraw.Document.6.0">
                  <p:embed/>
                  <p:pic>
                    <p:nvPicPr>
                      <p:cNvPr id="0" name=""/>
                      <p:cNvPicPr>
                        <a:picLocks noChangeAspect="1" noChangeArrowheads="1"/>
                      </p:cNvPicPr>
                      <p:nvPr/>
                    </p:nvPicPr>
                    <p:blipFill>
                      <a:blip r:embed="rId5"/>
                      <a:srcRect/>
                      <a:stretch>
                        <a:fillRect/>
                      </a:stretch>
                    </p:blipFill>
                    <p:spPr bwMode="auto">
                      <a:xfrm>
                        <a:off x="729686" y="3139847"/>
                        <a:ext cx="4186787" cy="1370606"/>
                      </a:xfrm>
                      <a:prstGeom prst="rect">
                        <a:avLst/>
                      </a:prstGeom>
                      <a:noFill/>
                      <a:ln>
                        <a:noFill/>
                      </a:ln>
                      <a:extLst/>
                    </p:spPr>
                  </p:pic>
                </p:oleObj>
              </mc:Fallback>
            </mc:AlternateContent>
          </a:graphicData>
        </a:graphic>
      </p:graphicFrame>
      <p:sp>
        <p:nvSpPr>
          <p:cNvPr id="14" name="Oval 13"/>
          <p:cNvSpPr/>
          <p:nvPr/>
        </p:nvSpPr>
        <p:spPr bwMode="auto">
          <a:xfrm rot="2783302">
            <a:off x="6696648" y="3351883"/>
            <a:ext cx="884377" cy="697040"/>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sp>
        <p:nvSpPr>
          <p:cNvPr id="17" name="Oval 16"/>
          <p:cNvSpPr/>
          <p:nvPr/>
        </p:nvSpPr>
        <p:spPr bwMode="auto">
          <a:xfrm rot="2783302">
            <a:off x="6896857" y="4481337"/>
            <a:ext cx="980300" cy="825278"/>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sp>
        <p:nvSpPr>
          <p:cNvPr id="18" name="Oval 17"/>
          <p:cNvSpPr/>
          <p:nvPr/>
        </p:nvSpPr>
        <p:spPr bwMode="auto">
          <a:xfrm rot="2783302">
            <a:off x="5048665" y="4865039"/>
            <a:ext cx="629633" cy="578856"/>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graphicFrame>
        <p:nvGraphicFramePr>
          <p:cNvPr id="12" name="Object 8"/>
          <p:cNvGraphicFramePr>
            <a:graphicFrameLocks noChangeAspect="1"/>
          </p:cNvGraphicFramePr>
          <p:nvPr>
            <p:extLst/>
          </p:nvPr>
        </p:nvGraphicFramePr>
        <p:xfrm>
          <a:off x="5119136" y="2014396"/>
          <a:ext cx="2849510" cy="3460119"/>
        </p:xfrm>
        <a:graphic>
          <a:graphicData uri="http://schemas.openxmlformats.org/presentationml/2006/ole">
            <mc:AlternateContent xmlns:mc="http://schemas.openxmlformats.org/markup-compatibility/2006">
              <mc:Choice xmlns:v="urn:schemas-microsoft-com:vml" Requires="v">
                <p:oleObj spid="_x0000_s7171" name="CS ChemDraw Drawing" r:id="rId6" imgW="4067010" imgH="4938892" progId="ChemDraw.Document.6.0">
                  <p:embed/>
                </p:oleObj>
              </mc:Choice>
              <mc:Fallback>
                <p:oleObj name="CS ChemDraw Drawing" r:id="rId6" imgW="4067010" imgH="4938892" progId="ChemDraw.Document.6.0">
                  <p:embed/>
                  <p:pic>
                    <p:nvPicPr>
                      <p:cNvPr id="0" name=""/>
                      <p:cNvPicPr>
                        <a:picLocks noChangeAspect="1" noChangeArrowheads="1"/>
                      </p:cNvPicPr>
                      <p:nvPr/>
                    </p:nvPicPr>
                    <p:blipFill>
                      <a:blip r:embed="rId7"/>
                      <a:srcRect/>
                      <a:stretch>
                        <a:fillRect/>
                      </a:stretch>
                    </p:blipFill>
                    <p:spPr bwMode="auto">
                      <a:xfrm>
                        <a:off x="5119136" y="2014396"/>
                        <a:ext cx="2849510" cy="346011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56811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ChangeArrowheads="1"/>
          </p:cNvSpPr>
          <p:nvPr/>
        </p:nvSpPr>
        <p:spPr bwMode="auto">
          <a:xfrm>
            <a:off x="5087431" y="1932728"/>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endParaRPr lang="en-US" altLang="en-US" sz="1500">
              <a:solidFill>
                <a:srgbClr val="DBEFF9"/>
              </a:solidFill>
            </a:endParaRPr>
          </a:p>
        </p:txBody>
      </p:sp>
      <p:graphicFrame>
        <p:nvGraphicFramePr>
          <p:cNvPr id="16392" name="Object 5"/>
          <p:cNvGraphicFramePr>
            <a:graphicFrameLocks noChangeAspect="1"/>
          </p:cNvGraphicFramePr>
          <p:nvPr>
            <p:extLst/>
          </p:nvPr>
        </p:nvGraphicFramePr>
        <p:xfrm>
          <a:off x="6031597" y="1687116"/>
          <a:ext cx="2907506" cy="2194322"/>
        </p:xfrm>
        <a:graphic>
          <a:graphicData uri="http://schemas.openxmlformats.org/presentationml/2006/ole">
            <mc:AlternateContent xmlns:mc="http://schemas.openxmlformats.org/markup-compatibility/2006">
              <mc:Choice xmlns:v="urn:schemas-microsoft-com:vml" Requires="v">
                <p:oleObj spid="_x0000_s8194" name="Graph" r:id="rId4" imgW="3873500" imgH="2921000" progId="Origin50.Graph">
                  <p:embed/>
                </p:oleObj>
              </mc:Choice>
              <mc:Fallback>
                <p:oleObj name="Graph" r:id="rId4" imgW="3873500" imgH="29210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597" y="1687116"/>
                        <a:ext cx="2907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94" name="Object 7"/>
          <p:cNvGraphicFramePr>
            <a:graphicFrameLocks noChangeAspect="1"/>
          </p:cNvGraphicFramePr>
          <p:nvPr>
            <p:extLst/>
          </p:nvPr>
        </p:nvGraphicFramePr>
        <p:xfrm>
          <a:off x="6031597" y="3580210"/>
          <a:ext cx="2907506" cy="2194322"/>
        </p:xfrm>
        <a:graphic>
          <a:graphicData uri="http://schemas.openxmlformats.org/presentationml/2006/ole">
            <mc:AlternateContent xmlns:mc="http://schemas.openxmlformats.org/markup-compatibility/2006">
              <mc:Choice xmlns:v="urn:schemas-microsoft-com:vml" Requires="v">
                <p:oleObj spid="_x0000_s8195" name="Graph" r:id="rId6" imgW="3873500" imgH="2921000" progId="Origin50.Graph">
                  <p:embed/>
                </p:oleObj>
              </mc:Choice>
              <mc:Fallback>
                <p:oleObj name="Graph" r:id="rId6" imgW="3873500" imgH="292100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597" y="3580210"/>
                        <a:ext cx="2907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95" name="Object 8"/>
          <p:cNvGraphicFramePr>
            <a:graphicFrameLocks noChangeAspect="1"/>
          </p:cNvGraphicFramePr>
          <p:nvPr>
            <p:extLst/>
          </p:nvPr>
        </p:nvGraphicFramePr>
        <p:xfrm>
          <a:off x="3282443" y="1666876"/>
          <a:ext cx="2907506" cy="2194322"/>
        </p:xfrm>
        <a:graphic>
          <a:graphicData uri="http://schemas.openxmlformats.org/presentationml/2006/ole">
            <mc:AlternateContent xmlns:mc="http://schemas.openxmlformats.org/markup-compatibility/2006">
              <mc:Choice xmlns:v="urn:schemas-microsoft-com:vml" Requires="v">
                <p:oleObj spid="_x0000_s8196" name="Graph" r:id="rId8" imgW="3873500" imgH="2921000" progId="Origin50.Graph">
                  <p:embed/>
                </p:oleObj>
              </mc:Choice>
              <mc:Fallback>
                <p:oleObj name="Graph" r:id="rId8" imgW="3873500" imgH="29210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2443" y="1666876"/>
                        <a:ext cx="2907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7857308" y="2774751"/>
            <a:ext cx="764177" cy="300082"/>
          </a:xfrm>
          <a:prstGeom prst="rect">
            <a:avLst/>
          </a:prstGeom>
          <a:noFill/>
        </p:spPr>
        <p:txBody>
          <a:bodyPr wrap="square" rtlCol="0">
            <a:spAutoFit/>
          </a:bodyPr>
          <a:lstStyle/>
          <a:p>
            <a:r>
              <a:rPr lang="en-US" sz="1350" dirty="0">
                <a:solidFill>
                  <a:prstClr val="black"/>
                </a:solidFill>
              </a:rPr>
              <a:t>on TiO</a:t>
            </a:r>
            <a:r>
              <a:rPr lang="en-US" sz="1350" baseline="-25000" dirty="0">
                <a:solidFill>
                  <a:prstClr val="black"/>
                </a:solidFill>
              </a:rPr>
              <a:t>2</a:t>
            </a:r>
          </a:p>
        </p:txBody>
      </p:sp>
      <p:sp>
        <p:nvSpPr>
          <p:cNvPr id="13" name="TextBox 12"/>
          <p:cNvSpPr txBox="1"/>
          <p:nvPr/>
        </p:nvSpPr>
        <p:spPr>
          <a:xfrm>
            <a:off x="4162934" y="2774751"/>
            <a:ext cx="764177" cy="300082"/>
          </a:xfrm>
          <a:prstGeom prst="rect">
            <a:avLst/>
          </a:prstGeom>
          <a:noFill/>
        </p:spPr>
        <p:txBody>
          <a:bodyPr wrap="square" rtlCol="0">
            <a:spAutoFit/>
          </a:bodyPr>
          <a:lstStyle/>
          <a:p>
            <a:r>
              <a:rPr lang="en-US" sz="1350" dirty="0">
                <a:solidFill>
                  <a:prstClr val="black"/>
                </a:solidFill>
              </a:rPr>
              <a:t>in </a:t>
            </a:r>
            <a:r>
              <a:rPr lang="en-US" sz="1350" dirty="0" err="1">
                <a:solidFill>
                  <a:prstClr val="black"/>
                </a:solidFill>
              </a:rPr>
              <a:t>EtOH</a:t>
            </a:r>
            <a:endParaRPr lang="en-US" sz="1350" baseline="-25000" dirty="0">
              <a:solidFill>
                <a:prstClr val="black"/>
              </a:solidFill>
            </a:endParaRPr>
          </a:p>
        </p:txBody>
      </p:sp>
      <p:sp>
        <p:nvSpPr>
          <p:cNvPr id="15" name="Title 1"/>
          <p:cNvSpPr>
            <a:spLocks noGrp="1"/>
          </p:cNvSpPr>
          <p:nvPr>
            <p:ph type="title"/>
          </p:nvPr>
        </p:nvSpPr>
        <p:spPr/>
        <p:txBody>
          <a:bodyPr/>
          <a:lstStyle/>
          <a:p>
            <a:r>
              <a:rPr lang="en-US" altLang="en-US" dirty="0"/>
              <a:t>Out-of-plane Groups and the </a:t>
            </a:r>
            <a:r>
              <a:rPr lang="el-GR" altLang="en-US" dirty="0">
                <a:cs typeface="Arial" panose="020B0604020202020204" pitchFamily="34" charset="0"/>
              </a:rPr>
              <a:t>π</a:t>
            </a:r>
            <a:r>
              <a:rPr lang="en-US" altLang="en-US" dirty="0">
                <a:cs typeface="Arial" panose="020B0604020202020204" pitchFamily="34" charset="0"/>
              </a:rPr>
              <a:t>-bridge</a:t>
            </a:r>
            <a:endParaRPr lang="en-US" dirty="0"/>
          </a:p>
        </p:txBody>
      </p:sp>
      <p:sp>
        <p:nvSpPr>
          <p:cNvPr id="16" name="Rectangle 24"/>
          <p:cNvSpPr>
            <a:spLocks noChangeArrowheads="1"/>
          </p:cNvSpPr>
          <p:nvPr/>
        </p:nvSpPr>
        <p:spPr bwMode="auto">
          <a:xfrm>
            <a:off x="1421607"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da-DK" altLang="en-US" sz="900" dirty="0">
                <a:solidFill>
                  <a:prstClr val="black"/>
                </a:solidFill>
                <a:latin typeface="Calibri" panose="020F0502020204030204"/>
                <a:cs typeface="Times New Roman" panose="02020603050405020304" pitchFamily="18" charset="0"/>
              </a:rPr>
              <a:t>Hill, R.; Kang, X.; et al.;</a:t>
            </a:r>
            <a:r>
              <a:rPr lang="da-DK" altLang="en-US" sz="900" i="1" dirty="0">
                <a:solidFill>
                  <a:prstClr val="black"/>
                </a:solidFill>
                <a:latin typeface="Calibri" panose="020F0502020204030204"/>
                <a:cs typeface="Times New Roman" panose="02020603050405020304" pitchFamily="18" charset="0"/>
              </a:rPr>
              <a:t> in preparation</a:t>
            </a:r>
          </a:p>
        </p:txBody>
      </p:sp>
      <p:sp>
        <p:nvSpPr>
          <p:cNvPr id="3" name="Slide Number Placeholder 2"/>
          <p:cNvSpPr>
            <a:spLocks noGrp="1"/>
          </p:cNvSpPr>
          <p:nvPr>
            <p:ph type="sldNum" sz="quarter" idx="12"/>
          </p:nvPr>
        </p:nvSpPr>
        <p:spPr/>
        <p:txBody>
          <a:bodyPr/>
          <a:lstStyle/>
          <a:p>
            <a:fld id="{872B73CA-83F6-4030-A990-AD8B79683332}" type="slidenum">
              <a:rPr lang="en-US" smtClean="0">
                <a:solidFill>
                  <a:prstClr val="black">
                    <a:tint val="75000"/>
                  </a:prstClr>
                </a:solidFill>
              </a:rPr>
              <a:pPr/>
              <a:t>67</a:t>
            </a:fld>
            <a:endParaRPr lang="en-US">
              <a:solidFill>
                <a:prstClr val="black">
                  <a:tint val="75000"/>
                </a:prstClr>
              </a:solidFill>
            </a:endParaRPr>
          </a:p>
        </p:txBody>
      </p:sp>
      <p:graphicFrame>
        <p:nvGraphicFramePr>
          <p:cNvPr id="5" name="Object 4"/>
          <p:cNvGraphicFramePr>
            <a:graphicFrameLocks noChangeAspect="1"/>
          </p:cNvGraphicFramePr>
          <p:nvPr>
            <p:extLst/>
          </p:nvPr>
        </p:nvGraphicFramePr>
        <p:xfrm>
          <a:off x="3473358" y="3584692"/>
          <a:ext cx="2907506" cy="2194322"/>
        </p:xfrm>
        <a:graphic>
          <a:graphicData uri="http://schemas.openxmlformats.org/presentationml/2006/ole">
            <mc:AlternateContent xmlns:mc="http://schemas.openxmlformats.org/markup-compatibility/2006">
              <mc:Choice xmlns:v="urn:schemas-microsoft-com:vml" Requires="v">
                <p:oleObj spid="_x0000_s8197" name="Graph" r:id="rId10" imgW="3876840" imgH="2926080" progId="Origin50.Graph">
                  <p:embed/>
                </p:oleObj>
              </mc:Choice>
              <mc:Fallback>
                <p:oleObj name="Graph" r:id="rId10" imgW="3876840" imgH="2926080" progId="Origin50.Graph">
                  <p:embed/>
                  <p:pic>
                    <p:nvPicPr>
                      <p:cNvPr id="0" name=""/>
                      <p:cNvPicPr/>
                      <p:nvPr/>
                    </p:nvPicPr>
                    <p:blipFill>
                      <a:blip r:embed="rId11"/>
                      <a:stretch>
                        <a:fillRect/>
                      </a:stretch>
                    </p:blipFill>
                    <p:spPr>
                      <a:xfrm>
                        <a:off x="3473358" y="3584692"/>
                        <a:ext cx="2907506" cy="2194322"/>
                      </a:xfrm>
                      <a:prstGeom prst="rect">
                        <a:avLst/>
                      </a:prstGeom>
                    </p:spPr>
                  </p:pic>
                </p:oleObj>
              </mc:Fallback>
            </mc:AlternateContent>
          </a:graphicData>
        </a:graphic>
      </p:graphicFrame>
      <p:sp>
        <p:nvSpPr>
          <p:cNvPr id="17" name="Oval 16"/>
          <p:cNvSpPr/>
          <p:nvPr/>
        </p:nvSpPr>
        <p:spPr bwMode="auto">
          <a:xfrm rot="2783302">
            <a:off x="582685" y="4838604"/>
            <a:ext cx="664867" cy="568262"/>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sp>
        <p:nvSpPr>
          <p:cNvPr id="18" name="Oval 17"/>
          <p:cNvSpPr/>
          <p:nvPr/>
        </p:nvSpPr>
        <p:spPr bwMode="auto">
          <a:xfrm rot="2783302">
            <a:off x="2593588" y="4479168"/>
            <a:ext cx="980300" cy="825278"/>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sp>
        <p:nvSpPr>
          <p:cNvPr id="19" name="Oval 18"/>
          <p:cNvSpPr/>
          <p:nvPr/>
        </p:nvSpPr>
        <p:spPr bwMode="auto">
          <a:xfrm rot="2783302">
            <a:off x="2250898" y="3172054"/>
            <a:ext cx="980300" cy="825278"/>
          </a:xfrm>
          <a:prstGeom prst="ellipse">
            <a:avLst/>
          </a:prstGeom>
          <a:solidFill>
            <a:srgbClr val="FFC000">
              <a:alpha val="50000"/>
            </a:srgbClr>
          </a:solidFill>
          <a:ln w="12700" cap="flat" cmpd="sng" algn="ctr">
            <a:noFill/>
            <a:prstDash val="solid"/>
            <a:round/>
            <a:headEnd type="none" w="med" len="med"/>
            <a:tailEnd type="none" w="med" len="med"/>
          </a:ln>
          <a:effectLst/>
        </p:spPr>
        <p:txBody>
          <a:bodyPr/>
          <a:lstStyle/>
          <a:p>
            <a:pPr algn="ctr">
              <a:defRPr/>
            </a:pPr>
            <a:endParaRPr lang="en-US" sz="1350">
              <a:solidFill>
                <a:prstClr val="black"/>
              </a:solidFill>
            </a:endParaRPr>
          </a:p>
        </p:txBody>
      </p:sp>
      <p:graphicFrame>
        <p:nvGraphicFramePr>
          <p:cNvPr id="16391" name="Object 8"/>
          <p:cNvGraphicFramePr>
            <a:graphicFrameLocks noChangeAspect="1"/>
          </p:cNvGraphicFramePr>
          <p:nvPr>
            <p:extLst/>
          </p:nvPr>
        </p:nvGraphicFramePr>
        <p:xfrm>
          <a:off x="191346" y="1892106"/>
          <a:ext cx="3420044" cy="3667306"/>
        </p:xfrm>
        <a:graphic>
          <a:graphicData uri="http://schemas.openxmlformats.org/presentationml/2006/ole">
            <mc:AlternateContent xmlns:mc="http://schemas.openxmlformats.org/markup-compatibility/2006">
              <mc:Choice xmlns:v="urn:schemas-microsoft-com:vml" Requires="v">
                <p:oleObj spid="_x0000_s8198" name="CS ChemDraw Drawing" r:id="rId12" imgW="4746870" imgH="5091472" progId="ChemDraw.Document.6.0">
                  <p:embed/>
                </p:oleObj>
              </mc:Choice>
              <mc:Fallback>
                <p:oleObj name="CS ChemDraw Drawing" r:id="rId12" imgW="4746870" imgH="5091472" progId="ChemDraw.Document.6.0">
                  <p:embed/>
                  <p:pic>
                    <p:nvPicPr>
                      <p:cNvPr id="0" name=""/>
                      <p:cNvPicPr>
                        <a:picLocks noChangeAspect="1" noChangeArrowheads="1"/>
                      </p:cNvPicPr>
                      <p:nvPr/>
                    </p:nvPicPr>
                    <p:blipFill>
                      <a:blip r:embed="rId13"/>
                      <a:srcRect/>
                      <a:stretch>
                        <a:fillRect/>
                      </a:stretch>
                    </p:blipFill>
                    <p:spPr bwMode="auto">
                      <a:xfrm>
                        <a:off x="191346" y="1892106"/>
                        <a:ext cx="3420044" cy="366730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68798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challenges</a:t>
            </a:r>
          </a:p>
        </p:txBody>
      </p:sp>
      <p:sp>
        <p:nvSpPr>
          <p:cNvPr id="3" name="Content Placeholder 2"/>
          <p:cNvSpPr>
            <a:spLocks noGrp="1"/>
          </p:cNvSpPr>
          <p:nvPr>
            <p:ph idx="1"/>
          </p:nvPr>
        </p:nvSpPr>
        <p:spPr/>
        <p:txBody>
          <a:bodyPr/>
          <a:lstStyle/>
          <a:p>
            <a:r>
              <a:rPr lang="en-US" dirty="0"/>
              <a:t>Understand origin of low fill factor and open circuit voltage</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68</a:t>
            </a:fld>
            <a:endParaRPr lang="en-US">
              <a:solidFill>
                <a:prstClr val="black">
                  <a:tint val="75000"/>
                </a:prstClr>
              </a:solidFill>
            </a:endParaRPr>
          </a:p>
        </p:txBody>
      </p:sp>
      <p:graphicFrame>
        <p:nvGraphicFramePr>
          <p:cNvPr id="5" name="Table 4"/>
          <p:cNvGraphicFramePr>
            <a:graphicFrameLocks noGrp="1"/>
          </p:cNvGraphicFramePr>
          <p:nvPr>
            <p:extLst/>
          </p:nvPr>
        </p:nvGraphicFramePr>
        <p:xfrm>
          <a:off x="1835788" y="2955844"/>
          <a:ext cx="5472424" cy="1804754"/>
        </p:xfrm>
        <a:graphic>
          <a:graphicData uri="http://schemas.openxmlformats.org/drawingml/2006/table">
            <a:tbl>
              <a:tblPr/>
              <a:tblGrid>
                <a:gridCol w="1599604">
                  <a:extLst>
                    <a:ext uri="{9D8B030D-6E8A-4147-A177-3AD203B41FA5}">
                      <a16:colId xmlns:a16="http://schemas.microsoft.com/office/drawing/2014/main" xmlns="" val="20000"/>
                    </a:ext>
                  </a:extLst>
                </a:gridCol>
                <a:gridCol w="1005681">
                  <a:extLst>
                    <a:ext uri="{9D8B030D-6E8A-4147-A177-3AD203B41FA5}">
                      <a16:colId xmlns:a16="http://schemas.microsoft.com/office/drawing/2014/main" xmlns="" val="20001"/>
                    </a:ext>
                  </a:extLst>
                </a:gridCol>
                <a:gridCol w="1043629">
                  <a:extLst>
                    <a:ext uri="{9D8B030D-6E8A-4147-A177-3AD203B41FA5}">
                      <a16:colId xmlns:a16="http://schemas.microsoft.com/office/drawing/2014/main" xmlns="" val="20002"/>
                    </a:ext>
                  </a:extLst>
                </a:gridCol>
                <a:gridCol w="910805">
                  <a:extLst>
                    <a:ext uri="{9D8B030D-6E8A-4147-A177-3AD203B41FA5}">
                      <a16:colId xmlns:a16="http://schemas.microsoft.com/office/drawing/2014/main" xmlns="" val="20003"/>
                    </a:ext>
                  </a:extLst>
                </a:gridCol>
                <a:gridCol w="912705">
                  <a:extLst>
                    <a:ext uri="{9D8B030D-6E8A-4147-A177-3AD203B41FA5}">
                      <a16:colId xmlns:a16="http://schemas.microsoft.com/office/drawing/2014/main" xmlns="" val="20004"/>
                    </a:ext>
                  </a:extLst>
                </a:gridCol>
              </a:tblGrid>
              <a:tr h="61722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mj-lt"/>
                          <a:ea typeface="굴림" pitchFamily="34" charset="-127"/>
                          <a:cs typeface="Times New Roman"/>
                        </a:rPr>
                        <a:t>V</a:t>
                      </a:r>
                      <a:r>
                        <a:rPr kumimoji="0" lang="en-US" sz="1800" b="1" i="0" u="none" strike="noStrike" cap="none" normalizeH="0" baseline="-25000" dirty="0" err="1">
                          <a:ln>
                            <a:noFill/>
                          </a:ln>
                          <a:solidFill>
                            <a:schemeClr val="tx1"/>
                          </a:solidFill>
                          <a:effectLst/>
                          <a:latin typeface="+mj-lt"/>
                          <a:ea typeface="굴림" pitchFamily="34" charset="-127"/>
                          <a:cs typeface="Times New Roman"/>
                        </a:rPr>
                        <a:t>oc</a:t>
                      </a:r>
                      <a:r>
                        <a:rPr kumimoji="0" lang="en-US" sz="1800" b="1" i="0" u="none" strike="noStrike" cap="none" normalizeH="0" baseline="0" dirty="0">
                          <a:ln>
                            <a:noFill/>
                          </a:ln>
                          <a:solidFill>
                            <a:schemeClr val="tx1"/>
                          </a:solidFill>
                          <a:effectLst/>
                          <a:latin typeface="+mj-lt"/>
                          <a:ea typeface="굴림" pitchFamily="34" charset="-127"/>
                          <a:cs typeface="Times New Roman"/>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[V]</a:t>
                      </a:r>
                      <a:endParaRPr kumimoji="0" lang="en-US" sz="1800" b="0" i="0" u="none" strike="noStrike" cap="none" normalizeH="0" baseline="-2500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tx1"/>
                          </a:solidFill>
                          <a:effectLst/>
                          <a:latin typeface="+mj-lt"/>
                          <a:ea typeface="굴림" pitchFamily="34" charset="-127"/>
                          <a:cs typeface="Times New Roman"/>
                        </a:rPr>
                        <a:t>J</a:t>
                      </a:r>
                      <a:r>
                        <a:rPr kumimoji="0" lang="en-US" sz="1800" b="1" i="1" u="none" strike="noStrike" cap="none" normalizeH="0" baseline="-25000" dirty="0" err="1">
                          <a:ln>
                            <a:noFill/>
                          </a:ln>
                          <a:solidFill>
                            <a:schemeClr val="tx1"/>
                          </a:solidFill>
                          <a:effectLst/>
                          <a:latin typeface="+mj-lt"/>
                          <a:ea typeface="굴림" pitchFamily="34" charset="-127"/>
                          <a:cs typeface="Times New Roman"/>
                        </a:rPr>
                        <a:t>sc</a:t>
                      </a:r>
                      <a:endParaRPr kumimoji="0" lang="en-US" sz="1800" b="1" i="0" u="none" strike="noStrike" cap="none" normalizeH="0" baseline="0" dirty="0">
                        <a:ln>
                          <a:noFill/>
                        </a:ln>
                        <a:solidFill>
                          <a:schemeClr val="tx1"/>
                        </a:solidFill>
                        <a:effectLst/>
                        <a:latin typeface="+mj-lt"/>
                        <a:ea typeface="굴림" pitchFamily="34" charset="-127"/>
                        <a:cs typeface="Times New Roman"/>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[mAcm</a:t>
                      </a:r>
                      <a:r>
                        <a:rPr kumimoji="0" lang="en-US" sz="1800" b="0" i="0" u="none" strike="noStrike" cap="none" normalizeH="0" baseline="30000" dirty="0">
                          <a:ln>
                            <a:noFill/>
                          </a:ln>
                          <a:solidFill>
                            <a:schemeClr val="tx1"/>
                          </a:solidFill>
                          <a:effectLst/>
                          <a:latin typeface="+mj-lt"/>
                          <a:ea typeface="굴림" pitchFamily="34" charset="-127"/>
                          <a:cs typeface="Times New Roman"/>
                        </a:rPr>
                        <a:t>-2</a:t>
                      </a:r>
                      <a:r>
                        <a:rPr kumimoji="0" lang="en-US" sz="1800" b="0" i="0" u="none" strike="noStrike" cap="none" normalizeH="0" baseline="0" dirty="0">
                          <a:ln>
                            <a:noFill/>
                          </a:ln>
                          <a:solidFill>
                            <a:schemeClr val="tx1"/>
                          </a:solidFill>
                          <a:effectLst/>
                          <a:latin typeface="+mj-lt"/>
                          <a:ea typeface="굴림" pitchFamily="34" charset="-127"/>
                          <a:cs typeface="Times New Roman"/>
                        </a:rPr>
                        <a:t>]</a:t>
                      </a:r>
                      <a:endParaRPr kumimoji="0" lang="en-US" sz="1800" b="0" i="1" u="none" strike="noStrike" cap="none" normalizeH="0" baseline="-2500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j-lt"/>
                          <a:ea typeface="굴림" pitchFamily="34" charset="-127"/>
                          <a:cs typeface="Times New Roman"/>
                        </a:rPr>
                        <a:t>FF</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a:ln>
                            <a:noFill/>
                          </a:ln>
                          <a:solidFill>
                            <a:schemeClr val="tx1"/>
                          </a:solidFill>
                          <a:effectLst/>
                          <a:latin typeface="+mj-lt"/>
                          <a:ea typeface="굴림" pitchFamily="34" charset="-127"/>
                          <a:cs typeface="Times New Roman"/>
                          <a:sym typeface="Symbol" pitchFamily="18" charset="2"/>
                        </a:rPr>
                        <a:t>η</a:t>
                      </a:r>
                      <a:endParaRPr kumimoji="0" lang="en-US" sz="1800" b="1" i="1" u="none" strike="noStrike" cap="none" normalizeH="0" baseline="0" dirty="0">
                        <a:ln>
                          <a:noFill/>
                        </a:ln>
                        <a:solidFill>
                          <a:schemeClr val="tx1"/>
                        </a:solidFill>
                        <a:effectLst/>
                        <a:latin typeface="+mj-lt"/>
                        <a:ea typeface="굴림" pitchFamily="34" charset="-127"/>
                        <a:cs typeface="Times New Roman"/>
                        <a:sym typeface="Symbol" pitchFamily="18" charset="2"/>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a:t>
                      </a:r>
                      <a:endParaRPr kumimoji="0" lang="en-US" sz="1800" b="0" i="1" u="none" strike="noStrike" cap="none" normalizeH="0" baseline="-25000" dirty="0">
                        <a:ln>
                          <a:noFill/>
                        </a:ln>
                        <a:solidFill>
                          <a:schemeClr val="tx1"/>
                        </a:solidFill>
                        <a:effectLst/>
                        <a:latin typeface="+mj-lt"/>
                        <a:ea typeface="굴림" pitchFamily="34" charset="-127"/>
                        <a:cs typeface="Times New Roman"/>
                      </a:endParaRP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xmlns="" val="10000"/>
                  </a:ext>
                </a:extLst>
              </a:tr>
              <a:tr h="6563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Theoretical (</a:t>
                      </a:r>
                      <a:r>
                        <a:rPr kumimoji="0" lang="en-US" sz="1800" b="0" i="0" u="none" strike="noStrike" cap="none" normalizeH="0" baseline="0" dirty="0" err="1">
                          <a:ln>
                            <a:noFill/>
                          </a:ln>
                          <a:solidFill>
                            <a:schemeClr val="tx1"/>
                          </a:solidFill>
                          <a:effectLst/>
                          <a:latin typeface="+mj-lt"/>
                          <a:ea typeface="굴림" pitchFamily="34" charset="-127"/>
                          <a:cs typeface="Times New Roman"/>
                        </a:rPr>
                        <a:t>λ</a:t>
                      </a:r>
                      <a:r>
                        <a:rPr kumimoji="0" lang="en-US" sz="1800" b="0" i="0" u="none" strike="noStrike" cap="none" normalizeH="0" baseline="-25000" dirty="0" err="1">
                          <a:ln>
                            <a:noFill/>
                          </a:ln>
                          <a:solidFill>
                            <a:schemeClr val="tx1"/>
                          </a:solidFill>
                          <a:effectLst/>
                          <a:latin typeface="+mj-lt"/>
                          <a:ea typeface="굴림" pitchFamily="34" charset="-127"/>
                          <a:cs typeface="Times New Roman"/>
                        </a:rPr>
                        <a:t>onset</a:t>
                      </a:r>
                      <a:r>
                        <a:rPr kumimoji="0" lang="en-US" sz="1800" b="0" i="0" u="none" strike="noStrike" cap="none" normalizeH="0" baseline="0" dirty="0">
                          <a:ln>
                            <a:noFill/>
                          </a:ln>
                          <a:solidFill>
                            <a:schemeClr val="tx1"/>
                          </a:solidFill>
                          <a:effectLst/>
                          <a:latin typeface="+mj-lt"/>
                          <a:ea typeface="굴림" pitchFamily="34" charset="-127"/>
                          <a:cs typeface="Times New Roman"/>
                        </a:rPr>
                        <a:t>= 940 nm)</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0.92</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30.8</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0.73</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20.3</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311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RH4</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0.68</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21.1</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0.67</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굴림" pitchFamily="34" charset="-127"/>
                          <a:cs typeface="Times New Roman"/>
                        </a:rPr>
                        <a:t>9.6</a:t>
                      </a:r>
                    </a:p>
                  </a:txBody>
                  <a:tcPr marL="68580" marR="68580" marT="34290" marB="3429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288376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6752"/>
          <a:stretch/>
        </p:blipFill>
        <p:spPr>
          <a:xfrm>
            <a:off x="4769326" y="1995719"/>
            <a:ext cx="3747388" cy="3372320"/>
          </a:xfrm>
          <a:prstGeom prst="rect">
            <a:avLst/>
          </a:prstGeom>
        </p:spPr>
      </p:pic>
      <p:sp>
        <p:nvSpPr>
          <p:cNvPr id="2" name="Title 1"/>
          <p:cNvSpPr>
            <a:spLocks noGrp="1"/>
          </p:cNvSpPr>
          <p:nvPr>
            <p:ph type="title"/>
          </p:nvPr>
        </p:nvSpPr>
        <p:spPr/>
        <p:txBody>
          <a:bodyPr/>
          <a:lstStyle/>
          <a:p>
            <a:r>
              <a:rPr lang="en-US" dirty="0"/>
              <a:t>Lead </a:t>
            </a:r>
            <a:r>
              <a:rPr lang="en-US" dirty="0" err="1"/>
              <a:t>Organo</a:t>
            </a:r>
            <a:r>
              <a:rPr lang="en-US" dirty="0"/>
              <a:t>-halide Perovskite Solar Cells</a:t>
            </a:r>
          </a:p>
        </p:txBody>
      </p:sp>
      <p:sp>
        <p:nvSpPr>
          <p:cNvPr id="3" name="Content Placeholder 2"/>
          <p:cNvSpPr>
            <a:spLocks noGrp="1"/>
          </p:cNvSpPr>
          <p:nvPr>
            <p:ph idx="1"/>
          </p:nvPr>
        </p:nvSpPr>
        <p:spPr>
          <a:xfrm>
            <a:off x="628650" y="2226469"/>
            <a:ext cx="3907427" cy="3263504"/>
          </a:xfrm>
        </p:spPr>
        <p:txBody>
          <a:bodyPr/>
          <a:lstStyle/>
          <a:p>
            <a:r>
              <a:rPr lang="en-US" dirty="0"/>
              <a:t>Perovskite used as active layer</a:t>
            </a:r>
          </a:p>
          <a:p>
            <a:pPr lvl="1"/>
            <a:r>
              <a:rPr lang="en-US" dirty="0"/>
              <a:t>Absorbs light to ~800 nm</a:t>
            </a:r>
          </a:p>
          <a:p>
            <a:pPr lvl="1"/>
            <a:r>
              <a:rPr lang="en-US" dirty="0"/>
              <a:t>Hole and electron transport</a:t>
            </a:r>
          </a:p>
          <a:p>
            <a:pPr lvl="1"/>
            <a:endParaRPr lang="en-US" dirty="0"/>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69</a:t>
            </a:fld>
            <a:endParaRPr lang="en-US">
              <a:solidFill>
                <a:prstClr val="black">
                  <a:tint val="75000"/>
                </a:prstClr>
              </a:solidFill>
            </a:endParaRPr>
          </a:p>
        </p:txBody>
      </p:sp>
      <p:grpSp>
        <p:nvGrpSpPr>
          <p:cNvPr id="272" name="Group 271"/>
          <p:cNvGrpSpPr/>
          <p:nvPr/>
        </p:nvGrpSpPr>
        <p:grpSpPr>
          <a:xfrm>
            <a:off x="1369722" y="3404880"/>
            <a:ext cx="3336094" cy="1752808"/>
            <a:chOff x="7589137" y="4078146"/>
            <a:chExt cx="3753632" cy="1740089"/>
          </a:xfrm>
        </p:grpSpPr>
        <p:sp>
          <p:nvSpPr>
            <p:cNvPr id="273" name="Rectangle 272"/>
            <p:cNvSpPr/>
            <p:nvPr/>
          </p:nvSpPr>
          <p:spPr>
            <a:xfrm>
              <a:off x="7591884" y="4627372"/>
              <a:ext cx="1981200" cy="563107"/>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74" name="Rectangle 273"/>
            <p:cNvSpPr/>
            <p:nvPr/>
          </p:nvSpPr>
          <p:spPr>
            <a:xfrm>
              <a:off x="7591884" y="4311947"/>
              <a:ext cx="1981200" cy="32738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75" name="Rectangle 274"/>
            <p:cNvSpPr/>
            <p:nvPr/>
          </p:nvSpPr>
          <p:spPr>
            <a:xfrm>
              <a:off x="7591884" y="4230101"/>
              <a:ext cx="1981200" cy="8184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76" name="Rectangle 275"/>
            <p:cNvSpPr/>
            <p:nvPr/>
          </p:nvSpPr>
          <p:spPr>
            <a:xfrm>
              <a:off x="7589137" y="5434439"/>
              <a:ext cx="1981200" cy="3273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77" name="Rectangle 276"/>
            <p:cNvSpPr/>
            <p:nvPr/>
          </p:nvSpPr>
          <p:spPr>
            <a:xfrm>
              <a:off x="7589137" y="5272324"/>
              <a:ext cx="1981200" cy="1636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78" name="Rectangle 277"/>
            <p:cNvSpPr/>
            <p:nvPr/>
          </p:nvSpPr>
          <p:spPr>
            <a:xfrm>
              <a:off x="7589137" y="5190479"/>
              <a:ext cx="1981200" cy="818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79" name="Oval 278"/>
            <p:cNvSpPr/>
            <p:nvPr/>
          </p:nvSpPr>
          <p:spPr>
            <a:xfrm>
              <a:off x="7690802"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0" name="Oval 279"/>
            <p:cNvSpPr/>
            <p:nvPr/>
          </p:nvSpPr>
          <p:spPr>
            <a:xfrm>
              <a:off x="7665502"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1" name="Oval 280"/>
            <p:cNvSpPr/>
            <p:nvPr/>
          </p:nvSpPr>
          <p:spPr>
            <a:xfrm>
              <a:off x="7738768"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2" name="Oval 281"/>
            <p:cNvSpPr/>
            <p:nvPr/>
          </p:nvSpPr>
          <p:spPr>
            <a:xfrm>
              <a:off x="7619783"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3" name="Oval 282"/>
            <p:cNvSpPr/>
            <p:nvPr/>
          </p:nvSpPr>
          <p:spPr>
            <a:xfrm>
              <a:off x="7627402"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4" name="Oval 283"/>
            <p:cNvSpPr/>
            <p:nvPr/>
          </p:nvSpPr>
          <p:spPr>
            <a:xfrm>
              <a:off x="7736521"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5" name="Oval 284"/>
            <p:cNvSpPr/>
            <p:nvPr/>
          </p:nvSpPr>
          <p:spPr>
            <a:xfrm>
              <a:off x="779504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6" name="Oval 285"/>
            <p:cNvSpPr/>
            <p:nvPr/>
          </p:nvSpPr>
          <p:spPr>
            <a:xfrm>
              <a:off x="7757816"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7" name="Oval 286"/>
            <p:cNvSpPr/>
            <p:nvPr/>
          </p:nvSpPr>
          <p:spPr>
            <a:xfrm>
              <a:off x="7803535"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8" name="Oval 287"/>
            <p:cNvSpPr/>
            <p:nvPr/>
          </p:nvSpPr>
          <p:spPr>
            <a:xfrm>
              <a:off x="7736520"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89" name="Oval 288"/>
            <p:cNvSpPr/>
            <p:nvPr/>
          </p:nvSpPr>
          <p:spPr>
            <a:xfrm>
              <a:off x="7664129"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0" name="Oval 289"/>
            <p:cNvSpPr/>
            <p:nvPr/>
          </p:nvSpPr>
          <p:spPr>
            <a:xfrm>
              <a:off x="7606979"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1" name="Oval 290"/>
            <p:cNvSpPr/>
            <p:nvPr/>
          </p:nvSpPr>
          <p:spPr>
            <a:xfrm>
              <a:off x="7645079"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2" name="Oval 291"/>
            <p:cNvSpPr/>
            <p:nvPr/>
          </p:nvSpPr>
          <p:spPr>
            <a:xfrm>
              <a:off x="7604542"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3" name="Oval 292"/>
            <p:cNvSpPr/>
            <p:nvPr/>
          </p:nvSpPr>
          <p:spPr>
            <a:xfrm>
              <a:off x="7686988"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4" name="Oval 293"/>
            <p:cNvSpPr/>
            <p:nvPr/>
          </p:nvSpPr>
          <p:spPr>
            <a:xfrm>
              <a:off x="7788297"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5" name="Oval 294"/>
            <p:cNvSpPr/>
            <p:nvPr/>
          </p:nvSpPr>
          <p:spPr>
            <a:xfrm>
              <a:off x="9502295"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6" name="Oval 295"/>
            <p:cNvSpPr/>
            <p:nvPr/>
          </p:nvSpPr>
          <p:spPr>
            <a:xfrm>
              <a:off x="7686987"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7" name="Oval 296"/>
            <p:cNvSpPr/>
            <p:nvPr/>
          </p:nvSpPr>
          <p:spPr>
            <a:xfrm>
              <a:off x="7622219"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8" name="Oval 297"/>
            <p:cNvSpPr/>
            <p:nvPr/>
          </p:nvSpPr>
          <p:spPr>
            <a:xfrm>
              <a:off x="7673121"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99" name="Oval 298"/>
            <p:cNvSpPr/>
            <p:nvPr/>
          </p:nvSpPr>
          <p:spPr>
            <a:xfrm>
              <a:off x="7779302"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0" name="Oval 299"/>
            <p:cNvSpPr/>
            <p:nvPr/>
          </p:nvSpPr>
          <p:spPr>
            <a:xfrm>
              <a:off x="7811156"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1" name="Oval 300"/>
            <p:cNvSpPr/>
            <p:nvPr/>
          </p:nvSpPr>
          <p:spPr>
            <a:xfrm>
              <a:off x="7736520"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2" name="Oval 301"/>
            <p:cNvSpPr/>
            <p:nvPr/>
          </p:nvSpPr>
          <p:spPr>
            <a:xfrm>
              <a:off x="7731333"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3" name="Oval 302"/>
            <p:cNvSpPr/>
            <p:nvPr/>
          </p:nvSpPr>
          <p:spPr>
            <a:xfrm>
              <a:off x="7786924"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4" name="Oval 303"/>
            <p:cNvSpPr/>
            <p:nvPr/>
          </p:nvSpPr>
          <p:spPr>
            <a:xfrm>
              <a:off x="7729960"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5" name="Oval 304"/>
            <p:cNvSpPr/>
            <p:nvPr/>
          </p:nvSpPr>
          <p:spPr>
            <a:xfrm>
              <a:off x="7629839"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6" name="Oval 305"/>
            <p:cNvSpPr/>
            <p:nvPr/>
          </p:nvSpPr>
          <p:spPr>
            <a:xfrm>
              <a:off x="7690801"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7" name="Oval 306"/>
            <p:cNvSpPr/>
            <p:nvPr/>
          </p:nvSpPr>
          <p:spPr>
            <a:xfrm>
              <a:off x="7832643"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8" name="Oval 307"/>
            <p:cNvSpPr/>
            <p:nvPr/>
          </p:nvSpPr>
          <p:spPr>
            <a:xfrm>
              <a:off x="7774306"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09" name="Oval 308"/>
            <p:cNvSpPr/>
            <p:nvPr/>
          </p:nvSpPr>
          <p:spPr>
            <a:xfrm>
              <a:off x="7945574"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0" name="Oval 309"/>
            <p:cNvSpPr/>
            <p:nvPr/>
          </p:nvSpPr>
          <p:spPr>
            <a:xfrm>
              <a:off x="7920274"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1" name="Oval 310"/>
            <p:cNvSpPr/>
            <p:nvPr/>
          </p:nvSpPr>
          <p:spPr>
            <a:xfrm>
              <a:off x="7993540"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2" name="Oval 311"/>
            <p:cNvSpPr/>
            <p:nvPr/>
          </p:nvSpPr>
          <p:spPr>
            <a:xfrm>
              <a:off x="7874555"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3" name="Oval 312"/>
            <p:cNvSpPr/>
            <p:nvPr/>
          </p:nvSpPr>
          <p:spPr>
            <a:xfrm>
              <a:off x="7882174"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4" name="Oval 313"/>
            <p:cNvSpPr/>
            <p:nvPr/>
          </p:nvSpPr>
          <p:spPr>
            <a:xfrm>
              <a:off x="7991293"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5" name="Oval 314"/>
            <p:cNvSpPr/>
            <p:nvPr/>
          </p:nvSpPr>
          <p:spPr>
            <a:xfrm>
              <a:off x="8049814"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6" name="Oval 315"/>
            <p:cNvSpPr/>
            <p:nvPr/>
          </p:nvSpPr>
          <p:spPr>
            <a:xfrm>
              <a:off x="8012588"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7" name="Oval 316"/>
            <p:cNvSpPr/>
            <p:nvPr/>
          </p:nvSpPr>
          <p:spPr>
            <a:xfrm>
              <a:off x="8058307"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8" name="Oval 317"/>
            <p:cNvSpPr/>
            <p:nvPr/>
          </p:nvSpPr>
          <p:spPr>
            <a:xfrm>
              <a:off x="7991292"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19" name="Oval 318"/>
            <p:cNvSpPr/>
            <p:nvPr/>
          </p:nvSpPr>
          <p:spPr>
            <a:xfrm>
              <a:off x="7918901"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0" name="Oval 319"/>
            <p:cNvSpPr/>
            <p:nvPr/>
          </p:nvSpPr>
          <p:spPr>
            <a:xfrm>
              <a:off x="7861751"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1" name="Oval 320"/>
            <p:cNvSpPr/>
            <p:nvPr/>
          </p:nvSpPr>
          <p:spPr>
            <a:xfrm>
              <a:off x="7899851"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2" name="Oval 321"/>
            <p:cNvSpPr/>
            <p:nvPr/>
          </p:nvSpPr>
          <p:spPr>
            <a:xfrm>
              <a:off x="7859314"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3" name="Oval 322"/>
            <p:cNvSpPr/>
            <p:nvPr/>
          </p:nvSpPr>
          <p:spPr>
            <a:xfrm>
              <a:off x="7941760"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4" name="Oval 323"/>
            <p:cNvSpPr/>
            <p:nvPr/>
          </p:nvSpPr>
          <p:spPr>
            <a:xfrm>
              <a:off x="8043069"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5" name="Oval 324"/>
            <p:cNvSpPr/>
            <p:nvPr/>
          </p:nvSpPr>
          <p:spPr>
            <a:xfrm>
              <a:off x="7941759"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6" name="Oval 325"/>
            <p:cNvSpPr/>
            <p:nvPr/>
          </p:nvSpPr>
          <p:spPr>
            <a:xfrm>
              <a:off x="7876991"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7" name="Oval 326"/>
            <p:cNvSpPr/>
            <p:nvPr/>
          </p:nvSpPr>
          <p:spPr>
            <a:xfrm>
              <a:off x="7927893"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8" name="Oval 327"/>
            <p:cNvSpPr/>
            <p:nvPr/>
          </p:nvSpPr>
          <p:spPr>
            <a:xfrm>
              <a:off x="8034074"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29" name="Oval 328"/>
            <p:cNvSpPr/>
            <p:nvPr/>
          </p:nvSpPr>
          <p:spPr>
            <a:xfrm>
              <a:off x="8083667"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0" name="Oval 329"/>
            <p:cNvSpPr/>
            <p:nvPr/>
          </p:nvSpPr>
          <p:spPr>
            <a:xfrm>
              <a:off x="7991292"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1" name="Oval 330"/>
            <p:cNvSpPr/>
            <p:nvPr/>
          </p:nvSpPr>
          <p:spPr>
            <a:xfrm>
              <a:off x="7986105"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2" name="Oval 331"/>
            <p:cNvSpPr/>
            <p:nvPr/>
          </p:nvSpPr>
          <p:spPr>
            <a:xfrm>
              <a:off x="8041696"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3" name="Oval 332"/>
            <p:cNvSpPr/>
            <p:nvPr/>
          </p:nvSpPr>
          <p:spPr>
            <a:xfrm>
              <a:off x="7984732"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4" name="Oval 333"/>
            <p:cNvSpPr/>
            <p:nvPr/>
          </p:nvSpPr>
          <p:spPr>
            <a:xfrm>
              <a:off x="7884611"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5" name="Oval 334"/>
            <p:cNvSpPr/>
            <p:nvPr/>
          </p:nvSpPr>
          <p:spPr>
            <a:xfrm>
              <a:off x="7945573"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6" name="Oval 335"/>
            <p:cNvSpPr/>
            <p:nvPr/>
          </p:nvSpPr>
          <p:spPr>
            <a:xfrm>
              <a:off x="8087415"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7" name="Oval 336"/>
            <p:cNvSpPr/>
            <p:nvPr/>
          </p:nvSpPr>
          <p:spPr>
            <a:xfrm>
              <a:off x="8029078"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8" name="Oval 337"/>
            <p:cNvSpPr/>
            <p:nvPr/>
          </p:nvSpPr>
          <p:spPr>
            <a:xfrm>
              <a:off x="8189973"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39" name="Oval 338"/>
            <p:cNvSpPr/>
            <p:nvPr/>
          </p:nvSpPr>
          <p:spPr>
            <a:xfrm>
              <a:off x="8164673"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0" name="Oval 339"/>
            <p:cNvSpPr/>
            <p:nvPr/>
          </p:nvSpPr>
          <p:spPr>
            <a:xfrm>
              <a:off x="8237939"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1" name="Oval 340"/>
            <p:cNvSpPr/>
            <p:nvPr/>
          </p:nvSpPr>
          <p:spPr>
            <a:xfrm>
              <a:off x="8118954"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2" name="Oval 341"/>
            <p:cNvSpPr/>
            <p:nvPr/>
          </p:nvSpPr>
          <p:spPr>
            <a:xfrm>
              <a:off x="8126573"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3" name="Oval 342"/>
            <p:cNvSpPr/>
            <p:nvPr/>
          </p:nvSpPr>
          <p:spPr>
            <a:xfrm>
              <a:off x="8235692"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4" name="Oval 343"/>
            <p:cNvSpPr/>
            <p:nvPr/>
          </p:nvSpPr>
          <p:spPr>
            <a:xfrm>
              <a:off x="8294213"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5" name="Oval 344"/>
            <p:cNvSpPr/>
            <p:nvPr/>
          </p:nvSpPr>
          <p:spPr>
            <a:xfrm>
              <a:off x="8256987"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6" name="Oval 345"/>
            <p:cNvSpPr/>
            <p:nvPr/>
          </p:nvSpPr>
          <p:spPr>
            <a:xfrm>
              <a:off x="8302706"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7" name="Oval 346"/>
            <p:cNvSpPr/>
            <p:nvPr/>
          </p:nvSpPr>
          <p:spPr>
            <a:xfrm>
              <a:off x="8235691"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8" name="Oval 347"/>
            <p:cNvSpPr/>
            <p:nvPr/>
          </p:nvSpPr>
          <p:spPr>
            <a:xfrm>
              <a:off x="8163300"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49" name="Oval 348"/>
            <p:cNvSpPr/>
            <p:nvPr/>
          </p:nvSpPr>
          <p:spPr>
            <a:xfrm>
              <a:off x="8106150"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0" name="Oval 349"/>
            <p:cNvSpPr/>
            <p:nvPr/>
          </p:nvSpPr>
          <p:spPr>
            <a:xfrm>
              <a:off x="8144250"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1" name="Oval 350"/>
            <p:cNvSpPr/>
            <p:nvPr/>
          </p:nvSpPr>
          <p:spPr>
            <a:xfrm>
              <a:off x="8083667" y="494393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2" name="Oval 351"/>
            <p:cNvSpPr/>
            <p:nvPr/>
          </p:nvSpPr>
          <p:spPr>
            <a:xfrm>
              <a:off x="8186159"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3" name="Oval 352"/>
            <p:cNvSpPr/>
            <p:nvPr/>
          </p:nvSpPr>
          <p:spPr>
            <a:xfrm>
              <a:off x="8287468"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4" name="Oval 353"/>
            <p:cNvSpPr/>
            <p:nvPr/>
          </p:nvSpPr>
          <p:spPr>
            <a:xfrm>
              <a:off x="8186158"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5" name="Oval 354"/>
            <p:cNvSpPr/>
            <p:nvPr/>
          </p:nvSpPr>
          <p:spPr>
            <a:xfrm>
              <a:off x="8121390"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6" name="Oval 355"/>
            <p:cNvSpPr/>
            <p:nvPr/>
          </p:nvSpPr>
          <p:spPr>
            <a:xfrm>
              <a:off x="8172292"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7" name="Oval 356"/>
            <p:cNvSpPr/>
            <p:nvPr/>
          </p:nvSpPr>
          <p:spPr>
            <a:xfrm>
              <a:off x="8278473"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8" name="Oval 357"/>
            <p:cNvSpPr/>
            <p:nvPr/>
          </p:nvSpPr>
          <p:spPr>
            <a:xfrm>
              <a:off x="8310327"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59" name="Oval 358"/>
            <p:cNvSpPr/>
            <p:nvPr/>
          </p:nvSpPr>
          <p:spPr>
            <a:xfrm>
              <a:off x="8235691"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0" name="Oval 359"/>
            <p:cNvSpPr/>
            <p:nvPr/>
          </p:nvSpPr>
          <p:spPr>
            <a:xfrm>
              <a:off x="8230504"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1" name="Oval 360"/>
            <p:cNvSpPr/>
            <p:nvPr/>
          </p:nvSpPr>
          <p:spPr>
            <a:xfrm>
              <a:off x="8286095"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2" name="Oval 361"/>
            <p:cNvSpPr/>
            <p:nvPr/>
          </p:nvSpPr>
          <p:spPr>
            <a:xfrm>
              <a:off x="8229131"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3" name="Oval 362"/>
            <p:cNvSpPr/>
            <p:nvPr/>
          </p:nvSpPr>
          <p:spPr>
            <a:xfrm>
              <a:off x="8129010"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4" name="Oval 363"/>
            <p:cNvSpPr/>
            <p:nvPr/>
          </p:nvSpPr>
          <p:spPr>
            <a:xfrm>
              <a:off x="8189972"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5" name="Oval 364"/>
            <p:cNvSpPr/>
            <p:nvPr/>
          </p:nvSpPr>
          <p:spPr>
            <a:xfrm>
              <a:off x="8331814"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6" name="Oval 365"/>
            <p:cNvSpPr/>
            <p:nvPr/>
          </p:nvSpPr>
          <p:spPr>
            <a:xfrm>
              <a:off x="8273477"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7" name="Oval 366"/>
            <p:cNvSpPr/>
            <p:nvPr/>
          </p:nvSpPr>
          <p:spPr>
            <a:xfrm>
              <a:off x="8418950"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8" name="Oval 367"/>
            <p:cNvSpPr/>
            <p:nvPr/>
          </p:nvSpPr>
          <p:spPr>
            <a:xfrm>
              <a:off x="8393650"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69" name="Oval 368"/>
            <p:cNvSpPr/>
            <p:nvPr/>
          </p:nvSpPr>
          <p:spPr>
            <a:xfrm>
              <a:off x="8466916"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0" name="Oval 369"/>
            <p:cNvSpPr/>
            <p:nvPr/>
          </p:nvSpPr>
          <p:spPr>
            <a:xfrm>
              <a:off x="8347931"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1" name="Oval 370"/>
            <p:cNvSpPr/>
            <p:nvPr/>
          </p:nvSpPr>
          <p:spPr>
            <a:xfrm>
              <a:off x="8355550"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2" name="Oval 371"/>
            <p:cNvSpPr/>
            <p:nvPr/>
          </p:nvSpPr>
          <p:spPr>
            <a:xfrm>
              <a:off x="8464669"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3" name="Oval 372"/>
            <p:cNvSpPr/>
            <p:nvPr/>
          </p:nvSpPr>
          <p:spPr>
            <a:xfrm>
              <a:off x="8523190"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4" name="Oval 373"/>
            <p:cNvSpPr/>
            <p:nvPr/>
          </p:nvSpPr>
          <p:spPr>
            <a:xfrm>
              <a:off x="8485964"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5" name="Oval 374"/>
            <p:cNvSpPr/>
            <p:nvPr/>
          </p:nvSpPr>
          <p:spPr>
            <a:xfrm>
              <a:off x="8531683"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6" name="Oval 375"/>
            <p:cNvSpPr/>
            <p:nvPr/>
          </p:nvSpPr>
          <p:spPr>
            <a:xfrm>
              <a:off x="846466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7" name="Oval 376"/>
            <p:cNvSpPr/>
            <p:nvPr/>
          </p:nvSpPr>
          <p:spPr>
            <a:xfrm>
              <a:off x="8392277"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8" name="Oval 377"/>
            <p:cNvSpPr/>
            <p:nvPr/>
          </p:nvSpPr>
          <p:spPr>
            <a:xfrm>
              <a:off x="8335127"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79" name="Oval 378"/>
            <p:cNvSpPr/>
            <p:nvPr/>
          </p:nvSpPr>
          <p:spPr>
            <a:xfrm>
              <a:off x="8373227"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0" name="Oval 379"/>
            <p:cNvSpPr/>
            <p:nvPr/>
          </p:nvSpPr>
          <p:spPr>
            <a:xfrm>
              <a:off x="8332690" y="495807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1" name="Oval 380"/>
            <p:cNvSpPr/>
            <p:nvPr/>
          </p:nvSpPr>
          <p:spPr>
            <a:xfrm>
              <a:off x="8415136"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2" name="Oval 381"/>
            <p:cNvSpPr/>
            <p:nvPr/>
          </p:nvSpPr>
          <p:spPr>
            <a:xfrm>
              <a:off x="8516445"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3" name="Oval 382"/>
            <p:cNvSpPr/>
            <p:nvPr/>
          </p:nvSpPr>
          <p:spPr>
            <a:xfrm>
              <a:off x="8415135"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4" name="Oval 383"/>
            <p:cNvSpPr/>
            <p:nvPr/>
          </p:nvSpPr>
          <p:spPr>
            <a:xfrm>
              <a:off x="8350367"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5" name="Oval 384"/>
            <p:cNvSpPr/>
            <p:nvPr/>
          </p:nvSpPr>
          <p:spPr>
            <a:xfrm>
              <a:off x="8401269"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6" name="Oval 385"/>
            <p:cNvSpPr/>
            <p:nvPr/>
          </p:nvSpPr>
          <p:spPr>
            <a:xfrm>
              <a:off x="8507450"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7" name="Oval 386"/>
            <p:cNvSpPr/>
            <p:nvPr/>
          </p:nvSpPr>
          <p:spPr>
            <a:xfrm>
              <a:off x="8539304"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8" name="Oval 387"/>
            <p:cNvSpPr/>
            <p:nvPr/>
          </p:nvSpPr>
          <p:spPr>
            <a:xfrm>
              <a:off x="8464668"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89" name="Oval 388"/>
            <p:cNvSpPr/>
            <p:nvPr/>
          </p:nvSpPr>
          <p:spPr>
            <a:xfrm>
              <a:off x="8459481"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0" name="Oval 389"/>
            <p:cNvSpPr/>
            <p:nvPr/>
          </p:nvSpPr>
          <p:spPr>
            <a:xfrm>
              <a:off x="8515072"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1" name="Oval 390"/>
            <p:cNvSpPr/>
            <p:nvPr/>
          </p:nvSpPr>
          <p:spPr>
            <a:xfrm>
              <a:off x="8458108"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2" name="Oval 391"/>
            <p:cNvSpPr/>
            <p:nvPr/>
          </p:nvSpPr>
          <p:spPr>
            <a:xfrm>
              <a:off x="8357987"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3" name="Oval 392"/>
            <p:cNvSpPr/>
            <p:nvPr/>
          </p:nvSpPr>
          <p:spPr>
            <a:xfrm>
              <a:off x="8418949"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4" name="Oval 393"/>
            <p:cNvSpPr/>
            <p:nvPr/>
          </p:nvSpPr>
          <p:spPr>
            <a:xfrm>
              <a:off x="8560791"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5" name="Oval 394"/>
            <p:cNvSpPr/>
            <p:nvPr/>
          </p:nvSpPr>
          <p:spPr>
            <a:xfrm>
              <a:off x="8502454"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6" name="Oval 395"/>
            <p:cNvSpPr/>
            <p:nvPr/>
          </p:nvSpPr>
          <p:spPr>
            <a:xfrm>
              <a:off x="8649300"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7" name="Oval 396"/>
            <p:cNvSpPr/>
            <p:nvPr/>
          </p:nvSpPr>
          <p:spPr>
            <a:xfrm>
              <a:off x="8624000"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8" name="Oval 397"/>
            <p:cNvSpPr/>
            <p:nvPr/>
          </p:nvSpPr>
          <p:spPr>
            <a:xfrm>
              <a:off x="8697266"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399" name="Oval 398"/>
            <p:cNvSpPr/>
            <p:nvPr/>
          </p:nvSpPr>
          <p:spPr>
            <a:xfrm>
              <a:off x="857828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0" name="Oval 399"/>
            <p:cNvSpPr/>
            <p:nvPr/>
          </p:nvSpPr>
          <p:spPr>
            <a:xfrm>
              <a:off x="8585900"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1" name="Oval 400"/>
            <p:cNvSpPr/>
            <p:nvPr/>
          </p:nvSpPr>
          <p:spPr>
            <a:xfrm>
              <a:off x="8695019"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2" name="Oval 401"/>
            <p:cNvSpPr/>
            <p:nvPr/>
          </p:nvSpPr>
          <p:spPr>
            <a:xfrm>
              <a:off x="8753540"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3" name="Oval 402"/>
            <p:cNvSpPr/>
            <p:nvPr/>
          </p:nvSpPr>
          <p:spPr>
            <a:xfrm>
              <a:off x="8716314"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4" name="Oval 403"/>
            <p:cNvSpPr/>
            <p:nvPr/>
          </p:nvSpPr>
          <p:spPr>
            <a:xfrm>
              <a:off x="8762033"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5" name="Oval 404"/>
            <p:cNvSpPr/>
            <p:nvPr/>
          </p:nvSpPr>
          <p:spPr>
            <a:xfrm>
              <a:off x="8695018"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6" name="Oval 405"/>
            <p:cNvSpPr/>
            <p:nvPr/>
          </p:nvSpPr>
          <p:spPr>
            <a:xfrm>
              <a:off x="8622627"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7" name="Oval 406"/>
            <p:cNvSpPr/>
            <p:nvPr/>
          </p:nvSpPr>
          <p:spPr>
            <a:xfrm>
              <a:off x="8565477"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8" name="Oval 407"/>
            <p:cNvSpPr/>
            <p:nvPr/>
          </p:nvSpPr>
          <p:spPr>
            <a:xfrm>
              <a:off x="8603577"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09" name="Oval 408"/>
            <p:cNvSpPr/>
            <p:nvPr/>
          </p:nvSpPr>
          <p:spPr>
            <a:xfrm>
              <a:off x="8563040"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0" name="Oval 409"/>
            <p:cNvSpPr/>
            <p:nvPr/>
          </p:nvSpPr>
          <p:spPr>
            <a:xfrm>
              <a:off x="8645486"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1" name="Oval 410"/>
            <p:cNvSpPr/>
            <p:nvPr/>
          </p:nvSpPr>
          <p:spPr>
            <a:xfrm>
              <a:off x="8746795"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2" name="Oval 411"/>
            <p:cNvSpPr/>
            <p:nvPr/>
          </p:nvSpPr>
          <p:spPr>
            <a:xfrm>
              <a:off x="8645485"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3" name="Oval 412"/>
            <p:cNvSpPr/>
            <p:nvPr/>
          </p:nvSpPr>
          <p:spPr>
            <a:xfrm>
              <a:off x="8580717"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4" name="Oval 413"/>
            <p:cNvSpPr/>
            <p:nvPr/>
          </p:nvSpPr>
          <p:spPr>
            <a:xfrm>
              <a:off x="8631619"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5" name="Oval 414"/>
            <p:cNvSpPr/>
            <p:nvPr/>
          </p:nvSpPr>
          <p:spPr>
            <a:xfrm>
              <a:off x="8737800"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6" name="Oval 415"/>
            <p:cNvSpPr/>
            <p:nvPr/>
          </p:nvSpPr>
          <p:spPr>
            <a:xfrm>
              <a:off x="8769654"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7" name="Oval 416"/>
            <p:cNvSpPr/>
            <p:nvPr/>
          </p:nvSpPr>
          <p:spPr>
            <a:xfrm>
              <a:off x="8695018"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8" name="Oval 417"/>
            <p:cNvSpPr/>
            <p:nvPr/>
          </p:nvSpPr>
          <p:spPr>
            <a:xfrm>
              <a:off x="8689831"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19" name="Oval 418"/>
            <p:cNvSpPr/>
            <p:nvPr/>
          </p:nvSpPr>
          <p:spPr>
            <a:xfrm>
              <a:off x="8745422"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0" name="Oval 419"/>
            <p:cNvSpPr/>
            <p:nvPr/>
          </p:nvSpPr>
          <p:spPr>
            <a:xfrm>
              <a:off x="8688458"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1" name="Oval 420"/>
            <p:cNvSpPr/>
            <p:nvPr/>
          </p:nvSpPr>
          <p:spPr>
            <a:xfrm>
              <a:off x="8588337"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2" name="Oval 421"/>
            <p:cNvSpPr/>
            <p:nvPr/>
          </p:nvSpPr>
          <p:spPr>
            <a:xfrm>
              <a:off x="8649299"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3" name="Oval 422"/>
            <p:cNvSpPr/>
            <p:nvPr/>
          </p:nvSpPr>
          <p:spPr>
            <a:xfrm>
              <a:off x="8791141"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4" name="Oval 423"/>
            <p:cNvSpPr/>
            <p:nvPr/>
          </p:nvSpPr>
          <p:spPr>
            <a:xfrm>
              <a:off x="8732804"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5" name="Oval 424"/>
            <p:cNvSpPr/>
            <p:nvPr/>
          </p:nvSpPr>
          <p:spPr>
            <a:xfrm>
              <a:off x="8885018"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6" name="Oval 425"/>
            <p:cNvSpPr/>
            <p:nvPr/>
          </p:nvSpPr>
          <p:spPr>
            <a:xfrm>
              <a:off x="8859718"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7" name="Oval 426"/>
            <p:cNvSpPr/>
            <p:nvPr/>
          </p:nvSpPr>
          <p:spPr>
            <a:xfrm>
              <a:off x="8932984"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8" name="Oval 427"/>
            <p:cNvSpPr/>
            <p:nvPr/>
          </p:nvSpPr>
          <p:spPr>
            <a:xfrm>
              <a:off x="8813999"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29" name="Oval 428"/>
            <p:cNvSpPr/>
            <p:nvPr/>
          </p:nvSpPr>
          <p:spPr>
            <a:xfrm>
              <a:off x="8821618"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0" name="Oval 429"/>
            <p:cNvSpPr/>
            <p:nvPr/>
          </p:nvSpPr>
          <p:spPr>
            <a:xfrm>
              <a:off x="8930737"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1" name="Oval 430"/>
            <p:cNvSpPr/>
            <p:nvPr/>
          </p:nvSpPr>
          <p:spPr>
            <a:xfrm>
              <a:off x="8989258"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2" name="Oval 431"/>
            <p:cNvSpPr/>
            <p:nvPr/>
          </p:nvSpPr>
          <p:spPr>
            <a:xfrm>
              <a:off x="8952032"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3" name="Oval 432"/>
            <p:cNvSpPr/>
            <p:nvPr/>
          </p:nvSpPr>
          <p:spPr>
            <a:xfrm>
              <a:off x="8997751"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4" name="Oval 433"/>
            <p:cNvSpPr/>
            <p:nvPr/>
          </p:nvSpPr>
          <p:spPr>
            <a:xfrm>
              <a:off x="8930736"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5" name="Oval 434"/>
            <p:cNvSpPr/>
            <p:nvPr/>
          </p:nvSpPr>
          <p:spPr>
            <a:xfrm>
              <a:off x="8858345"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6" name="Oval 435"/>
            <p:cNvSpPr/>
            <p:nvPr/>
          </p:nvSpPr>
          <p:spPr>
            <a:xfrm>
              <a:off x="8801195"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7" name="Oval 436"/>
            <p:cNvSpPr/>
            <p:nvPr/>
          </p:nvSpPr>
          <p:spPr>
            <a:xfrm>
              <a:off x="8839295"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8" name="Oval 437"/>
            <p:cNvSpPr/>
            <p:nvPr/>
          </p:nvSpPr>
          <p:spPr>
            <a:xfrm>
              <a:off x="8785642" y="497331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39" name="Oval 438"/>
            <p:cNvSpPr/>
            <p:nvPr/>
          </p:nvSpPr>
          <p:spPr>
            <a:xfrm>
              <a:off x="8881204"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0" name="Oval 439"/>
            <p:cNvSpPr/>
            <p:nvPr/>
          </p:nvSpPr>
          <p:spPr>
            <a:xfrm>
              <a:off x="8982513"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1" name="Oval 440"/>
            <p:cNvSpPr/>
            <p:nvPr/>
          </p:nvSpPr>
          <p:spPr>
            <a:xfrm>
              <a:off x="8881203"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2" name="Oval 441"/>
            <p:cNvSpPr/>
            <p:nvPr/>
          </p:nvSpPr>
          <p:spPr>
            <a:xfrm>
              <a:off x="8816435"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3" name="Oval 442"/>
            <p:cNvSpPr/>
            <p:nvPr/>
          </p:nvSpPr>
          <p:spPr>
            <a:xfrm>
              <a:off x="8867337"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4" name="Oval 443"/>
            <p:cNvSpPr/>
            <p:nvPr/>
          </p:nvSpPr>
          <p:spPr>
            <a:xfrm>
              <a:off x="8973518"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5" name="Oval 444"/>
            <p:cNvSpPr/>
            <p:nvPr/>
          </p:nvSpPr>
          <p:spPr>
            <a:xfrm>
              <a:off x="9005372"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6" name="Oval 445"/>
            <p:cNvSpPr/>
            <p:nvPr/>
          </p:nvSpPr>
          <p:spPr>
            <a:xfrm>
              <a:off x="8930736"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7" name="Oval 446"/>
            <p:cNvSpPr/>
            <p:nvPr/>
          </p:nvSpPr>
          <p:spPr>
            <a:xfrm>
              <a:off x="8925549"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8" name="Oval 447"/>
            <p:cNvSpPr/>
            <p:nvPr/>
          </p:nvSpPr>
          <p:spPr>
            <a:xfrm>
              <a:off x="8981140"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49" name="Oval 448"/>
            <p:cNvSpPr/>
            <p:nvPr/>
          </p:nvSpPr>
          <p:spPr>
            <a:xfrm>
              <a:off x="8924176"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0" name="Oval 449"/>
            <p:cNvSpPr/>
            <p:nvPr/>
          </p:nvSpPr>
          <p:spPr>
            <a:xfrm>
              <a:off x="8824055"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1" name="Oval 450"/>
            <p:cNvSpPr/>
            <p:nvPr/>
          </p:nvSpPr>
          <p:spPr>
            <a:xfrm>
              <a:off x="8885017"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2" name="Oval 451"/>
            <p:cNvSpPr/>
            <p:nvPr/>
          </p:nvSpPr>
          <p:spPr>
            <a:xfrm>
              <a:off x="9026859"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3" name="Oval 452"/>
            <p:cNvSpPr/>
            <p:nvPr/>
          </p:nvSpPr>
          <p:spPr>
            <a:xfrm>
              <a:off x="8968522"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4" name="Oval 453"/>
            <p:cNvSpPr/>
            <p:nvPr/>
          </p:nvSpPr>
          <p:spPr>
            <a:xfrm>
              <a:off x="9113991"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5" name="Oval 454"/>
            <p:cNvSpPr/>
            <p:nvPr/>
          </p:nvSpPr>
          <p:spPr>
            <a:xfrm>
              <a:off x="9088691"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6" name="Oval 455"/>
            <p:cNvSpPr/>
            <p:nvPr/>
          </p:nvSpPr>
          <p:spPr>
            <a:xfrm>
              <a:off x="9161957"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7" name="Oval 456"/>
            <p:cNvSpPr/>
            <p:nvPr/>
          </p:nvSpPr>
          <p:spPr>
            <a:xfrm>
              <a:off x="904297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8" name="Oval 457"/>
            <p:cNvSpPr/>
            <p:nvPr/>
          </p:nvSpPr>
          <p:spPr>
            <a:xfrm>
              <a:off x="9050591"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59" name="Oval 458"/>
            <p:cNvSpPr/>
            <p:nvPr/>
          </p:nvSpPr>
          <p:spPr>
            <a:xfrm>
              <a:off x="9159710"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0" name="Oval 459"/>
            <p:cNvSpPr/>
            <p:nvPr/>
          </p:nvSpPr>
          <p:spPr>
            <a:xfrm>
              <a:off x="921823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1" name="Oval 460"/>
            <p:cNvSpPr/>
            <p:nvPr/>
          </p:nvSpPr>
          <p:spPr>
            <a:xfrm>
              <a:off x="9181005"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2" name="Oval 461"/>
            <p:cNvSpPr/>
            <p:nvPr/>
          </p:nvSpPr>
          <p:spPr>
            <a:xfrm>
              <a:off x="9226724"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3" name="Oval 462"/>
            <p:cNvSpPr/>
            <p:nvPr/>
          </p:nvSpPr>
          <p:spPr>
            <a:xfrm>
              <a:off x="9159709"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4" name="Oval 463"/>
            <p:cNvSpPr/>
            <p:nvPr/>
          </p:nvSpPr>
          <p:spPr>
            <a:xfrm>
              <a:off x="9087318"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5" name="Oval 464"/>
            <p:cNvSpPr/>
            <p:nvPr/>
          </p:nvSpPr>
          <p:spPr>
            <a:xfrm>
              <a:off x="903016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6" name="Oval 465"/>
            <p:cNvSpPr/>
            <p:nvPr/>
          </p:nvSpPr>
          <p:spPr>
            <a:xfrm>
              <a:off x="9057524" y="5007599"/>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7" name="Oval 466"/>
            <p:cNvSpPr/>
            <p:nvPr/>
          </p:nvSpPr>
          <p:spPr>
            <a:xfrm>
              <a:off x="9027731"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8" name="Oval 467"/>
            <p:cNvSpPr/>
            <p:nvPr/>
          </p:nvSpPr>
          <p:spPr>
            <a:xfrm>
              <a:off x="9110177"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69" name="Oval 468"/>
            <p:cNvSpPr/>
            <p:nvPr/>
          </p:nvSpPr>
          <p:spPr>
            <a:xfrm>
              <a:off x="9211486"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0" name="Oval 469"/>
            <p:cNvSpPr/>
            <p:nvPr/>
          </p:nvSpPr>
          <p:spPr>
            <a:xfrm>
              <a:off x="9098747" y="49477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1" name="Oval 470"/>
            <p:cNvSpPr/>
            <p:nvPr/>
          </p:nvSpPr>
          <p:spPr>
            <a:xfrm>
              <a:off x="9045408"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2" name="Oval 471"/>
            <p:cNvSpPr/>
            <p:nvPr/>
          </p:nvSpPr>
          <p:spPr>
            <a:xfrm>
              <a:off x="9096310"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3" name="Oval 472"/>
            <p:cNvSpPr/>
            <p:nvPr/>
          </p:nvSpPr>
          <p:spPr>
            <a:xfrm>
              <a:off x="9202491"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4" name="Oval 473"/>
            <p:cNvSpPr/>
            <p:nvPr/>
          </p:nvSpPr>
          <p:spPr>
            <a:xfrm>
              <a:off x="9234345"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5" name="Oval 474"/>
            <p:cNvSpPr/>
            <p:nvPr/>
          </p:nvSpPr>
          <p:spPr>
            <a:xfrm>
              <a:off x="9159709"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6" name="Oval 475"/>
            <p:cNvSpPr/>
            <p:nvPr/>
          </p:nvSpPr>
          <p:spPr>
            <a:xfrm>
              <a:off x="9154522"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7" name="Oval 476"/>
            <p:cNvSpPr/>
            <p:nvPr/>
          </p:nvSpPr>
          <p:spPr>
            <a:xfrm>
              <a:off x="9210113"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8" name="Oval 477"/>
            <p:cNvSpPr/>
            <p:nvPr/>
          </p:nvSpPr>
          <p:spPr>
            <a:xfrm>
              <a:off x="9153149"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79" name="Oval 478"/>
            <p:cNvSpPr/>
            <p:nvPr/>
          </p:nvSpPr>
          <p:spPr>
            <a:xfrm>
              <a:off x="9053028"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0" name="Oval 479"/>
            <p:cNvSpPr/>
            <p:nvPr/>
          </p:nvSpPr>
          <p:spPr>
            <a:xfrm>
              <a:off x="9113990"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1" name="Oval 480"/>
            <p:cNvSpPr/>
            <p:nvPr/>
          </p:nvSpPr>
          <p:spPr>
            <a:xfrm>
              <a:off x="9255832"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2" name="Oval 481"/>
            <p:cNvSpPr/>
            <p:nvPr/>
          </p:nvSpPr>
          <p:spPr>
            <a:xfrm>
              <a:off x="9197495"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3" name="Oval 482"/>
            <p:cNvSpPr/>
            <p:nvPr/>
          </p:nvSpPr>
          <p:spPr>
            <a:xfrm>
              <a:off x="9344341"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4" name="Oval 483"/>
            <p:cNvSpPr/>
            <p:nvPr/>
          </p:nvSpPr>
          <p:spPr>
            <a:xfrm>
              <a:off x="9319041"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5" name="Oval 484"/>
            <p:cNvSpPr/>
            <p:nvPr/>
          </p:nvSpPr>
          <p:spPr>
            <a:xfrm>
              <a:off x="9392307"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6" name="Oval 485"/>
            <p:cNvSpPr/>
            <p:nvPr/>
          </p:nvSpPr>
          <p:spPr>
            <a:xfrm>
              <a:off x="927332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7" name="Oval 486"/>
            <p:cNvSpPr/>
            <p:nvPr/>
          </p:nvSpPr>
          <p:spPr>
            <a:xfrm>
              <a:off x="9280941"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8" name="Oval 487"/>
            <p:cNvSpPr/>
            <p:nvPr/>
          </p:nvSpPr>
          <p:spPr>
            <a:xfrm>
              <a:off x="9390060"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89" name="Oval 488"/>
            <p:cNvSpPr/>
            <p:nvPr/>
          </p:nvSpPr>
          <p:spPr>
            <a:xfrm>
              <a:off x="944858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0" name="Oval 489"/>
            <p:cNvSpPr/>
            <p:nvPr/>
          </p:nvSpPr>
          <p:spPr>
            <a:xfrm>
              <a:off x="9411355"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1" name="Oval 490"/>
            <p:cNvSpPr/>
            <p:nvPr/>
          </p:nvSpPr>
          <p:spPr>
            <a:xfrm>
              <a:off x="9457074"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2" name="Oval 491"/>
            <p:cNvSpPr/>
            <p:nvPr/>
          </p:nvSpPr>
          <p:spPr>
            <a:xfrm>
              <a:off x="9390059"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3" name="Oval 492"/>
            <p:cNvSpPr/>
            <p:nvPr/>
          </p:nvSpPr>
          <p:spPr>
            <a:xfrm>
              <a:off x="9317668"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4" name="Oval 493"/>
            <p:cNvSpPr/>
            <p:nvPr/>
          </p:nvSpPr>
          <p:spPr>
            <a:xfrm>
              <a:off x="926051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5" name="Oval 494"/>
            <p:cNvSpPr/>
            <p:nvPr/>
          </p:nvSpPr>
          <p:spPr>
            <a:xfrm>
              <a:off x="9298618"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6" name="Oval 495"/>
            <p:cNvSpPr/>
            <p:nvPr/>
          </p:nvSpPr>
          <p:spPr>
            <a:xfrm>
              <a:off x="9254458" y="4977119"/>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7" name="Oval 496"/>
            <p:cNvSpPr/>
            <p:nvPr/>
          </p:nvSpPr>
          <p:spPr>
            <a:xfrm>
              <a:off x="9340527"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8" name="Oval 497"/>
            <p:cNvSpPr/>
            <p:nvPr/>
          </p:nvSpPr>
          <p:spPr>
            <a:xfrm>
              <a:off x="9441836"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499" name="Oval 498"/>
            <p:cNvSpPr/>
            <p:nvPr/>
          </p:nvSpPr>
          <p:spPr>
            <a:xfrm>
              <a:off x="9340526"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0" name="Oval 499"/>
            <p:cNvSpPr/>
            <p:nvPr/>
          </p:nvSpPr>
          <p:spPr>
            <a:xfrm>
              <a:off x="9275758"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1" name="Oval 500"/>
            <p:cNvSpPr/>
            <p:nvPr/>
          </p:nvSpPr>
          <p:spPr>
            <a:xfrm>
              <a:off x="9326660"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2" name="Oval 501"/>
            <p:cNvSpPr/>
            <p:nvPr/>
          </p:nvSpPr>
          <p:spPr>
            <a:xfrm>
              <a:off x="9432841"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3" name="Oval 502"/>
            <p:cNvSpPr/>
            <p:nvPr/>
          </p:nvSpPr>
          <p:spPr>
            <a:xfrm>
              <a:off x="9464695"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4" name="Oval 503"/>
            <p:cNvSpPr/>
            <p:nvPr/>
          </p:nvSpPr>
          <p:spPr>
            <a:xfrm>
              <a:off x="9390059"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5" name="Oval 504"/>
            <p:cNvSpPr/>
            <p:nvPr/>
          </p:nvSpPr>
          <p:spPr>
            <a:xfrm>
              <a:off x="9384872"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6" name="Oval 505"/>
            <p:cNvSpPr/>
            <p:nvPr/>
          </p:nvSpPr>
          <p:spPr>
            <a:xfrm>
              <a:off x="9440463"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7" name="Oval 506"/>
            <p:cNvSpPr/>
            <p:nvPr/>
          </p:nvSpPr>
          <p:spPr>
            <a:xfrm>
              <a:off x="9383499"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8" name="Oval 507"/>
            <p:cNvSpPr/>
            <p:nvPr/>
          </p:nvSpPr>
          <p:spPr>
            <a:xfrm>
              <a:off x="9283378"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09" name="Oval 508"/>
            <p:cNvSpPr/>
            <p:nvPr/>
          </p:nvSpPr>
          <p:spPr>
            <a:xfrm>
              <a:off x="9344340"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0" name="Oval 509"/>
            <p:cNvSpPr/>
            <p:nvPr/>
          </p:nvSpPr>
          <p:spPr>
            <a:xfrm>
              <a:off x="9486182"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1" name="Oval 510"/>
            <p:cNvSpPr/>
            <p:nvPr/>
          </p:nvSpPr>
          <p:spPr>
            <a:xfrm>
              <a:off x="9427845"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2" name="Oval 511"/>
            <p:cNvSpPr/>
            <p:nvPr/>
          </p:nvSpPr>
          <p:spPr>
            <a:xfrm>
              <a:off x="9502294" y="50772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3" name="Oval 512"/>
            <p:cNvSpPr/>
            <p:nvPr/>
          </p:nvSpPr>
          <p:spPr>
            <a:xfrm>
              <a:off x="9494300" y="502775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4" name="Oval 513"/>
            <p:cNvSpPr/>
            <p:nvPr/>
          </p:nvSpPr>
          <p:spPr>
            <a:xfrm>
              <a:off x="9513720" y="497822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5" name="Oval 514"/>
            <p:cNvSpPr/>
            <p:nvPr/>
          </p:nvSpPr>
          <p:spPr>
            <a:xfrm>
              <a:off x="9486549" y="49744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6" name="Oval 515"/>
            <p:cNvSpPr/>
            <p:nvPr/>
          </p:nvSpPr>
          <p:spPr>
            <a:xfrm>
              <a:off x="9509408" y="492515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7" name="Oval 516"/>
            <p:cNvSpPr/>
            <p:nvPr/>
          </p:nvSpPr>
          <p:spPr>
            <a:xfrm>
              <a:off x="7836455" y="50048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8" name="Oval 517"/>
            <p:cNvSpPr/>
            <p:nvPr/>
          </p:nvSpPr>
          <p:spPr>
            <a:xfrm>
              <a:off x="7840761" y="50963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19" name="Oval 518"/>
            <p:cNvSpPr/>
            <p:nvPr/>
          </p:nvSpPr>
          <p:spPr>
            <a:xfrm>
              <a:off x="8083667" y="510395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0" name="Oval 519"/>
            <p:cNvSpPr/>
            <p:nvPr/>
          </p:nvSpPr>
          <p:spPr>
            <a:xfrm>
              <a:off x="8670971" y="5109481"/>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1" name="Oval 520"/>
            <p:cNvSpPr/>
            <p:nvPr/>
          </p:nvSpPr>
          <p:spPr>
            <a:xfrm>
              <a:off x="8890508" y="512091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2" name="Oval 521"/>
            <p:cNvSpPr/>
            <p:nvPr/>
          </p:nvSpPr>
          <p:spPr>
            <a:xfrm>
              <a:off x="8098843"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3" name="Oval 522"/>
            <p:cNvSpPr/>
            <p:nvPr/>
          </p:nvSpPr>
          <p:spPr>
            <a:xfrm>
              <a:off x="8354673"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4" name="Oval 523"/>
            <p:cNvSpPr/>
            <p:nvPr/>
          </p:nvSpPr>
          <p:spPr>
            <a:xfrm>
              <a:off x="8785330"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5" name="Oval 524"/>
            <p:cNvSpPr/>
            <p:nvPr/>
          </p:nvSpPr>
          <p:spPr>
            <a:xfrm>
              <a:off x="9048469"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6" name="Oval 525"/>
            <p:cNvSpPr/>
            <p:nvPr/>
          </p:nvSpPr>
          <p:spPr>
            <a:xfrm>
              <a:off x="9250462" y="48486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7" name="Oval 526"/>
            <p:cNvSpPr/>
            <p:nvPr/>
          </p:nvSpPr>
          <p:spPr>
            <a:xfrm>
              <a:off x="9503160" y="485276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8" name="Oval 527"/>
            <p:cNvSpPr/>
            <p:nvPr/>
          </p:nvSpPr>
          <p:spPr>
            <a:xfrm>
              <a:off x="8557042" y="49934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29" name="Oval 528"/>
            <p:cNvSpPr/>
            <p:nvPr/>
          </p:nvSpPr>
          <p:spPr>
            <a:xfrm>
              <a:off x="9402862" y="50010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30" name="Oval 529"/>
            <p:cNvSpPr/>
            <p:nvPr/>
          </p:nvSpPr>
          <p:spPr>
            <a:xfrm>
              <a:off x="8210392" y="509633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31" name="TextBox 262"/>
            <p:cNvSpPr txBox="1"/>
            <p:nvPr/>
          </p:nvSpPr>
          <p:spPr>
            <a:xfrm>
              <a:off x="9581941" y="5520331"/>
              <a:ext cx="790575"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Glass</a:t>
              </a:r>
            </a:p>
          </p:txBody>
        </p:sp>
        <p:sp>
          <p:nvSpPr>
            <p:cNvPr id="532" name="TextBox 263"/>
            <p:cNvSpPr txBox="1"/>
            <p:nvPr/>
          </p:nvSpPr>
          <p:spPr>
            <a:xfrm>
              <a:off x="9567586" y="5255946"/>
              <a:ext cx="790575"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FTO</a:t>
              </a:r>
            </a:p>
          </p:txBody>
        </p:sp>
        <p:sp>
          <p:nvSpPr>
            <p:cNvPr id="533" name="TextBox 264"/>
            <p:cNvSpPr txBox="1"/>
            <p:nvPr/>
          </p:nvSpPr>
          <p:spPr>
            <a:xfrm>
              <a:off x="9573084" y="5055373"/>
              <a:ext cx="1295400"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Compact TiO</a:t>
              </a:r>
              <a:r>
                <a:rPr lang="en-US" sz="1350" baseline="-25000" dirty="0">
                  <a:solidFill>
                    <a:prstClr val="black"/>
                  </a:solidFill>
                </a:rPr>
                <a:t>2</a:t>
              </a:r>
            </a:p>
          </p:txBody>
        </p:sp>
        <p:sp>
          <p:nvSpPr>
            <p:cNvPr id="534" name="TextBox 265"/>
            <p:cNvSpPr txBox="1"/>
            <p:nvPr/>
          </p:nvSpPr>
          <p:spPr>
            <a:xfrm>
              <a:off x="9587863" y="4632351"/>
              <a:ext cx="1661621"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CH</a:t>
              </a:r>
              <a:r>
                <a:rPr lang="en-US" sz="1350" baseline="-25000" dirty="0">
                  <a:solidFill>
                    <a:prstClr val="black"/>
                  </a:solidFill>
                </a:rPr>
                <a:t>3</a:t>
              </a:r>
              <a:r>
                <a:rPr lang="en-US" sz="1350" dirty="0">
                  <a:solidFill>
                    <a:prstClr val="black"/>
                  </a:solidFill>
                </a:rPr>
                <a:t>NH</a:t>
              </a:r>
              <a:r>
                <a:rPr lang="en-US" sz="1350" baseline="-25000" dirty="0">
                  <a:solidFill>
                    <a:prstClr val="black"/>
                  </a:solidFill>
                </a:rPr>
                <a:t>3</a:t>
              </a:r>
              <a:r>
                <a:rPr lang="en-US" sz="1350" dirty="0">
                  <a:solidFill>
                    <a:prstClr val="black"/>
                  </a:solidFill>
                </a:rPr>
                <a:t>PbI</a:t>
              </a:r>
              <a:r>
                <a:rPr lang="en-US" sz="1350" baseline="-25000" dirty="0">
                  <a:solidFill>
                    <a:prstClr val="black"/>
                  </a:solidFill>
                </a:rPr>
                <a:t>3-x</a:t>
              </a:r>
              <a:r>
                <a:rPr lang="en-US" sz="1350" dirty="0">
                  <a:solidFill>
                    <a:prstClr val="black"/>
                  </a:solidFill>
                </a:rPr>
                <a:t>Cl</a:t>
              </a:r>
              <a:r>
                <a:rPr lang="en-US" sz="1350" baseline="-25000" dirty="0">
                  <a:solidFill>
                    <a:prstClr val="black"/>
                  </a:solidFill>
                </a:rPr>
                <a:t>x</a:t>
              </a:r>
              <a:endParaRPr lang="en-US" sz="1350" dirty="0">
                <a:solidFill>
                  <a:prstClr val="black"/>
                </a:solidFill>
              </a:endParaRPr>
            </a:p>
          </p:txBody>
        </p:sp>
        <p:sp>
          <p:nvSpPr>
            <p:cNvPr id="535" name="TextBox 266"/>
            <p:cNvSpPr txBox="1"/>
            <p:nvPr/>
          </p:nvSpPr>
          <p:spPr>
            <a:xfrm>
              <a:off x="9586906" y="4078146"/>
              <a:ext cx="990600"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Au</a:t>
              </a:r>
            </a:p>
          </p:txBody>
        </p:sp>
        <p:sp>
          <p:nvSpPr>
            <p:cNvPr id="536" name="TextBox 267"/>
            <p:cNvSpPr txBox="1"/>
            <p:nvPr/>
          </p:nvSpPr>
          <p:spPr>
            <a:xfrm>
              <a:off x="9579832" y="4324061"/>
              <a:ext cx="1669652"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Spiro-</a:t>
              </a:r>
              <a:r>
                <a:rPr lang="en-US" sz="1350" dirty="0" err="1">
                  <a:solidFill>
                    <a:prstClr val="black"/>
                  </a:solidFill>
                </a:rPr>
                <a:t>MeOTAD</a:t>
              </a:r>
              <a:endParaRPr lang="en-US" sz="1350" dirty="0">
                <a:solidFill>
                  <a:prstClr val="black"/>
                </a:solidFill>
              </a:endParaRPr>
            </a:p>
          </p:txBody>
        </p:sp>
        <p:sp>
          <p:nvSpPr>
            <p:cNvPr id="537" name="TextBox 531"/>
            <p:cNvSpPr txBox="1"/>
            <p:nvPr/>
          </p:nvSpPr>
          <p:spPr>
            <a:xfrm>
              <a:off x="9570337" y="4864165"/>
              <a:ext cx="1772432"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solidFill>
                    <a:prstClr val="black"/>
                  </a:solidFill>
                </a:rPr>
                <a:t>Mesoporous TiO</a:t>
              </a:r>
              <a:r>
                <a:rPr lang="en-US" sz="1350" b="1" baseline="-25000" dirty="0">
                  <a:solidFill>
                    <a:prstClr val="black"/>
                  </a:solidFill>
                </a:rPr>
                <a:t>2</a:t>
              </a:r>
            </a:p>
          </p:txBody>
        </p:sp>
      </p:grpSp>
      <p:sp>
        <p:nvSpPr>
          <p:cNvPr id="538" name="Rectangle 537"/>
          <p:cNvSpPr/>
          <p:nvPr/>
        </p:nvSpPr>
        <p:spPr>
          <a:xfrm>
            <a:off x="4769326" y="2008326"/>
            <a:ext cx="492902" cy="490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39" name="Rectangle 24"/>
          <p:cNvSpPr>
            <a:spLocks noChangeArrowheads="1"/>
          </p:cNvSpPr>
          <p:nvPr/>
        </p:nvSpPr>
        <p:spPr bwMode="auto">
          <a:xfrm>
            <a:off x="1860234" y="5690607"/>
            <a:ext cx="63007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ts val="0"/>
              </a:spcBef>
              <a:spcAft>
                <a:spcPts val="0"/>
              </a:spcAft>
              <a:buClrTx/>
              <a:buSzTx/>
              <a:buFont typeface="Webdings" panose="05030102010509060703" pitchFamily="18" charset="2"/>
              <a:buNone/>
            </a:pPr>
            <a:r>
              <a:rPr lang="en-US" sz="900" dirty="0">
                <a:solidFill>
                  <a:prstClr val="black"/>
                </a:solidFill>
                <a:latin typeface="Calibri" panose="020F0502020204030204"/>
              </a:rPr>
              <a:t>Song, Z.; </a:t>
            </a:r>
            <a:r>
              <a:rPr lang="en-US" sz="900" dirty="0" err="1">
                <a:solidFill>
                  <a:prstClr val="black"/>
                </a:solidFill>
                <a:latin typeface="Calibri" panose="020F0502020204030204"/>
              </a:rPr>
              <a:t>Watthage</a:t>
            </a:r>
            <a:r>
              <a:rPr lang="en-US" sz="900" dirty="0">
                <a:solidFill>
                  <a:prstClr val="black"/>
                </a:solidFill>
                <a:latin typeface="Calibri" panose="020F0502020204030204"/>
              </a:rPr>
              <a:t>, S. C.; Phillips, A. B.; </a:t>
            </a:r>
            <a:r>
              <a:rPr lang="en-US" sz="900" dirty="0" err="1">
                <a:solidFill>
                  <a:prstClr val="black"/>
                </a:solidFill>
                <a:latin typeface="Calibri" panose="020F0502020204030204"/>
              </a:rPr>
              <a:t>Heben</a:t>
            </a:r>
            <a:r>
              <a:rPr lang="en-US" sz="900" dirty="0">
                <a:solidFill>
                  <a:prstClr val="black"/>
                </a:solidFill>
                <a:latin typeface="Calibri" panose="020F0502020204030204"/>
              </a:rPr>
              <a:t>, M. J. </a:t>
            </a:r>
            <a:r>
              <a:rPr lang="en-US" sz="900" i="1" dirty="0">
                <a:solidFill>
                  <a:prstClr val="black"/>
                </a:solidFill>
                <a:latin typeface="Calibri" panose="020F0502020204030204"/>
              </a:rPr>
              <a:t>J. Photon. Energy</a:t>
            </a:r>
            <a:r>
              <a:rPr lang="en-US" sz="900" dirty="0">
                <a:solidFill>
                  <a:prstClr val="black"/>
                </a:solidFill>
                <a:latin typeface="Calibri" panose="020F0502020204030204"/>
              </a:rPr>
              <a:t> </a:t>
            </a:r>
            <a:r>
              <a:rPr lang="en-US" sz="900" b="1" dirty="0">
                <a:solidFill>
                  <a:prstClr val="black"/>
                </a:solidFill>
                <a:latin typeface="Calibri" panose="020F0502020204030204"/>
              </a:rPr>
              <a:t>2016</a:t>
            </a:r>
            <a:r>
              <a:rPr lang="en-US" sz="900" dirty="0">
                <a:solidFill>
                  <a:prstClr val="black"/>
                </a:solidFill>
                <a:latin typeface="Calibri" panose="020F0502020204030204"/>
              </a:rPr>
              <a:t>, </a:t>
            </a:r>
            <a:r>
              <a:rPr lang="en-US" sz="900" i="1" dirty="0">
                <a:solidFill>
                  <a:prstClr val="black"/>
                </a:solidFill>
                <a:latin typeface="Calibri" panose="020F0502020204030204"/>
              </a:rPr>
              <a:t>6</a:t>
            </a:r>
            <a:r>
              <a:rPr lang="en-US" sz="900" dirty="0">
                <a:solidFill>
                  <a:prstClr val="black"/>
                </a:solidFill>
                <a:latin typeface="Calibri" panose="020F0502020204030204"/>
              </a:rPr>
              <a:t> (2), 022001.</a:t>
            </a:r>
          </a:p>
        </p:txBody>
      </p:sp>
    </p:spTree>
    <p:extLst>
      <p:ext uri="{BB962C8B-B14F-4D97-AF65-F5344CB8AC3E}">
        <p14:creationId xmlns:p14="http://schemas.microsoft.com/office/powerpoint/2010/main" val="421699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Solar incentives</a:t>
            </a:r>
          </a:p>
          <a:p>
            <a:r>
              <a:rPr lang="en-US" dirty="0"/>
              <a:t>	</a:t>
            </a:r>
            <a:r>
              <a:rPr lang="en-US" dirty="0" smtClean="0"/>
              <a:t>30% Federal Tax Credit</a:t>
            </a:r>
          </a:p>
          <a:p>
            <a:r>
              <a:rPr lang="en-US" dirty="0"/>
              <a:t>	</a:t>
            </a:r>
            <a:r>
              <a:rPr lang="en-US" dirty="0" smtClean="0"/>
              <a:t>Many state level incentives</a:t>
            </a:r>
            <a:endParaRPr lang="en-US" dirty="0"/>
          </a:p>
          <a:p>
            <a:r>
              <a:rPr lang="en-US" dirty="0" smtClean="0"/>
              <a:t>Net Metering Policies</a:t>
            </a:r>
          </a:p>
          <a:p>
            <a:r>
              <a:rPr lang="en-US" dirty="0"/>
              <a:t>	</a:t>
            </a:r>
            <a:r>
              <a:rPr lang="en-US" dirty="0" smtClean="0"/>
              <a:t>How to pay for distributed energy resources</a:t>
            </a:r>
          </a:p>
          <a:p>
            <a:r>
              <a:rPr lang="en-US" dirty="0" smtClean="0"/>
              <a:t>	Impacts on rates and bills</a:t>
            </a:r>
          </a:p>
          <a:p>
            <a:r>
              <a:rPr lang="en-US" dirty="0"/>
              <a:t>	</a:t>
            </a:r>
            <a:r>
              <a:rPr lang="en-US" dirty="0" smtClean="0"/>
              <a:t>Implications for utility business model</a:t>
            </a:r>
          </a:p>
          <a:p>
            <a:r>
              <a:rPr lang="en-US" dirty="0" smtClean="0"/>
              <a:t>Renewable Portfolio Standards</a:t>
            </a:r>
          </a:p>
          <a:p>
            <a:r>
              <a:rPr lang="en-US" dirty="0" smtClean="0"/>
              <a:t>	In the face of stagnant federal policy </a:t>
            </a:r>
            <a:endParaRPr lang="en-US" dirty="0"/>
          </a:p>
          <a:p>
            <a:r>
              <a:rPr lang="en-US" dirty="0" smtClean="0"/>
              <a:t>The Adoption and Diffusion of Innovative Technologies</a:t>
            </a:r>
            <a:endParaRPr lang="en-US" dirty="0"/>
          </a:p>
        </p:txBody>
      </p:sp>
      <p:sp>
        <p:nvSpPr>
          <p:cNvPr id="2" name="Title 1"/>
          <p:cNvSpPr>
            <a:spLocks noGrp="1"/>
          </p:cNvSpPr>
          <p:nvPr>
            <p:ph type="title"/>
          </p:nvPr>
        </p:nvSpPr>
        <p:spPr/>
        <p:txBody>
          <a:bodyPr/>
          <a:lstStyle/>
          <a:p>
            <a:r>
              <a:rPr lang="en-US" dirty="0" smtClean="0"/>
              <a:t>Key Policy Issues</a:t>
            </a:r>
            <a:endParaRPr lang="en-US" dirty="0"/>
          </a:p>
        </p:txBody>
      </p:sp>
    </p:spTree>
    <p:extLst>
      <p:ext uri="{BB962C8B-B14F-4D97-AF65-F5344CB8AC3E}">
        <p14:creationId xmlns:p14="http://schemas.microsoft.com/office/powerpoint/2010/main" val="1302333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Perovskite Solar Cell Architecture Evolution</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70</a:t>
            </a:fld>
            <a:endParaRPr lang="en-US">
              <a:solidFill>
                <a:prstClr val="black">
                  <a:tint val="75000"/>
                </a:prstClr>
              </a:solidFill>
            </a:endParaRPr>
          </a:p>
        </p:txBody>
      </p:sp>
      <p:grpSp>
        <p:nvGrpSpPr>
          <p:cNvPr id="6" name="Group 5"/>
          <p:cNvGrpSpPr/>
          <p:nvPr/>
        </p:nvGrpSpPr>
        <p:grpSpPr>
          <a:xfrm>
            <a:off x="3814654" y="1975600"/>
            <a:ext cx="2938332" cy="1547324"/>
            <a:chOff x="7589137" y="4230101"/>
            <a:chExt cx="3182247" cy="1531718"/>
          </a:xfrm>
        </p:grpSpPr>
        <p:sp>
          <p:nvSpPr>
            <p:cNvPr id="543" name="Rectangle 542"/>
            <p:cNvSpPr/>
            <p:nvPr/>
          </p:nvSpPr>
          <p:spPr>
            <a:xfrm>
              <a:off x="7591884" y="4627372"/>
              <a:ext cx="1981200" cy="563107"/>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44" name="Rectangle 543"/>
            <p:cNvSpPr/>
            <p:nvPr/>
          </p:nvSpPr>
          <p:spPr>
            <a:xfrm>
              <a:off x="7591884" y="4311947"/>
              <a:ext cx="1981200" cy="32738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45" name="Rectangle 544"/>
            <p:cNvSpPr/>
            <p:nvPr/>
          </p:nvSpPr>
          <p:spPr>
            <a:xfrm>
              <a:off x="7591884" y="4230101"/>
              <a:ext cx="1981200" cy="8184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46" name="Rectangle 545"/>
            <p:cNvSpPr/>
            <p:nvPr/>
          </p:nvSpPr>
          <p:spPr>
            <a:xfrm>
              <a:off x="7589137" y="5434439"/>
              <a:ext cx="1981200" cy="3273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47" name="Rectangle 546"/>
            <p:cNvSpPr/>
            <p:nvPr/>
          </p:nvSpPr>
          <p:spPr>
            <a:xfrm>
              <a:off x="7589137" y="5272324"/>
              <a:ext cx="1981200" cy="1636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48" name="Rectangle 547"/>
            <p:cNvSpPr/>
            <p:nvPr/>
          </p:nvSpPr>
          <p:spPr>
            <a:xfrm>
              <a:off x="7589137" y="5190479"/>
              <a:ext cx="1981200" cy="818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49" name="Oval 548"/>
            <p:cNvSpPr/>
            <p:nvPr/>
          </p:nvSpPr>
          <p:spPr>
            <a:xfrm>
              <a:off x="7690802"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0" name="Oval 549"/>
            <p:cNvSpPr/>
            <p:nvPr/>
          </p:nvSpPr>
          <p:spPr>
            <a:xfrm>
              <a:off x="7665502"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1" name="Oval 550"/>
            <p:cNvSpPr/>
            <p:nvPr/>
          </p:nvSpPr>
          <p:spPr>
            <a:xfrm>
              <a:off x="7738768"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2" name="Oval 551"/>
            <p:cNvSpPr/>
            <p:nvPr/>
          </p:nvSpPr>
          <p:spPr>
            <a:xfrm>
              <a:off x="7619783"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3" name="Oval 552"/>
            <p:cNvSpPr/>
            <p:nvPr/>
          </p:nvSpPr>
          <p:spPr>
            <a:xfrm>
              <a:off x="7627402"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4" name="Oval 553"/>
            <p:cNvSpPr/>
            <p:nvPr/>
          </p:nvSpPr>
          <p:spPr>
            <a:xfrm>
              <a:off x="7736521"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5" name="Oval 554"/>
            <p:cNvSpPr/>
            <p:nvPr/>
          </p:nvSpPr>
          <p:spPr>
            <a:xfrm>
              <a:off x="779504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6" name="Oval 555"/>
            <p:cNvSpPr/>
            <p:nvPr/>
          </p:nvSpPr>
          <p:spPr>
            <a:xfrm>
              <a:off x="7757816"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7" name="Oval 556"/>
            <p:cNvSpPr/>
            <p:nvPr/>
          </p:nvSpPr>
          <p:spPr>
            <a:xfrm>
              <a:off x="7803535"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8" name="Oval 557"/>
            <p:cNvSpPr/>
            <p:nvPr/>
          </p:nvSpPr>
          <p:spPr>
            <a:xfrm>
              <a:off x="7736520"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59" name="Oval 558"/>
            <p:cNvSpPr/>
            <p:nvPr/>
          </p:nvSpPr>
          <p:spPr>
            <a:xfrm>
              <a:off x="7664129"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0" name="Oval 559"/>
            <p:cNvSpPr/>
            <p:nvPr/>
          </p:nvSpPr>
          <p:spPr>
            <a:xfrm>
              <a:off x="7606979"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1" name="Oval 560"/>
            <p:cNvSpPr/>
            <p:nvPr/>
          </p:nvSpPr>
          <p:spPr>
            <a:xfrm>
              <a:off x="7645079"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2" name="Oval 561"/>
            <p:cNvSpPr/>
            <p:nvPr/>
          </p:nvSpPr>
          <p:spPr>
            <a:xfrm>
              <a:off x="7604542"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3" name="Oval 562"/>
            <p:cNvSpPr/>
            <p:nvPr/>
          </p:nvSpPr>
          <p:spPr>
            <a:xfrm>
              <a:off x="7686988"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4" name="Oval 563"/>
            <p:cNvSpPr/>
            <p:nvPr/>
          </p:nvSpPr>
          <p:spPr>
            <a:xfrm>
              <a:off x="7788297"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5" name="Oval 564"/>
            <p:cNvSpPr/>
            <p:nvPr/>
          </p:nvSpPr>
          <p:spPr>
            <a:xfrm>
              <a:off x="9502295"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6" name="Oval 565"/>
            <p:cNvSpPr/>
            <p:nvPr/>
          </p:nvSpPr>
          <p:spPr>
            <a:xfrm>
              <a:off x="7686987"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7" name="Oval 566"/>
            <p:cNvSpPr/>
            <p:nvPr/>
          </p:nvSpPr>
          <p:spPr>
            <a:xfrm>
              <a:off x="7622219"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8" name="Oval 567"/>
            <p:cNvSpPr/>
            <p:nvPr/>
          </p:nvSpPr>
          <p:spPr>
            <a:xfrm>
              <a:off x="7673121"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69" name="Oval 568"/>
            <p:cNvSpPr/>
            <p:nvPr/>
          </p:nvSpPr>
          <p:spPr>
            <a:xfrm>
              <a:off x="7779302"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0" name="Oval 569"/>
            <p:cNvSpPr/>
            <p:nvPr/>
          </p:nvSpPr>
          <p:spPr>
            <a:xfrm>
              <a:off x="7811156"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1" name="Oval 570"/>
            <p:cNvSpPr/>
            <p:nvPr/>
          </p:nvSpPr>
          <p:spPr>
            <a:xfrm>
              <a:off x="7736520"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2" name="Oval 571"/>
            <p:cNvSpPr/>
            <p:nvPr/>
          </p:nvSpPr>
          <p:spPr>
            <a:xfrm>
              <a:off x="7731333"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3" name="Oval 572"/>
            <p:cNvSpPr/>
            <p:nvPr/>
          </p:nvSpPr>
          <p:spPr>
            <a:xfrm>
              <a:off x="7786924"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4" name="Oval 573"/>
            <p:cNvSpPr/>
            <p:nvPr/>
          </p:nvSpPr>
          <p:spPr>
            <a:xfrm>
              <a:off x="7729960"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5" name="Oval 574"/>
            <p:cNvSpPr/>
            <p:nvPr/>
          </p:nvSpPr>
          <p:spPr>
            <a:xfrm>
              <a:off x="7629839"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6" name="Oval 575"/>
            <p:cNvSpPr/>
            <p:nvPr/>
          </p:nvSpPr>
          <p:spPr>
            <a:xfrm>
              <a:off x="7690801"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7" name="Oval 576"/>
            <p:cNvSpPr/>
            <p:nvPr/>
          </p:nvSpPr>
          <p:spPr>
            <a:xfrm>
              <a:off x="7832643"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8" name="Oval 577"/>
            <p:cNvSpPr/>
            <p:nvPr/>
          </p:nvSpPr>
          <p:spPr>
            <a:xfrm>
              <a:off x="7774306"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79" name="Oval 578"/>
            <p:cNvSpPr/>
            <p:nvPr/>
          </p:nvSpPr>
          <p:spPr>
            <a:xfrm>
              <a:off x="7945574"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0" name="Oval 579"/>
            <p:cNvSpPr/>
            <p:nvPr/>
          </p:nvSpPr>
          <p:spPr>
            <a:xfrm>
              <a:off x="7920274"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1" name="Oval 580"/>
            <p:cNvSpPr/>
            <p:nvPr/>
          </p:nvSpPr>
          <p:spPr>
            <a:xfrm>
              <a:off x="7993540"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2" name="Oval 581"/>
            <p:cNvSpPr/>
            <p:nvPr/>
          </p:nvSpPr>
          <p:spPr>
            <a:xfrm>
              <a:off x="7874555"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3" name="Oval 582"/>
            <p:cNvSpPr/>
            <p:nvPr/>
          </p:nvSpPr>
          <p:spPr>
            <a:xfrm>
              <a:off x="7882174"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4" name="Oval 583"/>
            <p:cNvSpPr/>
            <p:nvPr/>
          </p:nvSpPr>
          <p:spPr>
            <a:xfrm>
              <a:off x="7991293"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5" name="Oval 584"/>
            <p:cNvSpPr/>
            <p:nvPr/>
          </p:nvSpPr>
          <p:spPr>
            <a:xfrm>
              <a:off x="8049814"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6" name="Oval 585"/>
            <p:cNvSpPr/>
            <p:nvPr/>
          </p:nvSpPr>
          <p:spPr>
            <a:xfrm>
              <a:off x="8012588"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7" name="Oval 586"/>
            <p:cNvSpPr/>
            <p:nvPr/>
          </p:nvSpPr>
          <p:spPr>
            <a:xfrm>
              <a:off x="8058307"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8" name="Oval 587"/>
            <p:cNvSpPr/>
            <p:nvPr/>
          </p:nvSpPr>
          <p:spPr>
            <a:xfrm>
              <a:off x="7991292"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89" name="Oval 588"/>
            <p:cNvSpPr/>
            <p:nvPr/>
          </p:nvSpPr>
          <p:spPr>
            <a:xfrm>
              <a:off x="7918901"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0" name="Oval 589"/>
            <p:cNvSpPr/>
            <p:nvPr/>
          </p:nvSpPr>
          <p:spPr>
            <a:xfrm>
              <a:off x="7861751"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1" name="Oval 590"/>
            <p:cNvSpPr/>
            <p:nvPr/>
          </p:nvSpPr>
          <p:spPr>
            <a:xfrm>
              <a:off x="7899851"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2" name="Oval 591"/>
            <p:cNvSpPr/>
            <p:nvPr/>
          </p:nvSpPr>
          <p:spPr>
            <a:xfrm>
              <a:off x="7859314"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3" name="Oval 592"/>
            <p:cNvSpPr/>
            <p:nvPr/>
          </p:nvSpPr>
          <p:spPr>
            <a:xfrm>
              <a:off x="7941760"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4" name="Oval 593"/>
            <p:cNvSpPr/>
            <p:nvPr/>
          </p:nvSpPr>
          <p:spPr>
            <a:xfrm>
              <a:off x="8043069"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5" name="Oval 594"/>
            <p:cNvSpPr/>
            <p:nvPr/>
          </p:nvSpPr>
          <p:spPr>
            <a:xfrm>
              <a:off x="7941759"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6" name="Oval 595"/>
            <p:cNvSpPr/>
            <p:nvPr/>
          </p:nvSpPr>
          <p:spPr>
            <a:xfrm>
              <a:off x="7876991"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7" name="Oval 596"/>
            <p:cNvSpPr/>
            <p:nvPr/>
          </p:nvSpPr>
          <p:spPr>
            <a:xfrm>
              <a:off x="7927893"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8" name="Oval 597"/>
            <p:cNvSpPr/>
            <p:nvPr/>
          </p:nvSpPr>
          <p:spPr>
            <a:xfrm>
              <a:off x="8034074"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599" name="Oval 598"/>
            <p:cNvSpPr/>
            <p:nvPr/>
          </p:nvSpPr>
          <p:spPr>
            <a:xfrm>
              <a:off x="8083667"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0" name="Oval 599"/>
            <p:cNvSpPr/>
            <p:nvPr/>
          </p:nvSpPr>
          <p:spPr>
            <a:xfrm>
              <a:off x="7991292"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1" name="Oval 600"/>
            <p:cNvSpPr/>
            <p:nvPr/>
          </p:nvSpPr>
          <p:spPr>
            <a:xfrm>
              <a:off x="7986105"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2" name="Oval 601"/>
            <p:cNvSpPr/>
            <p:nvPr/>
          </p:nvSpPr>
          <p:spPr>
            <a:xfrm>
              <a:off x="8041696"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3" name="Oval 602"/>
            <p:cNvSpPr/>
            <p:nvPr/>
          </p:nvSpPr>
          <p:spPr>
            <a:xfrm>
              <a:off x="7984732"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4" name="Oval 603"/>
            <p:cNvSpPr/>
            <p:nvPr/>
          </p:nvSpPr>
          <p:spPr>
            <a:xfrm>
              <a:off x="7884611"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5" name="Oval 604"/>
            <p:cNvSpPr/>
            <p:nvPr/>
          </p:nvSpPr>
          <p:spPr>
            <a:xfrm>
              <a:off x="7945573"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6" name="Oval 605"/>
            <p:cNvSpPr/>
            <p:nvPr/>
          </p:nvSpPr>
          <p:spPr>
            <a:xfrm>
              <a:off x="8087415"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7" name="Oval 606"/>
            <p:cNvSpPr/>
            <p:nvPr/>
          </p:nvSpPr>
          <p:spPr>
            <a:xfrm>
              <a:off x="8029078"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8" name="Oval 607"/>
            <p:cNvSpPr/>
            <p:nvPr/>
          </p:nvSpPr>
          <p:spPr>
            <a:xfrm>
              <a:off x="8189973"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09" name="Oval 608"/>
            <p:cNvSpPr/>
            <p:nvPr/>
          </p:nvSpPr>
          <p:spPr>
            <a:xfrm>
              <a:off x="8164673"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0" name="Oval 609"/>
            <p:cNvSpPr/>
            <p:nvPr/>
          </p:nvSpPr>
          <p:spPr>
            <a:xfrm>
              <a:off x="8237939"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1" name="Oval 610"/>
            <p:cNvSpPr/>
            <p:nvPr/>
          </p:nvSpPr>
          <p:spPr>
            <a:xfrm>
              <a:off x="8118954"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2" name="Oval 611"/>
            <p:cNvSpPr/>
            <p:nvPr/>
          </p:nvSpPr>
          <p:spPr>
            <a:xfrm>
              <a:off x="8126573"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3" name="Oval 612"/>
            <p:cNvSpPr/>
            <p:nvPr/>
          </p:nvSpPr>
          <p:spPr>
            <a:xfrm>
              <a:off x="8235692"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4" name="Oval 613"/>
            <p:cNvSpPr/>
            <p:nvPr/>
          </p:nvSpPr>
          <p:spPr>
            <a:xfrm>
              <a:off x="8294213"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5" name="Oval 614"/>
            <p:cNvSpPr/>
            <p:nvPr/>
          </p:nvSpPr>
          <p:spPr>
            <a:xfrm>
              <a:off x="8256987"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6" name="Oval 615"/>
            <p:cNvSpPr/>
            <p:nvPr/>
          </p:nvSpPr>
          <p:spPr>
            <a:xfrm>
              <a:off x="8302706"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7" name="Oval 616"/>
            <p:cNvSpPr/>
            <p:nvPr/>
          </p:nvSpPr>
          <p:spPr>
            <a:xfrm>
              <a:off x="8235691"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8" name="Oval 617"/>
            <p:cNvSpPr/>
            <p:nvPr/>
          </p:nvSpPr>
          <p:spPr>
            <a:xfrm>
              <a:off x="8163300"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19" name="Oval 618"/>
            <p:cNvSpPr/>
            <p:nvPr/>
          </p:nvSpPr>
          <p:spPr>
            <a:xfrm>
              <a:off x="8106150"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0" name="Oval 619"/>
            <p:cNvSpPr/>
            <p:nvPr/>
          </p:nvSpPr>
          <p:spPr>
            <a:xfrm>
              <a:off x="8144250"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1" name="Oval 620"/>
            <p:cNvSpPr/>
            <p:nvPr/>
          </p:nvSpPr>
          <p:spPr>
            <a:xfrm>
              <a:off x="8083667" y="494393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2" name="Oval 621"/>
            <p:cNvSpPr/>
            <p:nvPr/>
          </p:nvSpPr>
          <p:spPr>
            <a:xfrm>
              <a:off x="8186159"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3" name="Oval 622"/>
            <p:cNvSpPr/>
            <p:nvPr/>
          </p:nvSpPr>
          <p:spPr>
            <a:xfrm>
              <a:off x="8287468"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4" name="Oval 623"/>
            <p:cNvSpPr/>
            <p:nvPr/>
          </p:nvSpPr>
          <p:spPr>
            <a:xfrm>
              <a:off x="8186158"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5" name="Oval 624"/>
            <p:cNvSpPr/>
            <p:nvPr/>
          </p:nvSpPr>
          <p:spPr>
            <a:xfrm>
              <a:off x="8121390"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6" name="Oval 625"/>
            <p:cNvSpPr/>
            <p:nvPr/>
          </p:nvSpPr>
          <p:spPr>
            <a:xfrm>
              <a:off x="8172292"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7" name="Oval 626"/>
            <p:cNvSpPr/>
            <p:nvPr/>
          </p:nvSpPr>
          <p:spPr>
            <a:xfrm>
              <a:off x="8278473"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8" name="Oval 627"/>
            <p:cNvSpPr/>
            <p:nvPr/>
          </p:nvSpPr>
          <p:spPr>
            <a:xfrm>
              <a:off x="8310327"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29" name="Oval 628"/>
            <p:cNvSpPr/>
            <p:nvPr/>
          </p:nvSpPr>
          <p:spPr>
            <a:xfrm>
              <a:off x="8235691"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0" name="Oval 629"/>
            <p:cNvSpPr/>
            <p:nvPr/>
          </p:nvSpPr>
          <p:spPr>
            <a:xfrm>
              <a:off x="8230504"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1" name="Oval 630"/>
            <p:cNvSpPr/>
            <p:nvPr/>
          </p:nvSpPr>
          <p:spPr>
            <a:xfrm>
              <a:off x="8286095"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2" name="Oval 631"/>
            <p:cNvSpPr/>
            <p:nvPr/>
          </p:nvSpPr>
          <p:spPr>
            <a:xfrm>
              <a:off x="8229131"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3" name="Oval 632"/>
            <p:cNvSpPr/>
            <p:nvPr/>
          </p:nvSpPr>
          <p:spPr>
            <a:xfrm>
              <a:off x="8129010"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4" name="Oval 633"/>
            <p:cNvSpPr/>
            <p:nvPr/>
          </p:nvSpPr>
          <p:spPr>
            <a:xfrm>
              <a:off x="8189972"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5" name="Oval 634"/>
            <p:cNvSpPr/>
            <p:nvPr/>
          </p:nvSpPr>
          <p:spPr>
            <a:xfrm>
              <a:off x="8331814"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6" name="Oval 635"/>
            <p:cNvSpPr/>
            <p:nvPr/>
          </p:nvSpPr>
          <p:spPr>
            <a:xfrm>
              <a:off x="8273477"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7" name="Oval 636"/>
            <p:cNvSpPr/>
            <p:nvPr/>
          </p:nvSpPr>
          <p:spPr>
            <a:xfrm>
              <a:off x="8418950"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8" name="Oval 637"/>
            <p:cNvSpPr/>
            <p:nvPr/>
          </p:nvSpPr>
          <p:spPr>
            <a:xfrm>
              <a:off x="8393650"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39" name="Oval 638"/>
            <p:cNvSpPr/>
            <p:nvPr/>
          </p:nvSpPr>
          <p:spPr>
            <a:xfrm>
              <a:off x="8466916"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0" name="Oval 639"/>
            <p:cNvSpPr/>
            <p:nvPr/>
          </p:nvSpPr>
          <p:spPr>
            <a:xfrm>
              <a:off x="8347931"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1" name="Oval 640"/>
            <p:cNvSpPr/>
            <p:nvPr/>
          </p:nvSpPr>
          <p:spPr>
            <a:xfrm>
              <a:off x="8355550"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2" name="Oval 641"/>
            <p:cNvSpPr/>
            <p:nvPr/>
          </p:nvSpPr>
          <p:spPr>
            <a:xfrm>
              <a:off x="8464669"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3" name="Oval 642"/>
            <p:cNvSpPr/>
            <p:nvPr/>
          </p:nvSpPr>
          <p:spPr>
            <a:xfrm>
              <a:off x="8523190"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4" name="Oval 643"/>
            <p:cNvSpPr/>
            <p:nvPr/>
          </p:nvSpPr>
          <p:spPr>
            <a:xfrm>
              <a:off x="8485964"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5" name="Oval 644"/>
            <p:cNvSpPr/>
            <p:nvPr/>
          </p:nvSpPr>
          <p:spPr>
            <a:xfrm>
              <a:off x="8531683"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6" name="Oval 645"/>
            <p:cNvSpPr/>
            <p:nvPr/>
          </p:nvSpPr>
          <p:spPr>
            <a:xfrm>
              <a:off x="846466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7" name="Oval 646"/>
            <p:cNvSpPr/>
            <p:nvPr/>
          </p:nvSpPr>
          <p:spPr>
            <a:xfrm>
              <a:off x="8392277"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8" name="Oval 647"/>
            <p:cNvSpPr/>
            <p:nvPr/>
          </p:nvSpPr>
          <p:spPr>
            <a:xfrm>
              <a:off x="8335127"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49" name="Oval 648"/>
            <p:cNvSpPr/>
            <p:nvPr/>
          </p:nvSpPr>
          <p:spPr>
            <a:xfrm>
              <a:off x="8373227"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0" name="Oval 649"/>
            <p:cNvSpPr/>
            <p:nvPr/>
          </p:nvSpPr>
          <p:spPr>
            <a:xfrm>
              <a:off x="8332690" y="495807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1" name="Oval 650"/>
            <p:cNvSpPr/>
            <p:nvPr/>
          </p:nvSpPr>
          <p:spPr>
            <a:xfrm>
              <a:off x="8415136"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2" name="Oval 651"/>
            <p:cNvSpPr/>
            <p:nvPr/>
          </p:nvSpPr>
          <p:spPr>
            <a:xfrm>
              <a:off x="8516445"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3" name="Oval 652"/>
            <p:cNvSpPr/>
            <p:nvPr/>
          </p:nvSpPr>
          <p:spPr>
            <a:xfrm>
              <a:off x="8415135"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4" name="Oval 653"/>
            <p:cNvSpPr/>
            <p:nvPr/>
          </p:nvSpPr>
          <p:spPr>
            <a:xfrm>
              <a:off x="8350367"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5" name="Oval 654"/>
            <p:cNvSpPr/>
            <p:nvPr/>
          </p:nvSpPr>
          <p:spPr>
            <a:xfrm>
              <a:off x="8401269"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6" name="Oval 655"/>
            <p:cNvSpPr/>
            <p:nvPr/>
          </p:nvSpPr>
          <p:spPr>
            <a:xfrm>
              <a:off x="8507450"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7" name="Oval 656"/>
            <p:cNvSpPr/>
            <p:nvPr/>
          </p:nvSpPr>
          <p:spPr>
            <a:xfrm>
              <a:off x="8539304"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8" name="Oval 657"/>
            <p:cNvSpPr/>
            <p:nvPr/>
          </p:nvSpPr>
          <p:spPr>
            <a:xfrm>
              <a:off x="8464668"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59" name="Oval 658"/>
            <p:cNvSpPr/>
            <p:nvPr/>
          </p:nvSpPr>
          <p:spPr>
            <a:xfrm>
              <a:off x="8459481"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0" name="Oval 659"/>
            <p:cNvSpPr/>
            <p:nvPr/>
          </p:nvSpPr>
          <p:spPr>
            <a:xfrm>
              <a:off x="8515072"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1" name="Oval 660"/>
            <p:cNvSpPr/>
            <p:nvPr/>
          </p:nvSpPr>
          <p:spPr>
            <a:xfrm>
              <a:off x="8458108"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2" name="Oval 661"/>
            <p:cNvSpPr/>
            <p:nvPr/>
          </p:nvSpPr>
          <p:spPr>
            <a:xfrm>
              <a:off x="8357987"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3" name="Oval 662"/>
            <p:cNvSpPr/>
            <p:nvPr/>
          </p:nvSpPr>
          <p:spPr>
            <a:xfrm>
              <a:off x="8418949"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4" name="Oval 663"/>
            <p:cNvSpPr/>
            <p:nvPr/>
          </p:nvSpPr>
          <p:spPr>
            <a:xfrm>
              <a:off x="8560791"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5" name="Oval 664"/>
            <p:cNvSpPr/>
            <p:nvPr/>
          </p:nvSpPr>
          <p:spPr>
            <a:xfrm>
              <a:off x="8502454"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6" name="Oval 665"/>
            <p:cNvSpPr/>
            <p:nvPr/>
          </p:nvSpPr>
          <p:spPr>
            <a:xfrm>
              <a:off x="8649300"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7" name="Oval 666"/>
            <p:cNvSpPr/>
            <p:nvPr/>
          </p:nvSpPr>
          <p:spPr>
            <a:xfrm>
              <a:off x="8624000"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8" name="Oval 667"/>
            <p:cNvSpPr/>
            <p:nvPr/>
          </p:nvSpPr>
          <p:spPr>
            <a:xfrm>
              <a:off x="8697266"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69" name="Oval 668"/>
            <p:cNvSpPr/>
            <p:nvPr/>
          </p:nvSpPr>
          <p:spPr>
            <a:xfrm>
              <a:off x="857828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0" name="Oval 669"/>
            <p:cNvSpPr/>
            <p:nvPr/>
          </p:nvSpPr>
          <p:spPr>
            <a:xfrm>
              <a:off x="8585900"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1" name="Oval 670"/>
            <p:cNvSpPr/>
            <p:nvPr/>
          </p:nvSpPr>
          <p:spPr>
            <a:xfrm>
              <a:off x="8695019"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2" name="Oval 671"/>
            <p:cNvSpPr/>
            <p:nvPr/>
          </p:nvSpPr>
          <p:spPr>
            <a:xfrm>
              <a:off x="8753540"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3" name="Oval 672"/>
            <p:cNvSpPr/>
            <p:nvPr/>
          </p:nvSpPr>
          <p:spPr>
            <a:xfrm>
              <a:off x="8716314"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4" name="Oval 673"/>
            <p:cNvSpPr/>
            <p:nvPr/>
          </p:nvSpPr>
          <p:spPr>
            <a:xfrm>
              <a:off x="8762033"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5" name="Oval 674"/>
            <p:cNvSpPr/>
            <p:nvPr/>
          </p:nvSpPr>
          <p:spPr>
            <a:xfrm>
              <a:off x="8695018"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6" name="Oval 675"/>
            <p:cNvSpPr/>
            <p:nvPr/>
          </p:nvSpPr>
          <p:spPr>
            <a:xfrm>
              <a:off x="8622627"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7" name="Oval 676"/>
            <p:cNvSpPr/>
            <p:nvPr/>
          </p:nvSpPr>
          <p:spPr>
            <a:xfrm>
              <a:off x="8565477"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8" name="Oval 677"/>
            <p:cNvSpPr/>
            <p:nvPr/>
          </p:nvSpPr>
          <p:spPr>
            <a:xfrm>
              <a:off x="8603577"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79" name="Oval 678"/>
            <p:cNvSpPr/>
            <p:nvPr/>
          </p:nvSpPr>
          <p:spPr>
            <a:xfrm>
              <a:off x="8563040"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0" name="Oval 679"/>
            <p:cNvSpPr/>
            <p:nvPr/>
          </p:nvSpPr>
          <p:spPr>
            <a:xfrm>
              <a:off x="8645486"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1" name="Oval 680"/>
            <p:cNvSpPr/>
            <p:nvPr/>
          </p:nvSpPr>
          <p:spPr>
            <a:xfrm>
              <a:off x="8746795"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2" name="Oval 681"/>
            <p:cNvSpPr/>
            <p:nvPr/>
          </p:nvSpPr>
          <p:spPr>
            <a:xfrm>
              <a:off x="8645485"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3" name="Oval 682"/>
            <p:cNvSpPr/>
            <p:nvPr/>
          </p:nvSpPr>
          <p:spPr>
            <a:xfrm>
              <a:off x="8580717"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4" name="Oval 683"/>
            <p:cNvSpPr/>
            <p:nvPr/>
          </p:nvSpPr>
          <p:spPr>
            <a:xfrm>
              <a:off x="8631619"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5" name="Oval 684"/>
            <p:cNvSpPr/>
            <p:nvPr/>
          </p:nvSpPr>
          <p:spPr>
            <a:xfrm>
              <a:off x="8737800"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6" name="Oval 685"/>
            <p:cNvSpPr/>
            <p:nvPr/>
          </p:nvSpPr>
          <p:spPr>
            <a:xfrm>
              <a:off x="8769654"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7" name="Oval 686"/>
            <p:cNvSpPr/>
            <p:nvPr/>
          </p:nvSpPr>
          <p:spPr>
            <a:xfrm>
              <a:off x="8695018"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8" name="Oval 687"/>
            <p:cNvSpPr/>
            <p:nvPr/>
          </p:nvSpPr>
          <p:spPr>
            <a:xfrm>
              <a:off x="8689831"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89" name="Oval 688"/>
            <p:cNvSpPr/>
            <p:nvPr/>
          </p:nvSpPr>
          <p:spPr>
            <a:xfrm>
              <a:off x="8745422"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0" name="Oval 689"/>
            <p:cNvSpPr/>
            <p:nvPr/>
          </p:nvSpPr>
          <p:spPr>
            <a:xfrm>
              <a:off x="8688458"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1" name="Oval 690"/>
            <p:cNvSpPr/>
            <p:nvPr/>
          </p:nvSpPr>
          <p:spPr>
            <a:xfrm>
              <a:off x="8588337"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2" name="Oval 691"/>
            <p:cNvSpPr/>
            <p:nvPr/>
          </p:nvSpPr>
          <p:spPr>
            <a:xfrm>
              <a:off x="8649299"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3" name="Oval 692"/>
            <p:cNvSpPr/>
            <p:nvPr/>
          </p:nvSpPr>
          <p:spPr>
            <a:xfrm>
              <a:off x="8791141"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4" name="Oval 693"/>
            <p:cNvSpPr/>
            <p:nvPr/>
          </p:nvSpPr>
          <p:spPr>
            <a:xfrm>
              <a:off x="8732804"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5" name="Oval 694"/>
            <p:cNvSpPr/>
            <p:nvPr/>
          </p:nvSpPr>
          <p:spPr>
            <a:xfrm>
              <a:off x="8885018"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6" name="Oval 695"/>
            <p:cNvSpPr/>
            <p:nvPr/>
          </p:nvSpPr>
          <p:spPr>
            <a:xfrm>
              <a:off x="8859718"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7" name="Oval 696"/>
            <p:cNvSpPr/>
            <p:nvPr/>
          </p:nvSpPr>
          <p:spPr>
            <a:xfrm>
              <a:off x="8932984"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8" name="Oval 697"/>
            <p:cNvSpPr/>
            <p:nvPr/>
          </p:nvSpPr>
          <p:spPr>
            <a:xfrm>
              <a:off x="8813999"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699" name="Oval 698"/>
            <p:cNvSpPr/>
            <p:nvPr/>
          </p:nvSpPr>
          <p:spPr>
            <a:xfrm>
              <a:off x="8821618"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0" name="Oval 699"/>
            <p:cNvSpPr/>
            <p:nvPr/>
          </p:nvSpPr>
          <p:spPr>
            <a:xfrm>
              <a:off x="8930737"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1" name="Oval 700"/>
            <p:cNvSpPr/>
            <p:nvPr/>
          </p:nvSpPr>
          <p:spPr>
            <a:xfrm>
              <a:off x="8989258"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2" name="Oval 701"/>
            <p:cNvSpPr/>
            <p:nvPr/>
          </p:nvSpPr>
          <p:spPr>
            <a:xfrm>
              <a:off x="8952032"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3" name="Oval 702"/>
            <p:cNvSpPr/>
            <p:nvPr/>
          </p:nvSpPr>
          <p:spPr>
            <a:xfrm>
              <a:off x="8997751"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4" name="Oval 703"/>
            <p:cNvSpPr/>
            <p:nvPr/>
          </p:nvSpPr>
          <p:spPr>
            <a:xfrm>
              <a:off x="8930736"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5" name="Oval 704"/>
            <p:cNvSpPr/>
            <p:nvPr/>
          </p:nvSpPr>
          <p:spPr>
            <a:xfrm>
              <a:off x="8858345"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6" name="Oval 705"/>
            <p:cNvSpPr/>
            <p:nvPr/>
          </p:nvSpPr>
          <p:spPr>
            <a:xfrm>
              <a:off x="8801195"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7" name="Oval 706"/>
            <p:cNvSpPr/>
            <p:nvPr/>
          </p:nvSpPr>
          <p:spPr>
            <a:xfrm>
              <a:off x="8839295"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8" name="Oval 707"/>
            <p:cNvSpPr/>
            <p:nvPr/>
          </p:nvSpPr>
          <p:spPr>
            <a:xfrm>
              <a:off x="8785642" y="497331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09" name="Oval 708"/>
            <p:cNvSpPr/>
            <p:nvPr/>
          </p:nvSpPr>
          <p:spPr>
            <a:xfrm>
              <a:off x="8881204"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0" name="Oval 709"/>
            <p:cNvSpPr/>
            <p:nvPr/>
          </p:nvSpPr>
          <p:spPr>
            <a:xfrm>
              <a:off x="8982513"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1" name="Oval 710"/>
            <p:cNvSpPr/>
            <p:nvPr/>
          </p:nvSpPr>
          <p:spPr>
            <a:xfrm>
              <a:off x="8881203"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2" name="Oval 711"/>
            <p:cNvSpPr/>
            <p:nvPr/>
          </p:nvSpPr>
          <p:spPr>
            <a:xfrm>
              <a:off x="8816435"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3" name="Oval 712"/>
            <p:cNvSpPr/>
            <p:nvPr/>
          </p:nvSpPr>
          <p:spPr>
            <a:xfrm>
              <a:off x="8867337"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4" name="Oval 713"/>
            <p:cNvSpPr/>
            <p:nvPr/>
          </p:nvSpPr>
          <p:spPr>
            <a:xfrm>
              <a:off x="8973518"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5" name="Oval 714"/>
            <p:cNvSpPr/>
            <p:nvPr/>
          </p:nvSpPr>
          <p:spPr>
            <a:xfrm>
              <a:off x="9005372"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6" name="Oval 715"/>
            <p:cNvSpPr/>
            <p:nvPr/>
          </p:nvSpPr>
          <p:spPr>
            <a:xfrm>
              <a:off x="8930736"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7" name="Oval 716"/>
            <p:cNvSpPr/>
            <p:nvPr/>
          </p:nvSpPr>
          <p:spPr>
            <a:xfrm>
              <a:off x="8925549"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8" name="Oval 717"/>
            <p:cNvSpPr/>
            <p:nvPr/>
          </p:nvSpPr>
          <p:spPr>
            <a:xfrm>
              <a:off x="8981140"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19" name="Oval 718"/>
            <p:cNvSpPr/>
            <p:nvPr/>
          </p:nvSpPr>
          <p:spPr>
            <a:xfrm>
              <a:off x="8924176"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0" name="Oval 719"/>
            <p:cNvSpPr/>
            <p:nvPr/>
          </p:nvSpPr>
          <p:spPr>
            <a:xfrm>
              <a:off x="8824055"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1" name="Oval 720"/>
            <p:cNvSpPr/>
            <p:nvPr/>
          </p:nvSpPr>
          <p:spPr>
            <a:xfrm>
              <a:off x="8885017"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2" name="Oval 721"/>
            <p:cNvSpPr/>
            <p:nvPr/>
          </p:nvSpPr>
          <p:spPr>
            <a:xfrm>
              <a:off x="9026859"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3" name="Oval 722"/>
            <p:cNvSpPr/>
            <p:nvPr/>
          </p:nvSpPr>
          <p:spPr>
            <a:xfrm>
              <a:off x="8968522"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4" name="Oval 723"/>
            <p:cNvSpPr/>
            <p:nvPr/>
          </p:nvSpPr>
          <p:spPr>
            <a:xfrm>
              <a:off x="9113991"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5" name="Oval 724"/>
            <p:cNvSpPr/>
            <p:nvPr/>
          </p:nvSpPr>
          <p:spPr>
            <a:xfrm>
              <a:off x="9088691"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6" name="Oval 725"/>
            <p:cNvSpPr/>
            <p:nvPr/>
          </p:nvSpPr>
          <p:spPr>
            <a:xfrm>
              <a:off x="9161957"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7" name="Oval 726"/>
            <p:cNvSpPr/>
            <p:nvPr/>
          </p:nvSpPr>
          <p:spPr>
            <a:xfrm>
              <a:off x="904297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8" name="Oval 727"/>
            <p:cNvSpPr/>
            <p:nvPr/>
          </p:nvSpPr>
          <p:spPr>
            <a:xfrm>
              <a:off x="9050591"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29" name="Oval 728"/>
            <p:cNvSpPr/>
            <p:nvPr/>
          </p:nvSpPr>
          <p:spPr>
            <a:xfrm>
              <a:off x="9159710"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0" name="Oval 729"/>
            <p:cNvSpPr/>
            <p:nvPr/>
          </p:nvSpPr>
          <p:spPr>
            <a:xfrm>
              <a:off x="921823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1" name="Oval 730"/>
            <p:cNvSpPr/>
            <p:nvPr/>
          </p:nvSpPr>
          <p:spPr>
            <a:xfrm>
              <a:off x="9181005"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2" name="Oval 731"/>
            <p:cNvSpPr/>
            <p:nvPr/>
          </p:nvSpPr>
          <p:spPr>
            <a:xfrm>
              <a:off x="9226724"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3" name="Oval 732"/>
            <p:cNvSpPr/>
            <p:nvPr/>
          </p:nvSpPr>
          <p:spPr>
            <a:xfrm>
              <a:off x="9159709"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4" name="Oval 733"/>
            <p:cNvSpPr/>
            <p:nvPr/>
          </p:nvSpPr>
          <p:spPr>
            <a:xfrm>
              <a:off x="9087318"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5" name="Oval 734"/>
            <p:cNvSpPr/>
            <p:nvPr/>
          </p:nvSpPr>
          <p:spPr>
            <a:xfrm>
              <a:off x="903016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6" name="Oval 735"/>
            <p:cNvSpPr/>
            <p:nvPr/>
          </p:nvSpPr>
          <p:spPr>
            <a:xfrm>
              <a:off x="9057524" y="5007599"/>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7" name="Oval 736"/>
            <p:cNvSpPr/>
            <p:nvPr/>
          </p:nvSpPr>
          <p:spPr>
            <a:xfrm>
              <a:off x="9027731"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8" name="Oval 737"/>
            <p:cNvSpPr/>
            <p:nvPr/>
          </p:nvSpPr>
          <p:spPr>
            <a:xfrm>
              <a:off x="9110177"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39" name="Oval 738"/>
            <p:cNvSpPr/>
            <p:nvPr/>
          </p:nvSpPr>
          <p:spPr>
            <a:xfrm>
              <a:off x="9211486"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0" name="Oval 739"/>
            <p:cNvSpPr/>
            <p:nvPr/>
          </p:nvSpPr>
          <p:spPr>
            <a:xfrm>
              <a:off x="9098747" y="49477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1" name="Oval 740"/>
            <p:cNvSpPr/>
            <p:nvPr/>
          </p:nvSpPr>
          <p:spPr>
            <a:xfrm>
              <a:off x="9045408"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2" name="Oval 741"/>
            <p:cNvSpPr/>
            <p:nvPr/>
          </p:nvSpPr>
          <p:spPr>
            <a:xfrm>
              <a:off x="9096310"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3" name="Oval 742"/>
            <p:cNvSpPr/>
            <p:nvPr/>
          </p:nvSpPr>
          <p:spPr>
            <a:xfrm>
              <a:off x="9202491"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4" name="Oval 743"/>
            <p:cNvSpPr/>
            <p:nvPr/>
          </p:nvSpPr>
          <p:spPr>
            <a:xfrm>
              <a:off x="9234345"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5" name="Oval 744"/>
            <p:cNvSpPr/>
            <p:nvPr/>
          </p:nvSpPr>
          <p:spPr>
            <a:xfrm>
              <a:off x="9159709"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6" name="Oval 745"/>
            <p:cNvSpPr/>
            <p:nvPr/>
          </p:nvSpPr>
          <p:spPr>
            <a:xfrm>
              <a:off x="9154522"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7" name="Oval 746"/>
            <p:cNvSpPr/>
            <p:nvPr/>
          </p:nvSpPr>
          <p:spPr>
            <a:xfrm>
              <a:off x="9210113"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8" name="Oval 747"/>
            <p:cNvSpPr/>
            <p:nvPr/>
          </p:nvSpPr>
          <p:spPr>
            <a:xfrm>
              <a:off x="9153149"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49" name="Oval 748"/>
            <p:cNvSpPr/>
            <p:nvPr/>
          </p:nvSpPr>
          <p:spPr>
            <a:xfrm>
              <a:off x="9053028"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0" name="Oval 749"/>
            <p:cNvSpPr/>
            <p:nvPr/>
          </p:nvSpPr>
          <p:spPr>
            <a:xfrm>
              <a:off x="9113990"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1" name="Oval 750"/>
            <p:cNvSpPr/>
            <p:nvPr/>
          </p:nvSpPr>
          <p:spPr>
            <a:xfrm>
              <a:off x="9255832"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2" name="Oval 751"/>
            <p:cNvSpPr/>
            <p:nvPr/>
          </p:nvSpPr>
          <p:spPr>
            <a:xfrm>
              <a:off x="9197495"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3" name="Oval 752"/>
            <p:cNvSpPr/>
            <p:nvPr/>
          </p:nvSpPr>
          <p:spPr>
            <a:xfrm>
              <a:off x="9344341"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4" name="Oval 753"/>
            <p:cNvSpPr/>
            <p:nvPr/>
          </p:nvSpPr>
          <p:spPr>
            <a:xfrm>
              <a:off x="9319041"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5" name="Oval 754"/>
            <p:cNvSpPr/>
            <p:nvPr/>
          </p:nvSpPr>
          <p:spPr>
            <a:xfrm>
              <a:off x="9392307"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6" name="Oval 755"/>
            <p:cNvSpPr/>
            <p:nvPr/>
          </p:nvSpPr>
          <p:spPr>
            <a:xfrm>
              <a:off x="927332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7" name="Oval 756"/>
            <p:cNvSpPr/>
            <p:nvPr/>
          </p:nvSpPr>
          <p:spPr>
            <a:xfrm>
              <a:off x="9280941"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8" name="Oval 757"/>
            <p:cNvSpPr/>
            <p:nvPr/>
          </p:nvSpPr>
          <p:spPr>
            <a:xfrm>
              <a:off x="9390060"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59" name="Oval 758"/>
            <p:cNvSpPr/>
            <p:nvPr/>
          </p:nvSpPr>
          <p:spPr>
            <a:xfrm>
              <a:off x="944858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0" name="Oval 759"/>
            <p:cNvSpPr/>
            <p:nvPr/>
          </p:nvSpPr>
          <p:spPr>
            <a:xfrm>
              <a:off x="9411355"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1" name="Oval 760"/>
            <p:cNvSpPr/>
            <p:nvPr/>
          </p:nvSpPr>
          <p:spPr>
            <a:xfrm>
              <a:off x="9457074"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2" name="Oval 761"/>
            <p:cNvSpPr/>
            <p:nvPr/>
          </p:nvSpPr>
          <p:spPr>
            <a:xfrm>
              <a:off x="9390059"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3" name="Oval 762"/>
            <p:cNvSpPr/>
            <p:nvPr/>
          </p:nvSpPr>
          <p:spPr>
            <a:xfrm>
              <a:off x="9317668"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4" name="Oval 763"/>
            <p:cNvSpPr/>
            <p:nvPr/>
          </p:nvSpPr>
          <p:spPr>
            <a:xfrm>
              <a:off x="926051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5" name="Oval 764"/>
            <p:cNvSpPr/>
            <p:nvPr/>
          </p:nvSpPr>
          <p:spPr>
            <a:xfrm>
              <a:off x="9298618"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6" name="Oval 765"/>
            <p:cNvSpPr/>
            <p:nvPr/>
          </p:nvSpPr>
          <p:spPr>
            <a:xfrm>
              <a:off x="9254458" y="4977119"/>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7" name="Oval 766"/>
            <p:cNvSpPr/>
            <p:nvPr/>
          </p:nvSpPr>
          <p:spPr>
            <a:xfrm>
              <a:off x="9340527"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8" name="Oval 767"/>
            <p:cNvSpPr/>
            <p:nvPr/>
          </p:nvSpPr>
          <p:spPr>
            <a:xfrm>
              <a:off x="9441836"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69" name="Oval 768"/>
            <p:cNvSpPr/>
            <p:nvPr/>
          </p:nvSpPr>
          <p:spPr>
            <a:xfrm>
              <a:off x="9340526"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0" name="Oval 769"/>
            <p:cNvSpPr/>
            <p:nvPr/>
          </p:nvSpPr>
          <p:spPr>
            <a:xfrm>
              <a:off x="9275758"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1" name="Oval 770"/>
            <p:cNvSpPr/>
            <p:nvPr/>
          </p:nvSpPr>
          <p:spPr>
            <a:xfrm>
              <a:off x="9326660"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2" name="Oval 771"/>
            <p:cNvSpPr/>
            <p:nvPr/>
          </p:nvSpPr>
          <p:spPr>
            <a:xfrm>
              <a:off x="9432841"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3" name="Oval 772"/>
            <p:cNvSpPr/>
            <p:nvPr/>
          </p:nvSpPr>
          <p:spPr>
            <a:xfrm>
              <a:off x="9464695"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4" name="Oval 773"/>
            <p:cNvSpPr/>
            <p:nvPr/>
          </p:nvSpPr>
          <p:spPr>
            <a:xfrm>
              <a:off x="9390059"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5" name="Oval 774"/>
            <p:cNvSpPr/>
            <p:nvPr/>
          </p:nvSpPr>
          <p:spPr>
            <a:xfrm>
              <a:off x="9384872"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6" name="Oval 775"/>
            <p:cNvSpPr/>
            <p:nvPr/>
          </p:nvSpPr>
          <p:spPr>
            <a:xfrm>
              <a:off x="9440463"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7" name="Oval 776"/>
            <p:cNvSpPr/>
            <p:nvPr/>
          </p:nvSpPr>
          <p:spPr>
            <a:xfrm>
              <a:off x="9383499"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8" name="Oval 777"/>
            <p:cNvSpPr/>
            <p:nvPr/>
          </p:nvSpPr>
          <p:spPr>
            <a:xfrm>
              <a:off x="9283378"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79" name="Oval 778"/>
            <p:cNvSpPr/>
            <p:nvPr/>
          </p:nvSpPr>
          <p:spPr>
            <a:xfrm>
              <a:off x="9344340"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0" name="Oval 779"/>
            <p:cNvSpPr/>
            <p:nvPr/>
          </p:nvSpPr>
          <p:spPr>
            <a:xfrm>
              <a:off x="9486182"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1" name="Oval 780"/>
            <p:cNvSpPr/>
            <p:nvPr/>
          </p:nvSpPr>
          <p:spPr>
            <a:xfrm>
              <a:off x="9427845"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2" name="Oval 781"/>
            <p:cNvSpPr/>
            <p:nvPr/>
          </p:nvSpPr>
          <p:spPr>
            <a:xfrm>
              <a:off x="9502294" y="50772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3" name="Oval 782"/>
            <p:cNvSpPr/>
            <p:nvPr/>
          </p:nvSpPr>
          <p:spPr>
            <a:xfrm>
              <a:off x="9494300" y="502775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4" name="Oval 783"/>
            <p:cNvSpPr/>
            <p:nvPr/>
          </p:nvSpPr>
          <p:spPr>
            <a:xfrm>
              <a:off x="9513720" y="497822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5" name="Oval 784"/>
            <p:cNvSpPr/>
            <p:nvPr/>
          </p:nvSpPr>
          <p:spPr>
            <a:xfrm>
              <a:off x="9486549" y="49744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6" name="Oval 785"/>
            <p:cNvSpPr/>
            <p:nvPr/>
          </p:nvSpPr>
          <p:spPr>
            <a:xfrm>
              <a:off x="9509408" y="492515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7" name="Oval 786"/>
            <p:cNvSpPr/>
            <p:nvPr/>
          </p:nvSpPr>
          <p:spPr>
            <a:xfrm>
              <a:off x="7836455" y="50048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8" name="Oval 787"/>
            <p:cNvSpPr/>
            <p:nvPr/>
          </p:nvSpPr>
          <p:spPr>
            <a:xfrm>
              <a:off x="7840761" y="50963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89" name="Oval 788"/>
            <p:cNvSpPr/>
            <p:nvPr/>
          </p:nvSpPr>
          <p:spPr>
            <a:xfrm>
              <a:off x="8083667" y="510395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0" name="Oval 789"/>
            <p:cNvSpPr/>
            <p:nvPr/>
          </p:nvSpPr>
          <p:spPr>
            <a:xfrm>
              <a:off x="8670971" y="5109481"/>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1" name="Oval 790"/>
            <p:cNvSpPr/>
            <p:nvPr/>
          </p:nvSpPr>
          <p:spPr>
            <a:xfrm>
              <a:off x="8890508" y="512091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2" name="Oval 791"/>
            <p:cNvSpPr/>
            <p:nvPr/>
          </p:nvSpPr>
          <p:spPr>
            <a:xfrm>
              <a:off x="8098843"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3" name="Oval 792"/>
            <p:cNvSpPr/>
            <p:nvPr/>
          </p:nvSpPr>
          <p:spPr>
            <a:xfrm>
              <a:off x="8354673"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4" name="Oval 793"/>
            <p:cNvSpPr/>
            <p:nvPr/>
          </p:nvSpPr>
          <p:spPr>
            <a:xfrm>
              <a:off x="8785330"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5" name="Oval 794"/>
            <p:cNvSpPr/>
            <p:nvPr/>
          </p:nvSpPr>
          <p:spPr>
            <a:xfrm>
              <a:off x="9048469"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6" name="Oval 795"/>
            <p:cNvSpPr/>
            <p:nvPr/>
          </p:nvSpPr>
          <p:spPr>
            <a:xfrm>
              <a:off x="9250462" y="48486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7" name="Oval 796"/>
            <p:cNvSpPr/>
            <p:nvPr/>
          </p:nvSpPr>
          <p:spPr>
            <a:xfrm>
              <a:off x="9503160" y="485276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8" name="Oval 797"/>
            <p:cNvSpPr/>
            <p:nvPr/>
          </p:nvSpPr>
          <p:spPr>
            <a:xfrm>
              <a:off x="8557042" y="49934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799" name="Oval 798"/>
            <p:cNvSpPr/>
            <p:nvPr/>
          </p:nvSpPr>
          <p:spPr>
            <a:xfrm>
              <a:off x="9402862" y="50010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00" name="Oval 799"/>
            <p:cNvSpPr/>
            <p:nvPr/>
          </p:nvSpPr>
          <p:spPr>
            <a:xfrm>
              <a:off x="8210392" y="509633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07" name="TextBox 531"/>
            <p:cNvSpPr txBox="1"/>
            <p:nvPr/>
          </p:nvSpPr>
          <p:spPr>
            <a:xfrm>
              <a:off x="9585154" y="4694544"/>
              <a:ext cx="1186230" cy="5027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solidFill>
                    <a:prstClr val="black"/>
                  </a:solidFill>
                </a:rPr>
                <a:t>Mesoporous Al</a:t>
              </a:r>
              <a:r>
                <a:rPr lang="en-US" sz="1350" b="1" baseline="-25000" dirty="0">
                  <a:solidFill>
                    <a:prstClr val="black"/>
                  </a:solidFill>
                </a:rPr>
                <a:t>2</a:t>
              </a:r>
              <a:r>
                <a:rPr lang="en-US" sz="1350" b="1" dirty="0">
                  <a:solidFill>
                    <a:prstClr val="black"/>
                  </a:solidFill>
                </a:rPr>
                <a:t>O</a:t>
              </a:r>
              <a:r>
                <a:rPr lang="en-US" sz="1350" b="1" baseline="-25000" dirty="0">
                  <a:solidFill>
                    <a:prstClr val="black"/>
                  </a:solidFill>
                </a:rPr>
                <a:t>3</a:t>
              </a:r>
            </a:p>
          </p:txBody>
        </p:sp>
      </p:grpSp>
      <p:grpSp>
        <p:nvGrpSpPr>
          <p:cNvPr id="7" name="Group 6"/>
          <p:cNvGrpSpPr/>
          <p:nvPr/>
        </p:nvGrpSpPr>
        <p:grpSpPr>
          <a:xfrm>
            <a:off x="6750572" y="1975331"/>
            <a:ext cx="1742851" cy="1542913"/>
            <a:chOff x="1318120" y="4526903"/>
            <a:chExt cx="1983947" cy="1531718"/>
          </a:xfrm>
        </p:grpSpPr>
        <p:sp>
          <p:nvSpPr>
            <p:cNvPr id="809" name="Rectangle 808"/>
            <p:cNvSpPr/>
            <p:nvPr/>
          </p:nvSpPr>
          <p:spPr>
            <a:xfrm>
              <a:off x="1320867" y="4924174"/>
              <a:ext cx="1981200" cy="563107"/>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10" name="Rectangle 809"/>
            <p:cNvSpPr/>
            <p:nvPr/>
          </p:nvSpPr>
          <p:spPr>
            <a:xfrm>
              <a:off x="1320867" y="4608749"/>
              <a:ext cx="1981200" cy="32738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11" name="Rectangle 810"/>
            <p:cNvSpPr/>
            <p:nvPr/>
          </p:nvSpPr>
          <p:spPr>
            <a:xfrm>
              <a:off x="1320867" y="4526903"/>
              <a:ext cx="1981200" cy="8184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12" name="Rectangle 811"/>
            <p:cNvSpPr/>
            <p:nvPr/>
          </p:nvSpPr>
          <p:spPr>
            <a:xfrm>
              <a:off x="1318120" y="5731241"/>
              <a:ext cx="1981200" cy="3273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13" name="Rectangle 812"/>
            <p:cNvSpPr/>
            <p:nvPr/>
          </p:nvSpPr>
          <p:spPr>
            <a:xfrm>
              <a:off x="1318120" y="5569126"/>
              <a:ext cx="1981200" cy="1636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814" name="Rectangle 813"/>
            <p:cNvSpPr/>
            <p:nvPr/>
          </p:nvSpPr>
          <p:spPr>
            <a:xfrm>
              <a:off x="1318120" y="5487281"/>
              <a:ext cx="1981200" cy="818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grpSp>
      <p:grpSp>
        <p:nvGrpSpPr>
          <p:cNvPr id="1887" name="Group 1886"/>
          <p:cNvGrpSpPr/>
          <p:nvPr/>
        </p:nvGrpSpPr>
        <p:grpSpPr>
          <a:xfrm>
            <a:off x="645590" y="1822264"/>
            <a:ext cx="3336094" cy="1752808"/>
            <a:chOff x="7589137" y="4078146"/>
            <a:chExt cx="3753632" cy="1740089"/>
          </a:xfrm>
        </p:grpSpPr>
        <p:sp>
          <p:nvSpPr>
            <p:cNvPr id="1888" name="Rectangle 1887"/>
            <p:cNvSpPr/>
            <p:nvPr/>
          </p:nvSpPr>
          <p:spPr>
            <a:xfrm>
              <a:off x="7591884" y="4627372"/>
              <a:ext cx="1981200" cy="563107"/>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89" name="Rectangle 1888"/>
            <p:cNvSpPr/>
            <p:nvPr/>
          </p:nvSpPr>
          <p:spPr>
            <a:xfrm>
              <a:off x="7591884" y="4311947"/>
              <a:ext cx="1981200" cy="32738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0" name="Rectangle 1889"/>
            <p:cNvSpPr/>
            <p:nvPr/>
          </p:nvSpPr>
          <p:spPr>
            <a:xfrm>
              <a:off x="7591884" y="4230101"/>
              <a:ext cx="1981200" cy="8184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1" name="Rectangle 1890"/>
            <p:cNvSpPr/>
            <p:nvPr/>
          </p:nvSpPr>
          <p:spPr>
            <a:xfrm>
              <a:off x="7589137" y="5434439"/>
              <a:ext cx="1981200" cy="3273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2" name="Rectangle 1891"/>
            <p:cNvSpPr/>
            <p:nvPr/>
          </p:nvSpPr>
          <p:spPr>
            <a:xfrm>
              <a:off x="7589137" y="5272324"/>
              <a:ext cx="1981200" cy="16369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3" name="Rectangle 1892"/>
            <p:cNvSpPr/>
            <p:nvPr/>
          </p:nvSpPr>
          <p:spPr>
            <a:xfrm>
              <a:off x="7589137" y="5190479"/>
              <a:ext cx="1981200" cy="818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4" name="Oval 1893"/>
            <p:cNvSpPr/>
            <p:nvPr/>
          </p:nvSpPr>
          <p:spPr>
            <a:xfrm>
              <a:off x="7690802"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5" name="Oval 1894"/>
            <p:cNvSpPr/>
            <p:nvPr/>
          </p:nvSpPr>
          <p:spPr>
            <a:xfrm>
              <a:off x="7665502"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6" name="Oval 1895"/>
            <p:cNvSpPr/>
            <p:nvPr/>
          </p:nvSpPr>
          <p:spPr>
            <a:xfrm>
              <a:off x="7738768"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7" name="Oval 1896"/>
            <p:cNvSpPr/>
            <p:nvPr/>
          </p:nvSpPr>
          <p:spPr>
            <a:xfrm>
              <a:off x="7619783"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8" name="Oval 1897"/>
            <p:cNvSpPr/>
            <p:nvPr/>
          </p:nvSpPr>
          <p:spPr>
            <a:xfrm>
              <a:off x="7627402"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899" name="Oval 1898"/>
            <p:cNvSpPr/>
            <p:nvPr/>
          </p:nvSpPr>
          <p:spPr>
            <a:xfrm>
              <a:off x="7736521"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0" name="Oval 1899"/>
            <p:cNvSpPr/>
            <p:nvPr/>
          </p:nvSpPr>
          <p:spPr>
            <a:xfrm>
              <a:off x="779504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1" name="Oval 1900"/>
            <p:cNvSpPr/>
            <p:nvPr/>
          </p:nvSpPr>
          <p:spPr>
            <a:xfrm>
              <a:off x="7757816"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2" name="Oval 1901"/>
            <p:cNvSpPr/>
            <p:nvPr/>
          </p:nvSpPr>
          <p:spPr>
            <a:xfrm>
              <a:off x="7803535"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3" name="Oval 1902"/>
            <p:cNvSpPr/>
            <p:nvPr/>
          </p:nvSpPr>
          <p:spPr>
            <a:xfrm>
              <a:off x="7736520"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4" name="Oval 1903"/>
            <p:cNvSpPr/>
            <p:nvPr/>
          </p:nvSpPr>
          <p:spPr>
            <a:xfrm>
              <a:off x="7664129"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5" name="Oval 1904"/>
            <p:cNvSpPr/>
            <p:nvPr/>
          </p:nvSpPr>
          <p:spPr>
            <a:xfrm>
              <a:off x="7606979"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6" name="Oval 1905"/>
            <p:cNvSpPr/>
            <p:nvPr/>
          </p:nvSpPr>
          <p:spPr>
            <a:xfrm>
              <a:off x="7645079"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7" name="Oval 1906"/>
            <p:cNvSpPr/>
            <p:nvPr/>
          </p:nvSpPr>
          <p:spPr>
            <a:xfrm>
              <a:off x="7604542"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8" name="Oval 1907"/>
            <p:cNvSpPr/>
            <p:nvPr/>
          </p:nvSpPr>
          <p:spPr>
            <a:xfrm>
              <a:off x="7686988"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09" name="Oval 1908"/>
            <p:cNvSpPr/>
            <p:nvPr/>
          </p:nvSpPr>
          <p:spPr>
            <a:xfrm>
              <a:off x="7788297"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0" name="Oval 1909"/>
            <p:cNvSpPr/>
            <p:nvPr/>
          </p:nvSpPr>
          <p:spPr>
            <a:xfrm>
              <a:off x="9502295"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1" name="Oval 1910"/>
            <p:cNvSpPr/>
            <p:nvPr/>
          </p:nvSpPr>
          <p:spPr>
            <a:xfrm>
              <a:off x="7686987"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2" name="Oval 1911"/>
            <p:cNvSpPr/>
            <p:nvPr/>
          </p:nvSpPr>
          <p:spPr>
            <a:xfrm>
              <a:off x="7622219"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3" name="Oval 1912"/>
            <p:cNvSpPr/>
            <p:nvPr/>
          </p:nvSpPr>
          <p:spPr>
            <a:xfrm>
              <a:off x="7673121"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4" name="Oval 1913"/>
            <p:cNvSpPr/>
            <p:nvPr/>
          </p:nvSpPr>
          <p:spPr>
            <a:xfrm>
              <a:off x="7779302"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5" name="Oval 1914"/>
            <p:cNvSpPr/>
            <p:nvPr/>
          </p:nvSpPr>
          <p:spPr>
            <a:xfrm>
              <a:off x="7811156"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6" name="Oval 1915"/>
            <p:cNvSpPr/>
            <p:nvPr/>
          </p:nvSpPr>
          <p:spPr>
            <a:xfrm>
              <a:off x="7736520"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7" name="Oval 1916"/>
            <p:cNvSpPr/>
            <p:nvPr/>
          </p:nvSpPr>
          <p:spPr>
            <a:xfrm>
              <a:off x="7731333"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8" name="Oval 1917"/>
            <p:cNvSpPr/>
            <p:nvPr/>
          </p:nvSpPr>
          <p:spPr>
            <a:xfrm>
              <a:off x="7786924"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19" name="Oval 1918"/>
            <p:cNvSpPr/>
            <p:nvPr/>
          </p:nvSpPr>
          <p:spPr>
            <a:xfrm>
              <a:off x="7729960"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0" name="Oval 1919"/>
            <p:cNvSpPr/>
            <p:nvPr/>
          </p:nvSpPr>
          <p:spPr>
            <a:xfrm>
              <a:off x="7629839"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1" name="Oval 1920"/>
            <p:cNvSpPr/>
            <p:nvPr/>
          </p:nvSpPr>
          <p:spPr>
            <a:xfrm>
              <a:off x="7690801"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2" name="Oval 1921"/>
            <p:cNvSpPr/>
            <p:nvPr/>
          </p:nvSpPr>
          <p:spPr>
            <a:xfrm>
              <a:off x="7832643"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3" name="Oval 1922"/>
            <p:cNvSpPr/>
            <p:nvPr/>
          </p:nvSpPr>
          <p:spPr>
            <a:xfrm>
              <a:off x="7774306"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4" name="Oval 1923"/>
            <p:cNvSpPr/>
            <p:nvPr/>
          </p:nvSpPr>
          <p:spPr>
            <a:xfrm>
              <a:off x="7945574"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5" name="Oval 1924"/>
            <p:cNvSpPr/>
            <p:nvPr/>
          </p:nvSpPr>
          <p:spPr>
            <a:xfrm>
              <a:off x="7920274"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6" name="Oval 1925"/>
            <p:cNvSpPr/>
            <p:nvPr/>
          </p:nvSpPr>
          <p:spPr>
            <a:xfrm>
              <a:off x="7993540"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7" name="Oval 1926"/>
            <p:cNvSpPr/>
            <p:nvPr/>
          </p:nvSpPr>
          <p:spPr>
            <a:xfrm>
              <a:off x="7874555"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8" name="Oval 1927"/>
            <p:cNvSpPr/>
            <p:nvPr/>
          </p:nvSpPr>
          <p:spPr>
            <a:xfrm>
              <a:off x="7882174"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29" name="Oval 1928"/>
            <p:cNvSpPr/>
            <p:nvPr/>
          </p:nvSpPr>
          <p:spPr>
            <a:xfrm>
              <a:off x="7991293"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0" name="Oval 1929"/>
            <p:cNvSpPr/>
            <p:nvPr/>
          </p:nvSpPr>
          <p:spPr>
            <a:xfrm>
              <a:off x="8049814"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1" name="Oval 1930"/>
            <p:cNvSpPr/>
            <p:nvPr/>
          </p:nvSpPr>
          <p:spPr>
            <a:xfrm>
              <a:off x="8012588"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2" name="Oval 1931"/>
            <p:cNvSpPr/>
            <p:nvPr/>
          </p:nvSpPr>
          <p:spPr>
            <a:xfrm>
              <a:off x="8058307"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3" name="Oval 1932"/>
            <p:cNvSpPr/>
            <p:nvPr/>
          </p:nvSpPr>
          <p:spPr>
            <a:xfrm>
              <a:off x="7991292"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4" name="Oval 1933"/>
            <p:cNvSpPr/>
            <p:nvPr/>
          </p:nvSpPr>
          <p:spPr>
            <a:xfrm>
              <a:off x="7918901"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5" name="Oval 1934"/>
            <p:cNvSpPr/>
            <p:nvPr/>
          </p:nvSpPr>
          <p:spPr>
            <a:xfrm>
              <a:off x="7861751"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6" name="Oval 1935"/>
            <p:cNvSpPr/>
            <p:nvPr/>
          </p:nvSpPr>
          <p:spPr>
            <a:xfrm>
              <a:off x="7899851"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7" name="Oval 1936"/>
            <p:cNvSpPr/>
            <p:nvPr/>
          </p:nvSpPr>
          <p:spPr>
            <a:xfrm>
              <a:off x="7859314"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8" name="Oval 1937"/>
            <p:cNvSpPr/>
            <p:nvPr/>
          </p:nvSpPr>
          <p:spPr>
            <a:xfrm>
              <a:off x="7941760"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39" name="Oval 1938"/>
            <p:cNvSpPr/>
            <p:nvPr/>
          </p:nvSpPr>
          <p:spPr>
            <a:xfrm>
              <a:off x="8043069"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0" name="Oval 1939"/>
            <p:cNvSpPr/>
            <p:nvPr/>
          </p:nvSpPr>
          <p:spPr>
            <a:xfrm>
              <a:off x="7941759"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1" name="Oval 1940"/>
            <p:cNvSpPr/>
            <p:nvPr/>
          </p:nvSpPr>
          <p:spPr>
            <a:xfrm>
              <a:off x="7876991"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2" name="Oval 1941"/>
            <p:cNvSpPr/>
            <p:nvPr/>
          </p:nvSpPr>
          <p:spPr>
            <a:xfrm>
              <a:off x="7927893"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3" name="Oval 1942"/>
            <p:cNvSpPr/>
            <p:nvPr/>
          </p:nvSpPr>
          <p:spPr>
            <a:xfrm>
              <a:off x="8034074"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4" name="Oval 1943"/>
            <p:cNvSpPr/>
            <p:nvPr/>
          </p:nvSpPr>
          <p:spPr>
            <a:xfrm>
              <a:off x="8083667"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5" name="Oval 1944"/>
            <p:cNvSpPr/>
            <p:nvPr/>
          </p:nvSpPr>
          <p:spPr>
            <a:xfrm>
              <a:off x="7991292"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6" name="Oval 1945"/>
            <p:cNvSpPr/>
            <p:nvPr/>
          </p:nvSpPr>
          <p:spPr>
            <a:xfrm>
              <a:off x="7986105"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7" name="Oval 1946"/>
            <p:cNvSpPr/>
            <p:nvPr/>
          </p:nvSpPr>
          <p:spPr>
            <a:xfrm>
              <a:off x="8041696"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8" name="Oval 1947"/>
            <p:cNvSpPr/>
            <p:nvPr/>
          </p:nvSpPr>
          <p:spPr>
            <a:xfrm>
              <a:off x="7984732"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49" name="Oval 1948"/>
            <p:cNvSpPr/>
            <p:nvPr/>
          </p:nvSpPr>
          <p:spPr>
            <a:xfrm>
              <a:off x="7884611"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0" name="Oval 1949"/>
            <p:cNvSpPr/>
            <p:nvPr/>
          </p:nvSpPr>
          <p:spPr>
            <a:xfrm>
              <a:off x="7945573"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1" name="Oval 1950"/>
            <p:cNvSpPr/>
            <p:nvPr/>
          </p:nvSpPr>
          <p:spPr>
            <a:xfrm>
              <a:off x="8087415"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2" name="Oval 1951"/>
            <p:cNvSpPr/>
            <p:nvPr/>
          </p:nvSpPr>
          <p:spPr>
            <a:xfrm>
              <a:off x="8029078"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3" name="Oval 1952"/>
            <p:cNvSpPr/>
            <p:nvPr/>
          </p:nvSpPr>
          <p:spPr>
            <a:xfrm>
              <a:off x="8189973"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4" name="Oval 1953"/>
            <p:cNvSpPr/>
            <p:nvPr/>
          </p:nvSpPr>
          <p:spPr>
            <a:xfrm>
              <a:off x="8164673"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5" name="Oval 1954"/>
            <p:cNvSpPr/>
            <p:nvPr/>
          </p:nvSpPr>
          <p:spPr>
            <a:xfrm>
              <a:off x="8237939"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6" name="Oval 1955"/>
            <p:cNvSpPr/>
            <p:nvPr/>
          </p:nvSpPr>
          <p:spPr>
            <a:xfrm>
              <a:off x="8118954"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7" name="Oval 1956"/>
            <p:cNvSpPr/>
            <p:nvPr/>
          </p:nvSpPr>
          <p:spPr>
            <a:xfrm>
              <a:off x="8126573"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8" name="Oval 1957"/>
            <p:cNvSpPr/>
            <p:nvPr/>
          </p:nvSpPr>
          <p:spPr>
            <a:xfrm>
              <a:off x="8235692"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59" name="Oval 1958"/>
            <p:cNvSpPr/>
            <p:nvPr/>
          </p:nvSpPr>
          <p:spPr>
            <a:xfrm>
              <a:off x="8294213"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0" name="Oval 1959"/>
            <p:cNvSpPr/>
            <p:nvPr/>
          </p:nvSpPr>
          <p:spPr>
            <a:xfrm>
              <a:off x="8256987"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1" name="Oval 1960"/>
            <p:cNvSpPr/>
            <p:nvPr/>
          </p:nvSpPr>
          <p:spPr>
            <a:xfrm>
              <a:off x="8302706"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2" name="Oval 1961"/>
            <p:cNvSpPr/>
            <p:nvPr/>
          </p:nvSpPr>
          <p:spPr>
            <a:xfrm>
              <a:off x="8235691"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3" name="Oval 1962"/>
            <p:cNvSpPr/>
            <p:nvPr/>
          </p:nvSpPr>
          <p:spPr>
            <a:xfrm>
              <a:off x="8163300"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4" name="Oval 1963"/>
            <p:cNvSpPr/>
            <p:nvPr/>
          </p:nvSpPr>
          <p:spPr>
            <a:xfrm>
              <a:off x="8106150"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5" name="Oval 1964"/>
            <p:cNvSpPr/>
            <p:nvPr/>
          </p:nvSpPr>
          <p:spPr>
            <a:xfrm>
              <a:off x="8144250"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6" name="Oval 1965"/>
            <p:cNvSpPr/>
            <p:nvPr/>
          </p:nvSpPr>
          <p:spPr>
            <a:xfrm>
              <a:off x="8083667" y="494393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7" name="Oval 1966"/>
            <p:cNvSpPr/>
            <p:nvPr/>
          </p:nvSpPr>
          <p:spPr>
            <a:xfrm>
              <a:off x="8186159"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8" name="Oval 1967"/>
            <p:cNvSpPr/>
            <p:nvPr/>
          </p:nvSpPr>
          <p:spPr>
            <a:xfrm>
              <a:off x="8287468"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69" name="Oval 1968"/>
            <p:cNvSpPr/>
            <p:nvPr/>
          </p:nvSpPr>
          <p:spPr>
            <a:xfrm>
              <a:off x="8186158"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0" name="Oval 1969"/>
            <p:cNvSpPr/>
            <p:nvPr/>
          </p:nvSpPr>
          <p:spPr>
            <a:xfrm>
              <a:off x="8121390"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1" name="Oval 1970"/>
            <p:cNvSpPr/>
            <p:nvPr/>
          </p:nvSpPr>
          <p:spPr>
            <a:xfrm>
              <a:off x="8172292"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2" name="Oval 1971"/>
            <p:cNvSpPr/>
            <p:nvPr/>
          </p:nvSpPr>
          <p:spPr>
            <a:xfrm>
              <a:off x="8278473"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3" name="Oval 1972"/>
            <p:cNvSpPr/>
            <p:nvPr/>
          </p:nvSpPr>
          <p:spPr>
            <a:xfrm>
              <a:off x="8310327"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4" name="Oval 1973"/>
            <p:cNvSpPr/>
            <p:nvPr/>
          </p:nvSpPr>
          <p:spPr>
            <a:xfrm>
              <a:off x="8235691"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5" name="Oval 1974"/>
            <p:cNvSpPr/>
            <p:nvPr/>
          </p:nvSpPr>
          <p:spPr>
            <a:xfrm>
              <a:off x="8230504"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6" name="Oval 1975"/>
            <p:cNvSpPr/>
            <p:nvPr/>
          </p:nvSpPr>
          <p:spPr>
            <a:xfrm>
              <a:off x="8286095"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7" name="Oval 1976"/>
            <p:cNvSpPr/>
            <p:nvPr/>
          </p:nvSpPr>
          <p:spPr>
            <a:xfrm>
              <a:off x="8229131"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8" name="Oval 1977"/>
            <p:cNvSpPr/>
            <p:nvPr/>
          </p:nvSpPr>
          <p:spPr>
            <a:xfrm>
              <a:off x="8129010"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79" name="Oval 1978"/>
            <p:cNvSpPr/>
            <p:nvPr/>
          </p:nvSpPr>
          <p:spPr>
            <a:xfrm>
              <a:off x="8189972"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0" name="Oval 1979"/>
            <p:cNvSpPr/>
            <p:nvPr/>
          </p:nvSpPr>
          <p:spPr>
            <a:xfrm>
              <a:off x="8331814"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1" name="Oval 1980"/>
            <p:cNvSpPr/>
            <p:nvPr/>
          </p:nvSpPr>
          <p:spPr>
            <a:xfrm>
              <a:off x="8273477"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2" name="Oval 1981"/>
            <p:cNvSpPr/>
            <p:nvPr/>
          </p:nvSpPr>
          <p:spPr>
            <a:xfrm>
              <a:off x="8418950"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3" name="Oval 1982"/>
            <p:cNvSpPr/>
            <p:nvPr/>
          </p:nvSpPr>
          <p:spPr>
            <a:xfrm>
              <a:off x="8393650"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4" name="Oval 1983"/>
            <p:cNvSpPr/>
            <p:nvPr/>
          </p:nvSpPr>
          <p:spPr>
            <a:xfrm>
              <a:off x="8466916"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5" name="Oval 1984"/>
            <p:cNvSpPr/>
            <p:nvPr/>
          </p:nvSpPr>
          <p:spPr>
            <a:xfrm>
              <a:off x="8347931"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6" name="Oval 1985"/>
            <p:cNvSpPr/>
            <p:nvPr/>
          </p:nvSpPr>
          <p:spPr>
            <a:xfrm>
              <a:off x="8355550"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7" name="Oval 1986"/>
            <p:cNvSpPr/>
            <p:nvPr/>
          </p:nvSpPr>
          <p:spPr>
            <a:xfrm>
              <a:off x="8464669"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8" name="Oval 1987"/>
            <p:cNvSpPr/>
            <p:nvPr/>
          </p:nvSpPr>
          <p:spPr>
            <a:xfrm>
              <a:off x="8523190"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89" name="Oval 1988"/>
            <p:cNvSpPr/>
            <p:nvPr/>
          </p:nvSpPr>
          <p:spPr>
            <a:xfrm>
              <a:off x="8485964"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0" name="Oval 1989"/>
            <p:cNvSpPr/>
            <p:nvPr/>
          </p:nvSpPr>
          <p:spPr>
            <a:xfrm>
              <a:off x="8531683"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1" name="Oval 1990"/>
            <p:cNvSpPr/>
            <p:nvPr/>
          </p:nvSpPr>
          <p:spPr>
            <a:xfrm>
              <a:off x="846466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2" name="Oval 1991"/>
            <p:cNvSpPr/>
            <p:nvPr/>
          </p:nvSpPr>
          <p:spPr>
            <a:xfrm>
              <a:off x="8392277"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3" name="Oval 1992"/>
            <p:cNvSpPr/>
            <p:nvPr/>
          </p:nvSpPr>
          <p:spPr>
            <a:xfrm>
              <a:off x="8335127"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4" name="Oval 1993"/>
            <p:cNvSpPr/>
            <p:nvPr/>
          </p:nvSpPr>
          <p:spPr>
            <a:xfrm>
              <a:off x="8373227"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5" name="Oval 1994"/>
            <p:cNvSpPr/>
            <p:nvPr/>
          </p:nvSpPr>
          <p:spPr>
            <a:xfrm>
              <a:off x="8332690" y="495807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6" name="Oval 1995"/>
            <p:cNvSpPr/>
            <p:nvPr/>
          </p:nvSpPr>
          <p:spPr>
            <a:xfrm>
              <a:off x="8415136"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7" name="Oval 1996"/>
            <p:cNvSpPr/>
            <p:nvPr/>
          </p:nvSpPr>
          <p:spPr>
            <a:xfrm>
              <a:off x="8516445"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8" name="Oval 1997"/>
            <p:cNvSpPr/>
            <p:nvPr/>
          </p:nvSpPr>
          <p:spPr>
            <a:xfrm>
              <a:off x="8415135"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1999" name="Oval 1998"/>
            <p:cNvSpPr/>
            <p:nvPr/>
          </p:nvSpPr>
          <p:spPr>
            <a:xfrm>
              <a:off x="8350367"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0" name="Oval 1999"/>
            <p:cNvSpPr/>
            <p:nvPr/>
          </p:nvSpPr>
          <p:spPr>
            <a:xfrm>
              <a:off x="8401269"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1" name="Oval 2000"/>
            <p:cNvSpPr/>
            <p:nvPr/>
          </p:nvSpPr>
          <p:spPr>
            <a:xfrm>
              <a:off x="8507450"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2" name="Oval 2001"/>
            <p:cNvSpPr/>
            <p:nvPr/>
          </p:nvSpPr>
          <p:spPr>
            <a:xfrm>
              <a:off x="8539304"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3" name="Oval 2002"/>
            <p:cNvSpPr/>
            <p:nvPr/>
          </p:nvSpPr>
          <p:spPr>
            <a:xfrm>
              <a:off x="8464668"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4" name="Oval 2003"/>
            <p:cNvSpPr/>
            <p:nvPr/>
          </p:nvSpPr>
          <p:spPr>
            <a:xfrm>
              <a:off x="8459481"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5" name="Oval 2004"/>
            <p:cNvSpPr/>
            <p:nvPr/>
          </p:nvSpPr>
          <p:spPr>
            <a:xfrm>
              <a:off x="8515072"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6" name="Oval 2005"/>
            <p:cNvSpPr/>
            <p:nvPr/>
          </p:nvSpPr>
          <p:spPr>
            <a:xfrm>
              <a:off x="8458108"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7" name="Oval 2006"/>
            <p:cNvSpPr/>
            <p:nvPr/>
          </p:nvSpPr>
          <p:spPr>
            <a:xfrm>
              <a:off x="8357987"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8" name="Oval 2007"/>
            <p:cNvSpPr/>
            <p:nvPr/>
          </p:nvSpPr>
          <p:spPr>
            <a:xfrm>
              <a:off x="8418949"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09" name="Oval 2008"/>
            <p:cNvSpPr/>
            <p:nvPr/>
          </p:nvSpPr>
          <p:spPr>
            <a:xfrm>
              <a:off x="8560791"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0" name="Oval 2009"/>
            <p:cNvSpPr/>
            <p:nvPr/>
          </p:nvSpPr>
          <p:spPr>
            <a:xfrm>
              <a:off x="8502454"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1" name="Oval 2010"/>
            <p:cNvSpPr/>
            <p:nvPr/>
          </p:nvSpPr>
          <p:spPr>
            <a:xfrm>
              <a:off x="8649300"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2" name="Oval 2011"/>
            <p:cNvSpPr/>
            <p:nvPr/>
          </p:nvSpPr>
          <p:spPr>
            <a:xfrm>
              <a:off x="8624000"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3" name="Oval 2012"/>
            <p:cNvSpPr/>
            <p:nvPr/>
          </p:nvSpPr>
          <p:spPr>
            <a:xfrm>
              <a:off x="8697266"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4" name="Oval 2013"/>
            <p:cNvSpPr/>
            <p:nvPr/>
          </p:nvSpPr>
          <p:spPr>
            <a:xfrm>
              <a:off x="857828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5" name="Oval 2014"/>
            <p:cNvSpPr/>
            <p:nvPr/>
          </p:nvSpPr>
          <p:spPr>
            <a:xfrm>
              <a:off x="8585900"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6" name="Oval 2015"/>
            <p:cNvSpPr/>
            <p:nvPr/>
          </p:nvSpPr>
          <p:spPr>
            <a:xfrm>
              <a:off x="8695019"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7" name="Oval 2016"/>
            <p:cNvSpPr/>
            <p:nvPr/>
          </p:nvSpPr>
          <p:spPr>
            <a:xfrm>
              <a:off x="8753540"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8" name="Oval 2017"/>
            <p:cNvSpPr/>
            <p:nvPr/>
          </p:nvSpPr>
          <p:spPr>
            <a:xfrm>
              <a:off x="8716314"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19" name="Oval 2018"/>
            <p:cNvSpPr/>
            <p:nvPr/>
          </p:nvSpPr>
          <p:spPr>
            <a:xfrm>
              <a:off x="8762033"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0" name="Oval 2019"/>
            <p:cNvSpPr/>
            <p:nvPr/>
          </p:nvSpPr>
          <p:spPr>
            <a:xfrm>
              <a:off x="8695018"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1" name="Oval 2020"/>
            <p:cNvSpPr/>
            <p:nvPr/>
          </p:nvSpPr>
          <p:spPr>
            <a:xfrm>
              <a:off x="8622627"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2" name="Oval 2021"/>
            <p:cNvSpPr/>
            <p:nvPr/>
          </p:nvSpPr>
          <p:spPr>
            <a:xfrm>
              <a:off x="8565477"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3" name="Oval 2022"/>
            <p:cNvSpPr/>
            <p:nvPr/>
          </p:nvSpPr>
          <p:spPr>
            <a:xfrm>
              <a:off x="8603577"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4" name="Oval 2023"/>
            <p:cNvSpPr/>
            <p:nvPr/>
          </p:nvSpPr>
          <p:spPr>
            <a:xfrm>
              <a:off x="8563040"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5" name="Oval 2024"/>
            <p:cNvSpPr/>
            <p:nvPr/>
          </p:nvSpPr>
          <p:spPr>
            <a:xfrm>
              <a:off x="8645486"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6" name="Oval 2025"/>
            <p:cNvSpPr/>
            <p:nvPr/>
          </p:nvSpPr>
          <p:spPr>
            <a:xfrm>
              <a:off x="8746795"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7" name="Oval 2026"/>
            <p:cNvSpPr/>
            <p:nvPr/>
          </p:nvSpPr>
          <p:spPr>
            <a:xfrm>
              <a:off x="8645485"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8" name="Oval 2027"/>
            <p:cNvSpPr/>
            <p:nvPr/>
          </p:nvSpPr>
          <p:spPr>
            <a:xfrm>
              <a:off x="8580717"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29" name="Oval 2028"/>
            <p:cNvSpPr/>
            <p:nvPr/>
          </p:nvSpPr>
          <p:spPr>
            <a:xfrm>
              <a:off x="8631619"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0" name="Oval 2029"/>
            <p:cNvSpPr/>
            <p:nvPr/>
          </p:nvSpPr>
          <p:spPr>
            <a:xfrm>
              <a:off x="8737800"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1" name="Oval 2030"/>
            <p:cNvSpPr/>
            <p:nvPr/>
          </p:nvSpPr>
          <p:spPr>
            <a:xfrm>
              <a:off x="8769654"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2" name="Oval 2031"/>
            <p:cNvSpPr/>
            <p:nvPr/>
          </p:nvSpPr>
          <p:spPr>
            <a:xfrm>
              <a:off x="8695018"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3" name="Oval 2032"/>
            <p:cNvSpPr/>
            <p:nvPr/>
          </p:nvSpPr>
          <p:spPr>
            <a:xfrm>
              <a:off x="8689831"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4" name="Oval 2033"/>
            <p:cNvSpPr/>
            <p:nvPr/>
          </p:nvSpPr>
          <p:spPr>
            <a:xfrm>
              <a:off x="8745422"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5" name="Oval 2034"/>
            <p:cNvSpPr/>
            <p:nvPr/>
          </p:nvSpPr>
          <p:spPr>
            <a:xfrm>
              <a:off x="8688458"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6" name="Oval 2035"/>
            <p:cNvSpPr/>
            <p:nvPr/>
          </p:nvSpPr>
          <p:spPr>
            <a:xfrm>
              <a:off x="8588337"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7" name="Oval 2036"/>
            <p:cNvSpPr/>
            <p:nvPr/>
          </p:nvSpPr>
          <p:spPr>
            <a:xfrm>
              <a:off x="8649299"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8" name="Oval 2037"/>
            <p:cNvSpPr/>
            <p:nvPr/>
          </p:nvSpPr>
          <p:spPr>
            <a:xfrm>
              <a:off x="8791141"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39" name="Oval 2038"/>
            <p:cNvSpPr/>
            <p:nvPr/>
          </p:nvSpPr>
          <p:spPr>
            <a:xfrm>
              <a:off x="8732804"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0" name="Oval 2039"/>
            <p:cNvSpPr/>
            <p:nvPr/>
          </p:nvSpPr>
          <p:spPr>
            <a:xfrm>
              <a:off x="8885018" y="50734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1" name="Oval 2040"/>
            <p:cNvSpPr/>
            <p:nvPr/>
          </p:nvSpPr>
          <p:spPr>
            <a:xfrm>
              <a:off x="8859718"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2" name="Oval 2041"/>
            <p:cNvSpPr/>
            <p:nvPr/>
          </p:nvSpPr>
          <p:spPr>
            <a:xfrm>
              <a:off x="8932984" y="51191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3" name="Oval 2042"/>
            <p:cNvSpPr/>
            <p:nvPr/>
          </p:nvSpPr>
          <p:spPr>
            <a:xfrm>
              <a:off x="8813999"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4" name="Oval 2043"/>
            <p:cNvSpPr/>
            <p:nvPr/>
          </p:nvSpPr>
          <p:spPr>
            <a:xfrm>
              <a:off x="8821618" y="50772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5" name="Oval 2044"/>
            <p:cNvSpPr/>
            <p:nvPr/>
          </p:nvSpPr>
          <p:spPr>
            <a:xfrm>
              <a:off x="8930737" y="49858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6" name="Oval 2045"/>
            <p:cNvSpPr/>
            <p:nvPr/>
          </p:nvSpPr>
          <p:spPr>
            <a:xfrm>
              <a:off x="8989258" y="51230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7" name="Oval 2046"/>
            <p:cNvSpPr/>
            <p:nvPr/>
          </p:nvSpPr>
          <p:spPr>
            <a:xfrm>
              <a:off x="8952032" y="508109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8" name="Oval 2047"/>
            <p:cNvSpPr/>
            <p:nvPr/>
          </p:nvSpPr>
          <p:spPr>
            <a:xfrm>
              <a:off x="8997751" y="50582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49" name="Oval 2048"/>
            <p:cNvSpPr/>
            <p:nvPr/>
          </p:nvSpPr>
          <p:spPr>
            <a:xfrm>
              <a:off x="8930736"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0" name="Oval 2049"/>
            <p:cNvSpPr/>
            <p:nvPr/>
          </p:nvSpPr>
          <p:spPr>
            <a:xfrm>
              <a:off x="8858345"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1" name="Oval 2050"/>
            <p:cNvSpPr/>
            <p:nvPr/>
          </p:nvSpPr>
          <p:spPr>
            <a:xfrm>
              <a:off x="8801195" y="50277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2" name="Oval 2051"/>
            <p:cNvSpPr/>
            <p:nvPr/>
          </p:nvSpPr>
          <p:spPr>
            <a:xfrm>
              <a:off x="8839295" y="498093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3" name="Oval 2052"/>
            <p:cNvSpPr/>
            <p:nvPr/>
          </p:nvSpPr>
          <p:spPr>
            <a:xfrm>
              <a:off x="8785642" y="497331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4" name="Oval 2053"/>
            <p:cNvSpPr/>
            <p:nvPr/>
          </p:nvSpPr>
          <p:spPr>
            <a:xfrm>
              <a:off x="8881204" y="49972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5" name="Oval 2054"/>
            <p:cNvSpPr/>
            <p:nvPr/>
          </p:nvSpPr>
          <p:spPr>
            <a:xfrm>
              <a:off x="8982513" y="50190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6" name="Oval 2055"/>
            <p:cNvSpPr/>
            <p:nvPr/>
          </p:nvSpPr>
          <p:spPr>
            <a:xfrm>
              <a:off x="8881203" y="494012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7" name="Oval 2056"/>
            <p:cNvSpPr/>
            <p:nvPr/>
          </p:nvSpPr>
          <p:spPr>
            <a:xfrm>
              <a:off x="8816435" y="491726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8" name="Oval 2057"/>
            <p:cNvSpPr/>
            <p:nvPr/>
          </p:nvSpPr>
          <p:spPr>
            <a:xfrm>
              <a:off x="8867337" y="489440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59" name="Oval 2058"/>
            <p:cNvSpPr/>
            <p:nvPr/>
          </p:nvSpPr>
          <p:spPr>
            <a:xfrm>
              <a:off x="8973518" y="497441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0" name="Oval 2059"/>
            <p:cNvSpPr/>
            <p:nvPr/>
          </p:nvSpPr>
          <p:spPr>
            <a:xfrm>
              <a:off x="9005372" y="49401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1" name="Oval 2060"/>
            <p:cNvSpPr/>
            <p:nvPr/>
          </p:nvSpPr>
          <p:spPr>
            <a:xfrm>
              <a:off x="8930736" y="49172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2" name="Oval 2061"/>
            <p:cNvSpPr/>
            <p:nvPr/>
          </p:nvSpPr>
          <p:spPr>
            <a:xfrm>
              <a:off x="8925549" y="49515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3" name="Oval 2062"/>
            <p:cNvSpPr/>
            <p:nvPr/>
          </p:nvSpPr>
          <p:spPr>
            <a:xfrm>
              <a:off x="8981140" y="489848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4" name="Oval 2063"/>
            <p:cNvSpPr/>
            <p:nvPr/>
          </p:nvSpPr>
          <p:spPr>
            <a:xfrm>
              <a:off x="8924176" y="48715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5" name="Oval 2064"/>
            <p:cNvSpPr/>
            <p:nvPr/>
          </p:nvSpPr>
          <p:spPr>
            <a:xfrm>
              <a:off x="8824055" y="48715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6" name="Oval 2065"/>
            <p:cNvSpPr/>
            <p:nvPr/>
          </p:nvSpPr>
          <p:spPr>
            <a:xfrm>
              <a:off x="8885017"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7" name="Oval 2066"/>
            <p:cNvSpPr/>
            <p:nvPr/>
          </p:nvSpPr>
          <p:spPr>
            <a:xfrm>
              <a:off x="9026859" y="487562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8" name="Oval 2067"/>
            <p:cNvSpPr/>
            <p:nvPr/>
          </p:nvSpPr>
          <p:spPr>
            <a:xfrm>
              <a:off x="8968522" y="48486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69" name="Oval 2068"/>
            <p:cNvSpPr/>
            <p:nvPr/>
          </p:nvSpPr>
          <p:spPr>
            <a:xfrm>
              <a:off x="9113991"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0" name="Oval 2069"/>
            <p:cNvSpPr/>
            <p:nvPr/>
          </p:nvSpPr>
          <p:spPr>
            <a:xfrm>
              <a:off x="9088691"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1" name="Oval 2070"/>
            <p:cNvSpPr/>
            <p:nvPr/>
          </p:nvSpPr>
          <p:spPr>
            <a:xfrm>
              <a:off x="9161957"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2" name="Oval 2071"/>
            <p:cNvSpPr/>
            <p:nvPr/>
          </p:nvSpPr>
          <p:spPr>
            <a:xfrm>
              <a:off x="904297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3" name="Oval 2072"/>
            <p:cNvSpPr/>
            <p:nvPr/>
          </p:nvSpPr>
          <p:spPr>
            <a:xfrm>
              <a:off x="9050591"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4" name="Oval 2073"/>
            <p:cNvSpPr/>
            <p:nvPr/>
          </p:nvSpPr>
          <p:spPr>
            <a:xfrm>
              <a:off x="9159710"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5" name="Oval 2074"/>
            <p:cNvSpPr/>
            <p:nvPr/>
          </p:nvSpPr>
          <p:spPr>
            <a:xfrm>
              <a:off x="921823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6" name="Oval 2075"/>
            <p:cNvSpPr/>
            <p:nvPr/>
          </p:nvSpPr>
          <p:spPr>
            <a:xfrm>
              <a:off x="9181005"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7" name="Oval 2076"/>
            <p:cNvSpPr/>
            <p:nvPr/>
          </p:nvSpPr>
          <p:spPr>
            <a:xfrm>
              <a:off x="9226724"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8" name="Oval 2077"/>
            <p:cNvSpPr/>
            <p:nvPr/>
          </p:nvSpPr>
          <p:spPr>
            <a:xfrm>
              <a:off x="9159709"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79" name="Oval 2078"/>
            <p:cNvSpPr/>
            <p:nvPr/>
          </p:nvSpPr>
          <p:spPr>
            <a:xfrm>
              <a:off x="9087318"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0" name="Oval 2079"/>
            <p:cNvSpPr/>
            <p:nvPr/>
          </p:nvSpPr>
          <p:spPr>
            <a:xfrm>
              <a:off x="903016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1" name="Oval 2080"/>
            <p:cNvSpPr/>
            <p:nvPr/>
          </p:nvSpPr>
          <p:spPr>
            <a:xfrm>
              <a:off x="9057524" y="5007599"/>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2" name="Oval 2081"/>
            <p:cNvSpPr/>
            <p:nvPr/>
          </p:nvSpPr>
          <p:spPr>
            <a:xfrm>
              <a:off x="9027731" y="496188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3" name="Oval 2082"/>
            <p:cNvSpPr/>
            <p:nvPr/>
          </p:nvSpPr>
          <p:spPr>
            <a:xfrm>
              <a:off x="9110177"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4" name="Oval 2083"/>
            <p:cNvSpPr/>
            <p:nvPr/>
          </p:nvSpPr>
          <p:spPr>
            <a:xfrm>
              <a:off x="9211486"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5" name="Oval 2084"/>
            <p:cNvSpPr/>
            <p:nvPr/>
          </p:nvSpPr>
          <p:spPr>
            <a:xfrm>
              <a:off x="9098747" y="494774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6" name="Oval 2085"/>
            <p:cNvSpPr/>
            <p:nvPr/>
          </p:nvSpPr>
          <p:spPr>
            <a:xfrm>
              <a:off x="9045408"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7" name="Oval 2086"/>
            <p:cNvSpPr/>
            <p:nvPr/>
          </p:nvSpPr>
          <p:spPr>
            <a:xfrm>
              <a:off x="9096310"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8" name="Oval 2087"/>
            <p:cNvSpPr/>
            <p:nvPr/>
          </p:nvSpPr>
          <p:spPr>
            <a:xfrm>
              <a:off x="9202491"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89" name="Oval 2088"/>
            <p:cNvSpPr/>
            <p:nvPr/>
          </p:nvSpPr>
          <p:spPr>
            <a:xfrm>
              <a:off x="9234345"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0" name="Oval 2089"/>
            <p:cNvSpPr/>
            <p:nvPr/>
          </p:nvSpPr>
          <p:spPr>
            <a:xfrm>
              <a:off x="9159709"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1" name="Oval 2090"/>
            <p:cNvSpPr/>
            <p:nvPr/>
          </p:nvSpPr>
          <p:spPr>
            <a:xfrm>
              <a:off x="9154522"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2" name="Oval 2091"/>
            <p:cNvSpPr/>
            <p:nvPr/>
          </p:nvSpPr>
          <p:spPr>
            <a:xfrm>
              <a:off x="9210113"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3" name="Oval 2092"/>
            <p:cNvSpPr/>
            <p:nvPr/>
          </p:nvSpPr>
          <p:spPr>
            <a:xfrm>
              <a:off x="9153149"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4" name="Oval 2093"/>
            <p:cNvSpPr/>
            <p:nvPr/>
          </p:nvSpPr>
          <p:spPr>
            <a:xfrm>
              <a:off x="9053028"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5" name="Oval 2094"/>
            <p:cNvSpPr/>
            <p:nvPr/>
          </p:nvSpPr>
          <p:spPr>
            <a:xfrm>
              <a:off x="9113990"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6" name="Oval 2095"/>
            <p:cNvSpPr/>
            <p:nvPr/>
          </p:nvSpPr>
          <p:spPr>
            <a:xfrm>
              <a:off x="9255832"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7" name="Oval 2096"/>
            <p:cNvSpPr/>
            <p:nvPr/>
          </p:nvSpPr>
          <p:spPr>
            <a:xfrm>
              <a:off x="9197495"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8" name="Oval 2097"/>
            <p:cNvSpPr/>
            <p:nvPr/>
          </p:nvSpPr>
          <p:spPr>
            <a:xfrm>
              <a:off x="9344341" y="507728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099" name="Oval 2098"/>
            <p:cNvSpPr/>
            <p:nvPr/>
          </p:nvSpPr>
          <p:spPr>
            <a:xfrm>
              <a:off x="9319041"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0" name="Oval 2099"/>
            <p:cNvSpPr/>
            <p:nvPr/>
          </p:nvSpPr>
          <p:spPr>
            <a:xfrm>
              <a:off x="9392307" y="512300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1" name="Oval 2100"/>
            <p:cNvSpPr/>
            <p:nvPr/>
          </p:nvSpPr>
          <p:spPr>
            <a:xfrm>
              <a:off x="9273322"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2" name="Oval 2101"/>
            <p:cNvSpPr/>
            <p:nvPr/>
          </p:nvSpPr>
          <p:spPr>
            <a:xfrm>
              <a:off x="9280941" y="50810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3" name="Oval 2102"/>
            <p:cNvSpPr/>
            <p:nvPr/>
          </p:nvSpPr>
          <p:spPr>
            <a:xfrm>
              <a:off x="9390060" y="49896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4" name="Oval 2103"/>
            <p:cNvSpPr/>
            <p:nvPr/>
          </p:nvSpPr>
          <p:spPr>
            <a:xfrm>
              <a:off x="9448581" y="51268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5" name="Oval 2104"/>
            <p:cNvSpPr/>
            <p:nvPr/>
          </p:nvSpPr>
          <p:spPr>
            <a:xfrm>
              <a:off x="9411355" y="508490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6" name="Oval 2105"/>
            <p:cNvSpPr/>
            <p:nvPr/>
          </p:nvSpPr>
          <p:spPr>
            <a:xfrm>
              <a:off x="9457074" y="506204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7" name="Oval 2106"/>
            <p:cNvSpPr/>
            <p:nvPr/>
          </p:nvSpPr>
          <p:spPr>
            <a:xfrm>
              <a:off x="9390059" y="50353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8" name="Oval 2107"/>
            <p:cNvSpPr/>
            <p:nvPr/>
          </p:nvSpPr>
          <p:spPr>
            <a:xfrm>
              <a:off x="9317668" y="50391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09" name="Oval 2108"/>
            <p:cNvSpPr/>
            <p:nvPr/>
          </p:nvSpPr>
          <p:spPr>
            <a:xfrm>
              <a:off x="9260518" y="50315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0" name="Oval 2109"/>
            <p:cNvSpPr/>
            <p:nvPr/>
          </p:nvSpPr>
          <p:spPr>
            <a:xfrm>
              <a:off x="9298618" y="498474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1" name="Oval 2110"/>
            <p:cNvSpPr/>
            <p:nvPr/>
          </p:nvSpPr>
          <p:spPr>
            <a:xfrm>
              <a:off x="9254458" y="4977119"/>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2" name="Oval 2111"/>
            <p:cNvSpPr/>
            <p:nvPr/>
          </p:nvSpPr>
          <p:spPr>
            <a:xfrm>
              <a:off x="9340527" y="500108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3" name="Oval 2112"/>
            <p:cNvSpPr/>
            <p:nvPr/>
          </p:nvSpPr>
          <p:spPr>
            <a:xfrm>
              <a:off x="9441836" y="50228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4" name="Oval 2113"/>
            <p:cNvSpPr/>
            <p:nvPr/>
          </p:nvSpPr>
          <p:spPr>
            <a:xfrm>
              <a:off x="9340526" y="494393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5" name="Oval 2114"/>
            <p:cNvSpPr/>
            <p:nvPr/>
          </p:nvSpPr>
          <p:spPr>
            <a:xfrm>
              <a:off x="9275758" y="492107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6" name="Oval 2115"/>
            <p:cNvSpPr/>
            <p:nvPr/>
          </p:nvSpPr>
          <p:spPr>
            <a:xfrm>
              <a:off x="9326660" y="489821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7" name="Oval 2116"/>
            <p:cNvSpPr/>
            <p:nvPr/>
          </p:nvSpPr>
          <p:spPr>
            <a:xfrm>
              <a:off x="9432841" y="497822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8" name="Oval 2117"/>
            <p:cNvSpPr/>
            <p:nvPr/>
          </p:nvSpPr>
          <p:spPr>
            <a:xfrm>
              <a:off x="9464695" y="49439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19" name="Oval 2118"/>
            <p:cNvSpPr/>
            <p:nvPr/>
          </p:nvSpPr>
          <p:spPr>
            <a:xfrm>
              <a:off x="9390059" y="492107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0" name="Oval 2119"/>
            <p:cNvSpPr/>
            <p:nvPr/>
          </p:nvSpPr>
          <p:spPr>
            <a:xfrm>
              <a:off x="9384872" y="49553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1" name="Oval 2120"/>
            <p:cNvSpPr/>
            <p:nvPr/>
          </p:nvSpPr>
          <p:spPr>
            <a:xfrm>
              <a:off x="9440463" y="490229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2" name="Oval 2121"/>
            <p:cNvSpPr/>
            <p:nvPr/>
          </p:nvSpPr>
          <p:spPr>
            <a:xfrm>
              <a:off x="9383499" y="4875358"/>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3" name="Oval 2122"/>
            <p:cNvSpPr/>
            <p:nvPr/>
          </p:nvSpPr>
          <p:spPr>
            <a:xfrm>
              <a:off x="9283378" y="487535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4" name="Oval 2123"/>
            <p:cNvSpPr/>
            <p:nvPr/>
          </p:nvSpPr>
          <p:spPr>
            <a:xfrm>
              <a:off x="9344340"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5" name="Oval 2124"/>
            <p:cNvSpPr/>
            <p:nvPr/>
          </p:nvSpPr>
          <p:spPr>
            <a:xfrm>
              <a:off x="9486182" y="4879433"/>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6" name="Oval 2125"/>
            <p:cNvSpPr/>
            <p:nvPr/>
          </p:nvSpPr>
          <p:spPr>
            <a:xfrm>
              <a:off x="9427845" y="48524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7" name="Oval 2126"/>
            <p:cNvSpPr/>
            <p:nvPr/>
          </p:nvSpPr>
          <p:spPr>
            <a:xfrm>
              <a:off x="9502294" y="50772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8" name="Oval 2127"/>
            <p:cNvSpPr/>
            <p:nvPr/>
          </p:nvSpPr>
          <p:spPr>
            <a:xfrm>
              <a:off x="9494300" y="502775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29" name="Oval 2128"/>
            <p:cNvSpPr/>
            <p:nvPr/>
          </p:nvSpPr>
          <p:spPr>
            <a:xfrm>
              <a:off x="9513720" y="497822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0" name="Oval 2129"/>
            <p:cNvSpPr/>
            <p:nvPr/>
          </p:nvSpPr>
          <p:spPr>
            <a:xfrm>
              <a:off x="9486549" y="497441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1" name="Oval 2130"/>
            <p:cNvSpPr/>
            <p:nvPr/>
          </p:nvSpPr>
          <p:spPr>
            <a:xfrm>
              <a:off x="9509408" y="492515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2" name="Oval 2131"/>
            <p:cNvSpPr/>
            <p:nvPr/>
          </p:nvSpPr>
          <p:spPr>
            <a:xfrm>
              <a:off x="7836455" y="500489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3" name="Oval 2132"/>
            <p:cNvSpPr/>
            <p:nvPr/>
          </p:nvSpPr>
          <p:spPr>
            <a:xfrm>
              <a:off x="7840761" y="509633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4" name="Oval 2133"/>
            <p:cNvSpPr/>
            <p:nvPr/>
          </p:nvSpPr>
          <p:spPr>
            <a:xfrm>
              <a:off x="8083667" y="510395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5" name="Oval 2134"/>
            <p:cNvSpPr/>
            <p:nvPr/>
          </p:nvSpPr>
          <p:spPr>
            <a:xfrm>
              <a:off x="8670971" y="5109481"/>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6" name="Oval 2135"/>
            <p:cNvSpPr/>
            <p:nvPr/>
          </p:nvSpPr>
          <p:spPr>
            <a:xfrm>
              <a:off x="8890508" y="5120910"/>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7" name="Oval 2136"/>
            <p:cNvSpPr/>
            <p:nvPr/>
          </p:nvSpPr>
          <p:spPr>
            <a:xfrm>
              <a:off x="8098843"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8" name="Oval 2137"/>
            <p:cNvSpPr/>
            <p:nvPr/>
          </p:nvSpPr>
          <p:spPr>
            <a:xfrm>
              <a:off x="8354673"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39" name="Oval 2138"/>
            <p:cNvSpPr/>
            <p:nvPr/>
          </p:nvSpPr>
          <p:spPr>
            <a:xfrm>
              <a:off x="8785330"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0" name="Oval 2139"/>
            <p:cNvSpPr/>
            <p:nvPr/>
          </p:nvSpPr>
          <p:spPr>
            <a:xfrm>
              <a:off x="9048469" y="483371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1" name="Oval 2140"/>
            <p:cNvSpPr/>
            <p:nvPr/>
          </p:nvSpPr>
          <p:spPr>
            <a:xfrm>
              <a:off x="9250462" y="48486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2" name="Oval 2141"/>
            <p:cNvSpPr/>
            <p:nvPr/>
          </p:nvSpPr>
          <p:spPr>
            <a:xfrm>
              <a:off x="9503160" y="4852764"/>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3" name="Oval 2142"/>
            <p:cNvSpPr/>
            <p:nvPr/>
          </p:nvSpPr>
          <p:spPr>
            <a:xfrm>
              <a:off x="8557042" y="4993467"/>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4" name="Oval 2143"/>
            <p:cNvSpPr/>
            <p:nvPr/>
          </p:nvSpPr>
          <p:spPr>
            <a:xfrm>
              <a:off x="9402862" y="500108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5" name="Oval 2144"/>
            <p:cNvSpPr/>
            <p:nvPr/>
          </p:nvSpPr>
          <p:spPr>
            <a:xfrm>
              <a:off x="8210392" y="5096336"/>
              <a:ext cx="45719" cy="45719"/>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146" name="TextBox 262"/>
            <p:cNvSpPr txBox="1"/>
            <p:nvPr/>
          </p:nvSpPr>
          <p:spPr>
            <a:xfrm>
              <a:off x="9581941" y="5520331"/>
              <a:ext cx="790575"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Glass</a:t>
              </a:r>
            </a:p>
          </p:txBody>
        </p:sp>
        <p:sp>
          <p:nvSpPr>
            <p:cNvPr id="2147" name="TextBox 263"/>
            <p:cNvSpPr txBox="1"/>
            <p:nvPr/>
          </p:nvSpPr>
          <p:spPr>
            <a:xfrm>
              <a:off x="9567586" y="5255946"/>
              <a:ext cx="790575"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FTO</a:t>
              </a:r>
            </a:p>
          </p:txBody>
        </p:sp>
        <p:sp>
          <p:nvSpPr>
            <p:cNvPr id="2148" name="TextBox 264"/>
            <p:cNvSpPr txBox="1"/>
            <p:nvPr/>
          </p:nvSpPr>
          <p:spPr>
            <a:xfrm>
              <a:off x="9573084" y="5055373"/>
              <a:ext cx="1295400"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Compact TiO</a:t>
              </a:r>
              <a:r>
                <a:rPr lang="en-US" sz="1350" baseline="-25000" dirty="0">
                  <a:solidFill>
                    <a:prstClr val="black"/>
                  </a:solidFill>
                </a:rPr>
                <a:t>2</a:t>
              </a:r>
            </a:p>
          </p:txBody>
        </p:sp>
        <p:sp>
          <p:nvSpPr>
            <p:cNvPr id="2149" name="TextBox 265"/>
            <p:cNvSpPr txBox="1"/>
            <p:nvPr/>
          </p:nvSpPr>
          <p:spPr>
            <a:xfrm>
              <a:off x="9587863" y="4632351"/>
              <a:ext cx="1661621"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CH</a:t>
              </a:r>
              <a:r>
                <a:rPr lang="en-US" sz="1350" baseline="-25000" dirty="0">
                  <a:solidFill>
                    <a:prstClr val="black"/>
                  </a:solidFill>
                </a:rPr>
                <a:t>3</a:t>
              </a:r>
              <a:r>
                <a:rPr lang="en-US" sz="1350" dirty="0">
                  <a:solidFill>
                    <a:prstClr val="black"/>
                  </a:solidFill>
                </a:rPr>
                <a:t>NH</a:t>
              </a:r>
              <a:r>
                <a:rPr lang="en-US" sz="1350" baseline="-25000" dirty="0">
                  <a:solidFill>
                    <a:prstClr val="black"/>
                  </a:solidFill>
                </a:rPr>
                <a:t>3</a:t>
              </a:r>
              <a:r>
                <a:rPr lang="en-US" sz="1350" dirty="0">
                  <a:solidFill>
                    <a:prstClr val="black"/>
                  </a:solidFill>
                </a:rPr>
                <a:t>PbI</a:t>
              </a:r>
              <a:r>
                <a:rPr lang="en-US" sz="1350" baseline="-25000" dirty="0">
                  <a:solidFill>
                    <a:prstClr val="black"/>
                  </a:solidFill>
                </a:rPr>
                <a:t>3-x</a:t>
              </a:r>
              <a:r>
                <a:rPr lang="en-US" sz="1350" dirty="0">
                  <a:solidFill>
                    <a:prstClr val="black"/>
                  </a:solidFill>
                </a:rPr>
                <a:t>Cl</a:t>
              </a:r>
              <a:r>
                <a:rPr lang="en-US" sz="1350" baseline="-25000" dirty="0">
                  <a:solidFill>
                    <a:prstClr val="black"/>
                  </a:solidFill>
                </a:rPr>
                <a:t>x</a:t>
              </a:r>
              <a:endParaRPr lang="en-US" sz="1350" dirty="0">
                <a:solidFill>
                  <a:prstClr val="black"/>
                </a:solidFill>
              </a:endParaRPr>
            </a:p>
          </p:txBody>
        </p:sp>
        <p:sp>
          <p:nvSpPr>
            <p:cNvPr id="2150" name="TextBox 266"/>
            <p:cNvSpPr txBox="1"/>
            <p:nvPr/>
          </p:nvSpPr>
          <p:spPr>
            <a:xfrm>
              <a:off x="9586906" y="4078146"/>
              <a:ext cx="990600"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Au</a:t>
              </a:r>
            </a:p>
          </p:txBody>
        </p:sp>
        <p:sp>
          <p:nvSpPr>
            <p:cNvPr id="2151" name="TextBox 267"/>
            <p:cNvSpPr txBox="1"/>
            <p:nvPr/>
          </p:nvSpPr>
          <p:spPr>
            <a:xfrm>
              <a:off x="9579832" y="4324061"/>
              <a:ext cx="1669652"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solidFill>
                    <a:prstClr val="black"/>
                  </a:solidFill>
                </a:rPr>
                <a:t>Spiro-</a:t>
              </a:r>
              <a:r>
                <a:rPr lang="en-US" sz="1350" dirty="0" err="1">
                  <a:solidFill>
                    <a:prstClr val="black"/>
                  </a:solidFill>
                </a:rPr>
                <a:t>MeOTAD</a:t>
              </a:r>
              <a:endParaRPr lang="en-US" sz="1350" dirty="0">
                <a:solidFill>
                  <a:prstClr val="black"/>
                </a:solidFill>
              </a:endParaRPr>
            </a:p>
          </p:txBody>
        </p:sp>
        <p:sp>
          <p:nvSpPr>
            <p:cNvPr id="2152" name="TextBox 531"/>
            <p:cNvSpPr txBox="1"/>
            <p:nvPr/>
          </p:nvSpPr>
          <p:spPr>
            <a:xfrm>
              <a:off x="9570337" y="4864165"/>
              <a:ext cx="1772432" cy="2979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solidFill>
                    <a:prstClr val="black"/>
                  </a:solidFill>
                </a:rPr>
                <a:t>Mesoporous TiO</a:t>
              </a:r>
              <a:r>
                <a:rPr lang="en-US" sz="1350" b="1" baseline="-25000" dirty="0">
                  <a:solidFill>
                    <a:prstClr val="black"/>
                  </a:solidFill>
                </a:rPr>
                <a:t>2</a:t>
              </a:r>
            </a:p>
          </p:txBody>
        </p:sp>
      </p:grpSp>
      <p:sp>
        <p:nvSpPr>
          <p:cNvPr id="808" name="TextBox 807"/>
          <p:cNvSpPr txBox="1"/>
          <p:nvPr/>
        </p:nvSpPr>
        <p:spPr>
          <a:xfrm>
            <a:off x="773176" y="3576748"/>
            <a:ext cx="1631267" cy="507831"/>
          </a:xfrm>
          <a:prstGeom prst="rect">
            <a:avLst/>
          </a:prstGeom>
          <a:noFill/>
        </p:spPr>
        <p:txBody>
          <a:bodyPr wrap="square" rtlCol="0">
            <a:spAutoFit/>
          </a:bodyPr>
          <a:lstStyle/>
          <a:p>
            <a:pPr algn="ctr"/>
            <a:r>
              <a:rPr lang="en-US" sz="1350" b="1" dirty="0">
                <a:solidFill>
                  <a:prstClr val="black"/>
                </a:solidFill>
              </a:rPr>
              <a:t>Mesoporous TiO</a:t>
            </a:r>
            <a:r>
              <a:rPr lang="en-US" sz="1350" b="1" baseline="-25000" dirty="0">
                <a:solidFill>
                  <a:prstClr val="black"/>
                </a:solidFill>
              </a:rPr>
              <a:t>2 </a:t>
            </a:r>
            <a:r>
              <a:rPr lang="en-US" sz="1350" b="1" dirty="0">
                <a:solidFill>
                  <a:prstClr val="black"/>
                </a:solidFill>
              </a:rPr>
              <a:t>ETL</a:t>
            </a:r>
            <a:endParaRPr lang="en-US" sz="1350" b="1" baseline="-25000" dirty="0">
              <a:solidFill>
                <a:prstClr val="black"/>
              </a:solidFill>
            </a:endParaRPr>
          </a:p>
        </p:txBody>
      </p:sp>
      <p:sp>
        <p:nvSpPr>
          <p:cNvPr id="2156" name="TextBox 2155"/>
          <p:cNvSpPr txBox="1"/>
          <p:nvPr/>
        </p:nvSpPr>
        <p:spPr>
          <a:xfrm>
            <a:off x="3839777" y="3561143"/>
            <a:ext cx="1631267" cy="507831"/>
          </a:xfrm>
          <a:prstGeom prst="rect">
            <a:avLst/>
          </a:prstGeom>
          <a:noFill/>
        </p:spPr>
        <p:txBody>
          <a:bodyPr wrap="square" rtlCol="0">
            <a:spAutoFit/>
          </a:bodyPr>
          <a:lstStyle/>
          <a:p>
            <a:pPr algn="ctr"/>
            <a:r>
              <a:rPr lang="en-US" sz="1350" b="1" dirty="0">
                <a:solidFill>
                  <a:prstClr val="black"/>
                </a:solidFill>
              </a:rPr>
              <a:t>Mesoporous Al</a:t>
            </a:r>
            <a:r>
              <a:rPr lang="en-US" sz="1350" b="1" baseline="-25000" dirty="0">
                <a:solidFill>
                  <a:prstClr val="black"/>
                </a:solidFill>
              </a:rPr>
              <a:t>2</a:t>
            </a:r>
            <a:r>
              <a:rPr lang="en-US" sz="1350" b="1" dirty="0">
                <a:solidFill>
                  <a:prstClr val="black"/>
                </a:solidFill>
              </a:rPr>
              <a:t>O</a:t>
            </a:r>
            <a:r>
              <a:rPr lang="en-US" sz="1350" b="1" baseline="-25000" dirty="0">
                <a:solidFill>
                  <a:prstClr val="black"/>
                </a:solidFill>
              </a:rPr>
              <a:t>3 </a:t>
            </a:r>
            <a:r>
              <a:rPr lang="en-US" sz="1350" b="1" dirty="0">
                <a:solidFill>
                  <a:prstClr val="black"/>
                </a:solidFill>
              </a:rPr>
              <a:t>ETL</a:t>
            </a:r>
            <a:endParaRPr lang="en-US" sz="1350" b="1" baseline="-25000" dirty="0">
              <a:solidFill>
                <a:prstClr val="black"/>
              </a:solidFill>
            </a:endParaRPr>
          </a:p>
        </p:txBody>
      </p:sp>
      <p:sp>
        <p:nvSpPr>
          <p:cNvPr id="2157" name="TextBox 2156"/>
          <p:cNvSpPr txBox="1"/>
          <p:nvPr/>
        </p:nvSpPr>
        <p:spPr>
          <a:xfrm>
            <a:off x="6805156" y="3597890"/>
            <a:ext cx="1631267" cy="300082"/>
          </a:xfrm>
          <a:prstGeom prst="rect">
            <a:avLst/>
          </a:prstGeom>
          <a:noFill/>
        </p:spPr>
        <p:txBody>
          <a:bodyPr wrap="square" rtlCol="0">
            <a:spAutoFit/>
          </a:bodyPr>
          <a:lstStyle/>
          <a:p>
            <a:pPr algn="ctr"/>
            <a:r>
              <a:rPr lang="en-US" sz="1350" b="1" dirty="0">
                <a:solidFill>
                  <a:prstClr val="black"/>
                </a:solidFill>
              </a:rPr>
              <a:t>Planar TiO</a:t>
            </a:r>
            <a:r>
              <a:rPr lang="en-US" sz="1350" b="1" baseline="-25000" dirty="0">
                <a:solidFill>
                  <a:prstClr val="black"/>
                </a:solidFill>
              </a:rPr>
              <a:t>2 </a:t>
            </a:r>
            <a:r>
              <a:rPr lang="en-US" sz="1350" b="1" dirty="0">
                <a:solidFill>
                  <a:prstClr val="black"/>
                </a:solidFill>
              </a:rPr>
              <a:t>ETL</a:t>
            </a:r>
            <a:endParaRPr lang="en-US" sz="1350" b="1" baseline="-25000" dirty="0">
              <a:solidFill>
                <a:prstClr val="black"/>
              </a:solidFill>
            </a:endParaRPr>
          </a:p>
        </p:txBody>
      </p:sp>
      <p:sp>
        <p:nvSpPr>
          <p:cNvPr id="1074" name="Right Arrow 1073"/>
          <p:cNvSpPr/>
          <p:nvPr/>
        </p:nvSpPr>
        <p:spPr>
          <a:xfrm>
            <a:off x="2334358" y="3683921"/>
            <a:ext cx="910004" cy="166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161" name="Right Arrow 2160"/>
          <p:cNvSpPr/>
          <p:nvPr/>
        </p:nvSpPr>
        <p:spPr>
          <a:xfrm>
            <a:off x="5641756" y="3626121"/>
            <a:ext cx="910004" cy="166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29" name="TextBox 264"/>
          <p:cNvSpPr txBox="1"/>
          <p:nvPr/>
        </p:nvSpPr>
        <p:spPr>
          <a:xfrm>
            <a:off x="5648608" y="2868481"/>
            <a:ext cx="1151306"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solidFill>
                  <a:prstClr val="black"/>
                </a:solidFill>
              </a:rPr>
              <a:t>Compact TiO</a:t>
            </a:r>
            <a:r>
              <a:rPr lang="en-US" sz="1350" b="1" baseline="-25000" dirty="0">
                <a:solidFill>
                  <a:prstClr val="black"/>
                </a:solidFill>
              </a:rPr>
              <a:t>2</a:t>
            </a:r>
          </a:p>
        </p:txBody>
      </p:sp>
      <p:sp>
        <p:nvSpPr>
          <p:cNvPr id="2431" name="TextBox 2430"/>
          <p:cNvSpPr txBox="1"/>
          <p:nvPr/>
        </p:nvSpPr>
        <p:spPr>
          <a:xfrm>
            <a:off x="3888485" y="5680443"/>
            <a:ext cx="1631267" cy="300082"/>
          </a:xfrm>
          <a:prstGeom prst="rect">
            <a:avLst/>
          </a:prstGeom>
          <a:noFill/>
        </p:spPr>
        <p:txBody>
          <a:bodyPr wrap="square" rtlCol="0">
            <a:spAutoFit/>
          </a:bodyPr>
          <a:lstStyle/>
          <a:p>
            <a:pPr algn="ctr"/>
            <a:r>
              <a:rPr lang="en-US" sz="1350" b="1" dirty="0">
                <a:solidFill>
                  <a:prstClr val="black"/>
                </a:solidFill>
              </a:rPr>
              <a:t>Planar C</a:t>
            </a:r>
            <a:r>
              <a:rPr lang="en-US" sz="1350" b="1" baseline="-25000" dirty="0">
                <a:solidFill>
                  <a:prstClr val="black"/>
                </a:solidFill>
              </a:rPr>
              <a:t>60 </a:t>
            </a:r>
            <a:r>
              <a:rPr lang="en-US" sz="1350" b="1" dirty="0">
                <a:solidFill>
                  <a:prstClr val="black"/>
                </a:solidFill>
              </a:rPr>
              <a:t>ETL</a:t>
            </a:r>
            <a:endParaRPr lang="en-US" sz="1350" b="1" baseline="-25000" dirty="0">
              <a:solidFill>
                <a:prstClr val="black"/>
              </a:solidFill>
            </a:endParaRPr>
          </a:p>
        </p:txBody>
      </p:sp>
      <p:grpSp>
        <p:nvGrpSpPr>
          <p:cNvPr id="2432" name="Group 2431"/>
          <p:cNvGrpSpPr/>
          <p:nvPr/>
        </p:nvGrpSpPr>
        <p:grpSpPr>
          <a:xfrm>
            <a:off x="3810939" y="4076240"/>
            <a:ext cx="2914567" cy="1542913"/>
            <a:chOff x="4545352" y="4213396"/>
            <a:chExt cx="3886089" cy="2057217"/>
          </a:xfrm>
        </p:grpSpPr>
        <p:sp>
          <p:nvSpPr>
            <p:cNvPr id="2433" name="Rectangle 2432"/>
            <p:cNvSpPr/>
            <p:nvPr/>
          </p:nvSpPr>
          <p:spPr>
            <a:xfrm>
              <a:off x="4548607" y="4746962"/>
              <a:ext cx="2347760" cy="756297"/>
            </a:xfrm>
            <a:prstGeom prst="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434" name="Rectangle 2433"/>
            <p:cNvSpPr/>
            <p:nvPr/>
          </p:nvSpPr>
          <p:spPr>
            <a:xfrm>
              <a:off x="4548607" y="4323321"/>
              <a:ext cx="2347760" cy="439697"/>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435" name="Rectangle 2434"/>
            <p:cNvSpPr/>
            <p:nvPr/>
          </p:nvSpPr>
          <p:spPr>
            <a:xfrm>
              <a:off x="4548607" y="4213396"/>
              <a:ext cx="2347760" cy="109926"/>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436" name="Rectangle 2435"/>
            <p:cNvSpPr/>
            <p:nvPr/>
          </p:nvSpPr>
          <p:spPr>
            <a:xfrm>
              <a:off x="4545352" y="5830916"/>
              <a:ext cx="2347760" cy="43969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437" name="Rectangle 2436"/>
            <p:cNvSpPr/>
            <p:nvPr/>
          </p:nvSpPr>
          <p:spPr>
            <a:xfrm>
              <a:off x="4545352" y="5613183"/>
              <a:ext cx="2347760" cy="2198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438" name="Rectangle 2437"/>
            <p:cNvSpPr/>
            <p:nvPr/>
          </p:nvSpPr>
          <p:spPr>
            <a:xfrm>
              <a:off x="4545352" y="5503259"/>
              <a:ext cx="2347760" cy="109924"/>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sp>
          <p:nvSpPr>
            <p:cNvPr id="2439" name="TextBox 264"/>
            <p:cNvSpPr txBox="1"/>
            <p:nvPr/>
          </p:nvSpPr>
          <p:spPr>
            <a:xfrm>
              <a:off x="6896366" y="5321801"/>
              <a:ext cx="1535075" cy="4001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b="1" dirty="0">
                  <a:solidFill>
                    <a:prstClr val="black"/>
                  </a:solidFill>
                </a:rPr>
                <a:t>C</a:t>
              </a:r>
              <a:r>
                <a:rPr lang="en-US" sz="1350" b="1" baseline="-25000" dirty="0">
                  <a:solidFill>
                    <a:prstClr val="black"/>
                  </a:solidFill>
                </a:rPr>
                <a:t>60</a:t>
              </a:r>
            </a:p>
          </p:txBody>
        </p:sp>
      </p:grpSp>
      <p:graphicFrame>
        <p:nvGraphicFramePr>
          <p:cNvPr id="801" name="Object 800"/>
          <p:cNvGraphicFramePr>
            <a:graphicFrameLocks noChangeAspect="1"/>
          </p:cNvGraphicFramePr>
          <p:nvPr>
            <p:extLst/>
          </p:nvPr>
        </p:nvGraphicFramePr>
        <p:xfrm>
          <a:off x="2642196" y="4377937"/>
          <a:ext cx="893989" cy="1229616"/>
        </p:xfrm>
        <a:graphic>
          <a:graphicData uri="http://schemas.openxmlformats.org/presentationml/2006/ole">
            <mc:AlternateContent xmlns:mc="http://schemas.openxmlformats.org/markup-compatibility/2006">
              <mc:Choice xmlns:v="urn:schemas-microsoft-com:vml" Requires="v">
                <p:oleObj spid="_x0000_s9218" name="CS ChemDraw Drawing" r:id="rId4" imgW="930690" imgH="1279675" progId="ChemDraw.Document.6.0">
                  <p:embed/>
                </p:oleObj>
              </mc:Choice>
              <mc:Fallback>
                <p:oleObj name="CS ChemDraw Drawing" r:id="rId4" imgW="930690" imgH="1279675" progId="ChemDraw.Document.6.0">
                  <p:embed/>
                  <p:pic>
                    <p:nvPicPr>
                      <p:cNvPr id="0" name=""/>
                      <p:cNvPicPr/>
                      <p:nvPr/>
                    </p:nvPicPr>
                    <p:blipFill>
                      <a:blip r:embed="rId5"/>
                      <a:stretch>
                        <a:fillRect/>
                      </a:stretch>
                    </p:blipFill>
                    <p:spPr>
                      <a:xfrm>
                        <a:off x="2642196" y="4377937"/>
                        <a:ext cx="893989" cy="1229616"/>
                      </a:xfrm>
                      <a:prstGeom prst="rect">
                        <a:avLst/>
                      </a:prstGeom>
                    </p:spPr>
                  </p:pic>
                </p:oleObj>
              </mc:Fallback>
            </mc:AlternateContent>
          </a:graphicData>
        </a:graphic>
      </p:graphicFrame>
    </p:spTree>
    <p:extLst>
      <p:ext uri="{BB962C8B-B14F-4D97-AF65-F5344CB8AC3E}">
        <p14:creationId xmlns:p14="http://schemas.microsoft.com/office/powerpoint/2010/main" val="1864268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4"/>
          <p:cNvSpPr>
            <a:spLocks noChangeArrowheads="1"/>
          </p:cNvSpPr>
          <p:nvPr/>
        </p:nvSpPr>
        <p:spPr bwMode="auto">
          <a:xfrm>
            <a:off x="1451441" y="5657559"/>
            <a:ext cx="64960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r">
              <a:lnSpc>
                <a:spcPct val="100000"/>
              </a:lnSpc>
              <a:spcBef>
                <a:spcPct val="0"/>
              </a:spcBef>
              <a:spcAft>
                <a:spcPct val="0"/>
              </a:spcAft>
              <a:buClrTx/>
              <a:buSzTx/>
              <a:buFontTx/>
              <a:buNone/>
              <a:defRPr/>
            </a:pPr>
            <a:r>
              <a:rPr lang="en-US" altLang="en-US" sz="900" dirty="0" err="1">
                <a:solidFill>
                  <a:prstClr val="black"/>
                </a:solidFill>
                <a:latin typeface="Calibri" panose="020F0502020204030204"/>
                <a:cs typeface="Times New Roman" panose="02020603050405020304" pitchFamily="18" charset="0"/>
              </a:rPr>
              <a:t>Ramírez</a:t>
            </a:r>
            <a:r>
              <a:rPr lang="en-US" altLang="en-US" sz="900" dirty="0">
                <a:solidFill>
                  <a:prstClr val="black"/>
                </a:solidFill>
                <a:latin typeface="Calibri" panose="020F0502020204030204"/>
                <a:cs typeface="Times New Roman" panose="02020603050405020304" pitchFamily="18" charset="0"/>
              </a:rPr>
              <a:t>-Calera, I. J.; Meza-Laguna, V.; </a:t>
            </a:r>
            <a:r>
              <a:rPr lang="en-US" altLang="en-US" sz="900" dirty="0" err="1">
                <a:solidFill>
                  <a:prstClr val="black"/>
                </a:solidFill>
                <a:latin typeface="Calibri" panose="020F0502020204030204"/>
                <a:cs typeface="Times New Roman" panose="02020603050405020304" pitchFamily="18" charset="0"/>
              </a:rPr>
              <a:t>Gromovoy</a:t>
            </a:r>
            <a:r>
              <a:rPr lang="en-US" altLang="en-US" sz="900" dirty="0">
                <a:solidFill>
                  <a:prstClr val="black"/>
                </a:solidFill>
                <a:latin typeface="Calibri" panose="020F0502020204030204"/>
                <a:cs typeface="Times New Roman" panose="02020603050405020304" pitchFamily="18" charset="0"/>
              </a:rPr>
              <a:t>, T. Y.; Chávez-Uribe, M. I.; </a:t>
            </a:r>
            <a:r>
              <a:rPr lang="en-US" altLang="en-US" sz="900" dirty="0" err="1">
                <a:solidFill>
                  <a:prstClr val="black"/>
                </a:solidFill>
                <a:latin typeface="Calibri" panose="020F0502020204030204"/>
                <a:cs typeface="Times New Roman" panose="02020603050405020304" pitchFamily="18" charset="0"/>
              </a:rPr>
              <a:t>Basiuk</a:t>
            </a:r>
            <a:r>
              <a:rPr lang="en-US" altLang="en-US" sz="900" dirty="0">
                <a:solidFill>
                  <a:prstClr val="black"/>
                </a:solidFill>
                <a:latin typeface="Calibri" panose="020F0502020204030204"/>
                <a:cs typeface="Times New Roman" panose="02020603050405020304" pitchFamily="18" charset="0"/>
              </a:rPr>
              <a:t>, V. A.; </a:t>
            </a:r>
            <a:r>
              <a:rPr lang="en-US" altLang="en-US" sz="900" dirty="0" err="1">
                <a:solidFill>
                  <a:prstClr val="black"/>
                </a:solidFill>
                <a:latin typeface="Calibri" panose="020F0502020204030204"/>
                <a:cs typeface="Times New Roman" panose="02020603050405020304" pitchFamily="18" charset="0"/>
              </a:rPr>
              <a:t>Basiuk</a:t>
            </a:r>
            <a:r>
              <a:rPr lang="en-US" altLang="en-US" sz="900" dirty="0">
                <a:solidFill>
                  <a:prstClr val="black"/>
                </a:solidFill>
                <a:latin typeface="Calibri" panose="020F0502020204030204"/>
                <a:cs typeface="Times New Roman" panose="02020603050405020304" pitchFamily="18" charset="0"/>
              </a:rPr>
              <a:t>, E. V. </a:t>
            </a:r>
            <a:r>
              <a:rPr lang="en-US" altLang="en-US" sz="900" i="1" dirty="0">
                <a:solidFill>
                  <a:prstClr val="black"/>
                </a:solidFill>
                <a:latin typeface="Calibri" panose="020F0502020204030204"/>
                <a:cs typeface="Times New Roman" panose="02020603050405020304" pitchFamily="18" charset="0"/>
              </a:rPr>
              <a:t>Appl. Surf. Sci. </a:t>
            </a:r>
            <a:r>
              <a:rPr lang="en-US" altLang="en-US" sz="900" b="1" dirty="0">
                <a:solidFill>
                  <a:prstClr val="black"/>
                </a:solidFill>
                <a:latin typeface="Calibri" panose="020F0502020204030204"/>
                <a:cs typeface="Times New Roman" panose="02020603050405020304" pitchFamily="18" charset="0"/>
              </a:rPr>
              <a:t>2015</a:t>
            </a:r>
            <a:r>
              <a:rPr lang="en-US" altLang="en-US" sz="900" dirty="0">
                <a:solidFill>
                  <a:prstClr val="black"/>
                </a:solidFill>
                <a:latin typeface="Calibri" panose="020F0502020204030204"/>
                <a:cs typeface="Times New Roman" panose="02020603050405020304" pitchFamily="18" charset="0"/>
              </a:rPr>
              <a:t>, </a:t>
            </a:r>
            <a:r>
              <a:rPr lang="en-US" altLang="en-US" sz="900" i="1" dirty="0">
                <a:solidFill>
                  <a:prstClr val="black"/>
                </a:solidFill>
                <a:latin typeface="Calibri" panose="020F0502020204030204"/>
                <a:cs typeface="Times New Roman" panose="02020603050405020304" pitchFamily="18" charset="0"/>
              </a:rPr>
              <a:t>328</a:t>
            </a:r>
            <a:r>
              <a:rPr lang="en-US" altLang="en-US" sz="900" dirty="0">
                <a:solidFill>
                  <a:prstClr val="black"/>
                </a:solidFill>
                <a:latin typeface="Calibri" panose="020F0502020204030204"/>
                <a:cs typeface="Times New Roman" panose="02020603050405020304" pitchFamily="18" charset="0"/>
              </a:rPr>
              <a:t>, 45–62.</a:t>
            </a:r>
            <a:endParaRPr lang="en-US" altLang="en-US" sz="900" i="1" dirty="0">
              <a:solidFill>
                <a:prstClr val="black"/>
              </a:solidFill>
              <a:latin typeface="Calibri" panose="020F0502020204030204"/>
              <a:cs typeface="Times New Roman" panose="02020603050405020304" pitchFamily="18" charset="0"/>
            </a:endParaRPr>
          </a:p>
        </p:txBody>
      </p:sp>
      <p:sp>
        <p:nvSpPr>
          <p:cNvPr id="24580" name="Rectangle 4"/>
          <p:cNvSpPr>
            <a:spLocks noChangeArrowheads="1"/>
          </p:cNvSpPr>
          <p:nvPr/>
        </p:nvSpPr>
        <p:spPr bwMode="auto">
          <a:xfrm>
            <a:off x="4410075" y="3355181"/>
            <a:ext cx="409575" cy="296466"/>
          </a:xfrm>
          <a:prstGeom prst="rect">
            <a:avLst/>
          </a:prstGeom>
          <a:solidFill>
            <a:schemeClr val="bg1"/>
          </a:solidFill>
          <a:ln w="12700" algn="ctr">
            <a:solidFill>
              <a:schemeClr val="bg1"/>
            </a:solidFill>
            <a:round/>
            <a:headEnd/>
            <a:tailEnd/>
          </a:ln>
        </p:spPr>
        <p:txBody>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endParaRPr lang="en-US" altLang="en-US" sz="1500">
              <a:solidFill>
                <a:srgbClr val="DBEFF9"/>
              </a:solidFill>
            </a:endParaRPr>
          </a:p>
        </p:txBody>
      </p:sp>
      <p:sp>
        <p:nvSpPr>
          <p:cNvPr id="24581" name="Rectangle 4"/>
          <p:cNvSpPr>
            <a:spLocks noChangeArrowheads="1"/>
          </p:cNvSpPr>
          <p:nvPr/>
        </p:nvSpPr>
        <p:spPr bwMode="auto">
          <a:xfrm>
            <a:off x="4381500" y="2855119"/>
            <a:ext cx="409575" cy="296466"/>
          </a:xfrm>
          <a:prstGeom prst="rect">
            <a:avLst/>
          </a:prstGeom>
          <a:solidFill>
            <a:schemeClr val="bg1"/>
          </a:solidFill>
          <a:ln w="12700" algn="ctr">
            <a:solidFill>
              <a:schemeClr val="bg1"/>
            </a:solidFill>
            <a:round/>
            <a:headEnd/>
            <a:tailEnd/>
          </a:ln>
        </p:spPr>
        <p:txBody>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endParaRPr lang="en-US" altLang="en-US" sz="1500">
              <a:solidFill>
                <a:srgbClr val="DBEFF9"/>
              </a:solidFill>
            </a:endParaRPr>
          </a:p>
        </p:txBody>
      </p:sp>
      <p:graphicFrame>
        <p:nvGraphicFramePr>
          <p:cNvPr id="24585" name="Object 3"/>
          <p:cNvGraphicFramePr>
            <a:graphicFrameLocks noChangeAspect="1"/>
          </p:cNvGraphicFramePr>
          <p:nvPr>
            <p:extLst/>
          </p:nvPr>
        </p:nvGraphicFramePr>
        <p:xfrm>
          <a:off x="1363266" y="2037160"/>
          <a:ext cx="6115050" cy="3295650"/>
        </p:xfrm>
        <a:graphic>
          <a:graphicData uri="http://schemas.openxmlformats.org/presentationml/2006/ole">
            <mc:AlternateContent xmlns:mc="http://schemas.openxmlformats.org/markup-compatibility/2006">
              <mc:Choice xmlns:v="urn:schemas-microsoft-com:vml" Requires="v">
                <p:oleObj spid="_x0000_s10242" name="CS ChemDraw Drawing" r:id="rId4" imgW="6513210" imgH="3518499" progId="ChemDraw.Document.6.0">
                  <p:embed/>
                </p:oleObj>
              </mc:Choice>
              <mc:Fallback>
                <p:oleObj name="CS ChemDraw Drawing" r:id="rId4" imgW="6513210" imgH="3518499" progId="ChemDraw.Document.6.0">
                  <p:embed/>
                  <p:pic>
                    <p:nvPicPr>
                      <p:cNvPr id="0" name=""/>
                      <p:cNvPicPr>
                        <a:picLocks noChangeAspect="1" noChangeArrowheads="1"/>
                      </p:cNvPicPr>
                      <p:nvPr/>
                    </p:nvPicPr>
                    <p:blipFill>
                      <a:blip r:embed="rId5"/>
                      <a:srcRect/>
                      <a:stretch>
                        <a:fillRect/>
                      </a:stretch>
                    </p:blipFill>
                    <p:spPr bwMode="auto">
                      <a:xfrm>
                        <a:off x="1363266" y="2037160"/>
                        <a:ext cx="6115050" cy="3295650"/>
                      </a:xfrm>
                      <a:prstGeom prst="rect">
                        <a:avLst/>
                      </a:prstGeom>
                      <a:noFill/>
                      <a:ln>
                        <a:noFill/>
                      </a:ln>
                      <a:extLst/>
                    </p:spPr>
                  </p:pic>
                </p:oleObj>
              </mc:Fallback>
            </mc:AlternateContent>
          </a:graphicData>
        </a:graphic>
      </p:graphicFrame>
      <p:sp>
        <p:nvSpPr>
          <p:cNvPr id="3" name="Title 2"/>
          <p:cNvSpPr>
            <a:spLocks noGrp="1"/>
          </p:cNvSpPr>
          <p:nvPr>
            <p:ph type="title"/>
          </p:nvPr>
        </p:nvSpPr>
        <p:spPr/>
        <p:txBody>
          <a:bodyPr/>
          <a:lstStyle/>
          <a:p>
            <a:r>
              <a:rPr lang="en-US" dirty="0"/>
              <a:t>Fullerene-amine reactivity</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719035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968056" y="3818722"/>
            <a:ext cx="1780732" cy="300082"/>
          </a:xfrm>
          <a:prstGeom prst="rect">
            <a:avLst/>
          </a:prstGeom>
          <a:noFill/>
        </p:spPr>
        <p:txBody>
          <a:bodyPr wrap="square">
            <a:spAutoFit/>
          </a:bodyPr>
          <a:lstStyle/>
          <a:p>
            <a:pPr algn="ctr">
              <a:defRPr/>
            </a:pPr>
            <a:r>
              <a:rPr lang="en-US" sz="1350" b="1" dirty="0">
                <a:solidFill>
                  <a:srgbClr val="FF0000"/>
                </a:solidFill>
                <a:ea typeface="Tahoma" panose="020B0604030504040204" pitchFamily="34" charset="0"/>
                <a:cs typeface="Tahoma" panose="020B0604030504040204" pitchFamily="34" charset="0"/>
              </a:rPr>
              <a:t>Covalent binding</a:t>
            </a:r>
          </a:p>
        </p:txBody>
      </p:sp>
      <p:pic>
        <p:nvPicPr>
          <p:cNvPr id="256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768" y="2125267"/>
            <a:ext cx="3986654" cy="313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46622" y="5220626"/>
            <a:ext cx="5036562" cy="415498"/>
          </a:xfrm>
          <a:prstGeom prst="rect">
            <a:avLst/>
          </a:prstGeom>
          <a:noFill/>
        </p:spPr>
        <p:txBody>
          <a:bodyPr wrap="square">
            <a:spAutoFit/>
          </a:bodyPr>
          <a:lstStyle/>
          <a:p>
            <a:pPr algn="ctr">
              <a:defRPr/>
            </a:pPr>
            <a:r>
              <a:rPr lang="en-US" sz="1050" dirty="0">
                <a:solidFill>
                  <a:prstClr val="black"/>
                </a:solidFill>
              </a:rPr>
              <a:t>XPS N 1s peak (in navy blue), and </a:t>
            </a:r>
            <a:r>
              <a:rPr lang="en-US" sz="1050" dirty="0" err="1">
                <a:solidFill>
                  <a:prstClr val="black"/>
                </a:solidFill>
              </a:rPr>
              <a:t>deconvoluted</a:t>
            </a:r>
            <a:r>
              <a:rPr lang="en-US" sz="1050" dirty="0">
                <a:solidFill>
                  <a:prstClr val="black"/>
                </a:solidFill>
              </a:rPr>
              <a:t> peaks assigned to the protonated or hydrogen bonded amine, the primary amine, and the fullerene-bound amine.</a:t>
            </a:r>
          </a:p>
        </p:txBody>
      </p:sp>
      <p:sp>
        <p:nvSpPr>
          <p:cNvPr id="2" name="Title 1"/>
          <p:cNvSpPr>
            <a:spLocks noGrp="1"/>
          </p:cNvSpPr>
          <p:nvPr>
            <p:ph type="title"/>
          </p:nvPr>
        </p:nvSpPr>
        <p:spPr/>
        <p:txBody>
          <a:bodyPr/>
          <a:lstStyle/>
          <a:p>
            <a:r>
              <a:rPr lang="en-US" altLang="en-US" dirty="0"/>
              <a:t>Evidence of bond formation</a:t>
            </a:r>
            <a:endParaRPr lang="en-US" dirty="0"/>
          </a:p>
        </p:txBody>
      </p:sp>
      <p:sp>
        <p:nvSpPr>
          <p:cNvPr id="5" name="Slide Number Placeholder 4"/>
          <p:cNvSpPr>
            <a:spLocks noGrp="1"/>
          </p:cNvSpPr>
          <p:nvPr>
            <p:ph type="sldNum" sz="quarter" idx="12"/>
          </p:nvPr>
        </p:nvSpPr>
        <p:spPr/>
        <p:txBody>
          <a:bodyPr/>
          <a:lstStyle/>
          <a:p>
            <a:fld id="{872B73CA-83F6-4030-A990-AD8B79683332}" type="slidenum">
              <a:rPr lang="en-US" smtClean="0">
                <a:solidFill>
                  <a:prstClr val="black">
                    <a:tint val="75000"/>
                  </a:prstClr>
                </a:solidFill>
              </a:rPr>
              <a:pPr/>
              <a:t>72</a:t>
            </a:fld>
            <a:endParaRPr lang="en-US">
              <a:solidFill>
                <a:prstClr val="black">
                  <a:tint val="75000"/>
                </a:prstClr>
              </a:solidFill>
            </a:endParaRPr>
          </a:p>
        </p:txBody>
      </p:sp>
      <p:sp>
        <p:nvSpPr>
          <p:cNvPr id="22" name="Down Arrow 21"/>
          <p:cNvSpPr/>
          <p:nvPr/>
        </p:nvSpPr>
        <p:spPr>
          <a:xfrm rot="5400000">
            <a:off x="5865661" y="3763151"/>
            <a:ext cx="204788" cy="388144"/>
          </a:xfrm>
          <a:prstGeom prst="downArrow">
            <a:avLst/>
          </a:prstGeom>
          <a:solidFill>
            <a:srgbClr val="063DE8"/>
          </a:solidFill>
          <a:ln>
            <a:solidFill>
              <a:srgbClr val="063DE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graphicFrame>
        <p:nvGraphicFramePr>
          <p:cNvPr id="8" name="Object 3"/>
          <p:cNvGraphicFramePr>
            <a:graphicFrameLocks noChangeAspect="1"/>
          </p:cNvGraphicFramePr>
          <p:nvPr>
            <p:extLst/>
          </p:nvPr>
        </p:nvGraphicFramePr>
        <p:xfrm>
          <a:off x="2102840" y="2379612"/>
          <a:ext cx="843782" cy="1141707"/>
        </p:xfrm>
        <a:graphic>
          <a:graphicData uri="http://schemas.openxmlformats.org/presentationml/2006/ole">
            <mc:AlternateContent xmlns:mc="http://schemas.openxmlformats.org/markup-compatibility/2006">
              <mc:Choice xmlns:v="urn:schemas-microsoft-com:vml" Requires="v">
                <p:oleObj spid="_x0000_s11266" name="CS ChemDraw Drawing" r:id="rId5" imgW="932310" imgH="1261613" progId="ChemDraw.Document.6.0">
                  <p:embed/>
                </p:oleObj>
              </mc:Choice>
              <mc:Fallback>
                <p:oleObj name="CS ChemDraw Drawing" r:id="rId5" imgW="932310" imgH="1261613" progId="ChemDraw.Document.6.0">
                  <p:embed/>
                  <p:pic>
                    <p:nvPicPr>
                      <p:cNvPr id="0" name=""/>
                      <p:cNvPicPr>
                        <a:picLocks noChangeAspect="1" noChangeArrowheads="1"/>
                      </p:cNvPicPr>
                      <p:nvPr/>
                    </p:nvPicPr>
                    <p:blipFill>
                      <a:blip r:embed="rId6"/>
                      <a:srcRect/>
                      <a:stretch>
                        <a:fillRect/>
                      </a:stretch>
                    </p:blipFill>
                    <p:spPr bwMode="auto">
                      <a:xfrm>
                        <a:off x="2102840" y="2379612"/>
                        <a:ext cx="843782" cy="1141707"/>
                      </a:xfrm>
                      <a:prstGeom prst="rect">
                        <a:avLst/>
                      </a:prstGeom>
                      <a:noFill/>
                      <a:ln>
                        <a:noFill/>
                      </a:ln>
                      <a:extLst/>
                    </p:spPr>
                  </p:pic>
                </p:oleObj>
              </mc:Fallback>
            </mc:AlternateContent>
          </a:graphicData>
        </a:graphic>
      </p:graphicFrame>
      <p:graphicFrame>
        <p:nvGraphicFramePr>
          <p:cNvPr id="9" name="Object 3"/>
          <p:cNvGraphicFramePr>
            <a:graphicFrameLocks noChangeAspect="1"/>
          </p:cNvGraphicFramePr>
          <p:nvPr>
            <p:extLst/>
          </p:nvPr>
        </p:nvGraphicFramePr>
        <p:xfrm>
          <a:off x="1322147" y="3643813"/>
          <a:ext cx="2196690" cy="1141708"/>
        </p:xfrm>
        <a:graphic>
          <a:graphicData uri="http://schemas.openxmlformats.org/presentationml/2006/ole">
            <mc:AlternateContent xmlns:mc="http://schemas.openxmlformats.org/markup-compatibility/2006">
              <mc:Choice xmlns:v="urn:schemas-microsoft-com:vml" Requires="v">
                <p:oleObj spid="_x0000_s11267" name="CS ChemDraw Drawing" r:id="rId7" imgW="2424330" imgH="1261613" progId="ChemDraw.Document.6.0">
                  <p:embed/>
                </p:oleObj>
              </mc:Choice>
              <mc:Fallback>
                <p:oleObj name="CS ChemDraw Drawing" r:id="rId7" imgW="2424330" imgH="1261613" progId="ChemDraw.Document.6.0">
                  <p:embed/>
                  <p:pic>
                    <p:nvPicPr>
                      <p:cNvPr id="0" name=""/>
                      <p:cNvPicPr>
                        <a:picLocks noChangeAspect="1" noChangeArrowheads="1"/>
                      </p:cNvPicPr>
                      <p:nvPr/>
                    </p:nvPicPr>
                    <p:blipFill>
                      <a:blip r:embed="rId8"/>
                      <a:srcRect/>
                      <a:stretch>
                        <a:fillRect/>
                      </a:stretch>
                    </p:blipFill>
                    <p:spPr bwMode="auto">
                      <a:xfrm>
                        <a:off x="1322147" y="3643813"/>
                        <a:ext cx="2196690" cy="114170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045480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87058" y="5349895"/>
            <a:ext cx="3262313" cy="300082"/>
          </a:xfrm>
          <a:prstGeom prst="rect">
            <a:avLst/>
          </a:prstGeom>
          <a:noFill/>
        </p:spPr>
        <p:txBody>
          <a:bodyPr>
            <a:spAutoFit/>
          </a:bodyPr>
          <a:lstStyle/>
          <a:p>
            <a:pPr algn="ctr">
              <a:defRPr/>
            </a:pPr>
            <a:r>
              <a:rPr lang="en-US" sz="1350" dirty="0">
                <a:solidFill>
                  <a:prstClr val="black"/>
                </a:solidFill>
              </a:rPr>
              <a:t>UPS secondary electron edge cutoffs.</a:t>
            </a:r>
          </a:p>
        </p:txBody>
      </p:sp>
      <p:sp>
        <p:nvSpPr>
          <p:cNvPr id="2" name="Title 1"/>
          <p:cNvSpPr>
            <a:spLocks noGrp="1"/>
          </p:cNvSpPr>
          <p:nvPr>
            <p:ph type="title"/>
          </p:nvPr>
        </p:nvSpPr>
        <p:spPr/>
        <p:txBody>
          <a:bodyPr/>
          <a:lstStyle/>
          <a:p>
            <a:r>
              <a:rPr lang="en-US" altLang="en-US" dirty="0"/>
              <a:t>Work function shift</a:t>
            </a:r>
            <a:endParaRPr lang="en-US" dirty="0"/>
          </a:p>
        </p:txBody>
      </p:sp>
      <p:sp>
        <p:nvSpPr>
          <p:cNvPr id="5" name="Slide Number Placeholder 4"/>
          <p:cNvSpPr>
            <a:spLocks noGrp="1"/>
          </p:cNvSpPr>
          <p:nvPr>
            <p:ph type="sldNum" sz="quarter" idx="12"/>
          </p:nvPr>
        </p:nvSpPr>
        <p:spPr/>
        <p:txBody>
          <a:bodyPr/>
          <a:lstStyle/>
          <a:p>
            <a:fld id="{872B73CA-83F6-4030-A990-AD8B79683332}" type="slidenum">
              <a:rPr lang="en-US" smtClean="0">
                <a:solidFill>
                  <a:prstClr val="black">
                    <a:tint val="75000"/>
                  </a:prstClr>
                </a:solidFill>
              </a:rPr>
              <a:pPr/>
              <a:t>73</a:t>
            </a:fld>
            <a:endParaRPr lang="en-US">
              <a:solidFill>
                <a:prstClr val="black">
                  <a:tint val="75000"/>
                </a:prstClr>
              </a:solidFill>
            </a:endParaRPr>
          </a:p>
        </p:txBody>
      </p:sp>
      <p:pic>
        <p:nvPicPr>
          <p:cNvPr id="921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14" r="34052" b="50137"/>
          <a:stretch/>
        </p:blipFill>
        <p:spPr bwMode="auto">
          <a:xfrm>
            <a:off x="4572001" y="2390647"/>
            <a:ext cx="3953762" cy="291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4" r="68102" b="50137"/>
          <a:stretch/>
        </p:blipFill>
        <p:spPr bwMode="auto">
          <a:xfrm>
            <a:off x="628651" y="2390648"/>
            <a:ext cx="3379130" cy="291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495657" y="2256230"/>
            <a:ext cx="495919" cy="445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Rectangle 10"/>
          <p:cNvSpPr/>
          <p:nvPr/>
        </p:nvSpPr>
        <p:spPr>
          <a:xfrm>
            <a:off x="4541376" y="4959454"/>
            <a:ext cx="495919" cy="445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2795176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그림 9"/>
          <p:cNvPicPr>
            <a:picLocks noChangeAspect="1" noChangeArrowheads="1"/>
          </p:cNvPicPr>
          <p:nvPr/>
        </p:nvPicPr>
        <p:blipFill>
          <a:blip r:embed="rId3">
            <a:extLst>
              <a:ext uri="{28A0092B-C50C-407E-A947-70E740481C1C}">
                <a14:useLocalDpi xmlns:a14="http://schemas.microsoft.com/office/drawing/2010/main" val="0"/>
              </a:ext>
            </a:extLst>
          </a:blip>
          <a:srcRect b="54959"/>
          <a:stretch>
            <a:fillRect/>
          </a:stretch>
        </p:blipFill>
        <p:spPr bwMode="auto">
          <a:xfrm>
            <a:off x="4282084" y="2644812"/>
            <a:ext cx="4248860" cy="18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Box 19"/>
          <p:cNvSpPr txBox="1">
            <a:spLocks noChangeArrowheads="1"/>
          </p:cNvSpPr>
          <p:nvPr/>
        </p:nvSpPr>
        <p:spPr bwMode="auto">
          <a:xfrm>
            <a:off x="5489718" y="2225682"/>
            <a:ext cx="23062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r>
              <a:rPr lang="en-US" altLang="en-US" sz="1500" b="1" dirty="0">
                <a:solidFill>
                  <a:srgbClr val="FF6600"/>
                </a:solidFill>
                <a:latin typeface="Arial" panose="020B0604020202020204" pitchFamily="34" charset="0"/>
                <a:cs typeface="Tahoma" panose="020B0604030504040204" pitchFamily="34" charset="0"/>
              </a:rPr>
              <a:t>Decreased hysteresis</a:t>
            </a:r>
            <a:endParaRPr lang="en-US" altLang="en-US" sz="1500" b="1" baseline="-25000" dirty="0">
              <a:solidFill>
                <a:srgbClr val="FF6600"/>
              </a:solidFill>
              <a:latin typeface="Arial" panose="020B0604020202020204" pitchFamily="34" charset="0"/>
              <a:cs typeface="Tahoma" panose="020B0604030504040204" pitchFamily="34" charset="0"/>
            </a:endParaRPr>
          </a:p>
        </p:txBody>
      </p:sp>
      <p:sp>
        <p:nvSpPr>
          <p:cNvPr id="25614" name="Rectangle 17"/>
          <p:cNvSpPr>
            <a:spLocks noChangeArrowheads="1"/>
          </p:cNvSpPr>
          <p:nvPr/>
        </p:nvSpPr>
        <p:spPr bwMode="auto">
          <a:xfrm>
            <a:off x="4195763" y="5651898"/>
            <a:ext cx="172641" cy="73819"/>
          </a:xfrm>
          <a:prstGeom prst="rect">
            <a:avLst/>
          </a:prstGeom>
          <a:solidFill>
            <a:schemeClr val="bg1"/>
          </a:solidFill>
          <a:ln w="12700" algn="ctr">
            <a:solidFill>
              <a:schemeClr val="bg1"/>
            </a:solidFill>
            <a:round/>
            <a:headEnd/>
            <a:tailEnd/>
          </a:ln>
        </p:spPr>
        <p:txBody>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endParaRPr lang="en-US" altLang="en-US" sz="1500">
              <a:solidFill>
                <a:srgbClr val="DBEFF9"/>
              </a:solidFill>
            </a:endParaRPr>
          </a:p>
        </p:txBody>
      </p:sp>
      <p:sp>
        <p:nvSpPr>
          <p:cNvPr id="20" name="Down Arrow 19"/>
          <p:cNvSpPr/>
          <p:nvPr/>
        </p:nvSpPr>
        <p:spPr>
          <a:xfrm rot="13200000">
            <a:off x="7549032" y="3795444"/>
            <a:ext cx="215503" cy="176213"/>
          </a:xfrm>
          <a:prstGeom prst="downArrow">
            <a:avLst/>
          </a:prstGeom>
          <a:solidFill>
            <a:srgbClr val="063DE8"/>
          </a:solidFill>
          <a:ln>
            <a:solidFill>
              <a:srgbClr val="063DE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21" name="TextBox 20"/>
          <p:cNvSpPr txBox="1"/>
          <p:nvPr/>
        </p:nvSpPr>
        <p:spPr>
          <a:xfrm>
            <a:off x="4527590" y="5518548"/>
            <a:ext cx="3474244" cy="230832"/>
          </a:xfrm>
          <a:prstGeom prst="rect">
            <a:avLst/>
          </a:prstGeom>
          <a:noFill/>
        </p:spPr>
        <p:txBody>
          <a:bodyPr>
            <a:spAutoFit/>
          </a:bodyPr>
          <a:lstStyle/>
          <a:p>
            <a:pPr algn="r">
              <a:defRPr/>
            </a:pPr>
            <a:r>
              <a:rPr lang="en-US" sz="900" dirty="0">
                <a:solidFill>
                  <a:prstClr val="black"/>
                </a:solidFill>
              </a:rPr>
              <a:t>(J-V) curves of the best device employing C60-PAA ETLs.  </a:t>
            </a:r>
          </a:p>
        </p:txBody>
      </p:sp>
      <p:sp>
        <p:nvSpPr>
          <p:cNvPr id="2" name="Title 1"/>
          <p:cNvSpPr>
            <a:spLocks noGrp="1"/>
          </p:cNvSpPr>
          <p:nvPr>
            <p:ph type="title"/>
          </p:nvPr>
        </p:nvSpPr>
        <p:spPr/>
        <p:txBody>
          <a:bodyPr/>
          <a:lstStyle/>
          <a:p>
            <a:r>
              <a:rPr lang="en-US" dirty="0"/>
              <a:t>Solar cell device data</a:t>
            </a:r>
          </a:p>
        </p:txBody>
      </p:sp>
      <p:sp>
        <p:nvSpPr>
          <p:cNvPr id="5" name="Slide Number Placeholder 4"/>
          <p:cNvSpPr>
            <a:spLocks noGrp="1"/>
          </p:cNvSpPr>
          <p:nvPr>
            <p:ph type="sldNum" sz="quarter" idx="12"/>
          </p:nvPr>
        </p:nvSpPr>
        <p:spPr/>
        <p:txBody>
          <a:bodyPr/>
          <a:lstStyle/>
          <a:p>
            <a:fld id="{872B73CA-83F6-4030-A990-AD8B79683332}" type="slidenum">
              <a:rPr lang="en-US" smtClean="0">
                <a:solidFill>
                  <a:prstClr val="black">
                    <a:tint val="75000"/>
                  </a:prstClr>
                </a:solidFill>
              </a:rPr>
              <a:pPr/>
              <a:t>74</a:t>
            </a:fld>
            <a:endParaRPr lang="en-US">
              <a:solidFill>
                <a:prstClr val="black">
                  <a:tint val="75000"/>
                </a:prstClr>
              </a:solidFill>
            </a:endParaRPr>
          </a:p>
        </p:txBody>
      </p:sp>
      <p:sp>
        <p:nvSpPr>
          <p:cNvPr id="10" name="TextBox 19"/>
          <p:cNvSpPr txBox="1">
            <a:spLocks noChangeArrowheads="1"/>
          </p:cNvSpPr>
          <p:nvPr/>
        </p:nvSpPr>
        <p:spPr bwMode="auto">
          <a:xfrm>
            <a:off x="628650" y="2215567"/>
            <a:ext cx="32355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r>
              <a:rPr lang="en-US" altLang="en-US" sz="1500" b="1" dirty="0">
                <a:solidFill>
                  <a:srgbClr val="FF6600"/>
                </a:solidFill>
                <a:latin typeface="Arial" panose="020B0604020202020204" pitchFamily="34" charset="0"/>
                <a:cs typeface="Tahoma" panose="020B0604030504040204" pitchFamily="34" charset="0"/>
              </a:rPr>
              <a:t>Increased average power conversion efficiency (PCE)</a:t>
            </a:r>
            <a:endParaRPr lang="en-US" altLang="en-US" sz="1500" b="1" baseline="-25000" dirty="0">
              <a:solidFill>
                <a:srgbClr val="FF6600"/>
              </a:solidFill>
              <a:latin typeface="Arial" panose="020B0604020202020204" pitchFamily="34" charset="0"/>
              <a:cs typeface="Tahoma" panose="020B0604030504040204" pitchFamily="34" charset="0"/>
            </a:endParaRPr>
          </a:p>
        </p:txBody>
      </p:sp>
      <p:sp>
        <p:nvSpPr>
          <p:cNvPr id="4" name="Rectangle 3"/>
          <p:cNvSpPr/>
          <p:nvPr/>
        </p:nvSpPr>
        <p:spPr>
          <a:xfrm>
            <a:off x="4266490" y="2644813"/>
            <a:ext cx="305510" cy="218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 name="Rectangle 13"/>
          <p:cNvSpPr/>
          <p:nvPr/>
        </p:nvSpPr>
        <p:spPr>
          <a:xfrm>
            <a:off x="4572001" y="4468739"/>
            <a:ext cx="305510" cy="218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Down Arrow 12"/>
          <p:cNvSpPr/>
          <p:nvPr/>
        </p:nvSpPr>
        <p:spPr>
          <a:xfrm rot="10800000">
            <a:off x="805930" y="4624663"/>
            <a:ext cx="204788" cy="388144"/>
          </a:xfrm>
          <a:prstGeom prst="downArrow">
            <a:avLst/>
          </a:prstGeom>
          <a:solidFill>
            <a:srgbClr val="063DE8"/>
          </a:solidFill>
          <a:ln>
            <a:solidFill>
              <a:srgbClr val="063DE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15" name="TextBox 19"/>
          <p:cNvSpPr txBox="1">
            <a:spLocks noChangeArrowheads="1"/>
          </p:cNvSpPr>
          <p:nvPr/>
        </p:nvSpPr>
        <p:spPr bwMode="auto">
          <a:xfrm>
            <a:off x="391758" y="5105880"/>
            <a:ext cx="10331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r>
              <a:rPr lang="en-US" altLang="en-US" sz="1500" b="1" dirty="0">
                <a:solidFill>
                  <a:srgbClr val="FF6600"/>
                </a:solidFill>
                <a:latin typeface="Arial" panose="020B0604020202020204" pitchFamily="34" charset="0"/>
                <a:cs typeface="Tahoma" panose="020B0604030504040204" pitchFamily="34" charset="0"/>
              </a:rPr>
              <a:t>No amine</a:t>
            </a:r>
            <a:endParaRPr lang="en-US" altLang="en-US" sz="1500" b="1" baseline="-25000" dirty="0">
              <a:solidFill>
                <a:srgbClr val="FF6600"/>
              </a:solidFill>
              <a:latin typeface="Arial" panose="020B0604020202020204" pitchFamily="34" charset="0"/>
              <a:cs typeface="Tahoma" panose="020B0604030504040204" pitchFamily="34" charset="0"/>
            </a:endParaRPr>
          </a:p>
        </p:txBody>
      </p:sp>
      <p:sp>
        <p:nvSpPr>
          <p:cNvPr id="16" name="Down Arrow 15"/>
          <p:cNvSpPr/>
          <p:nvPr/>
        </p:nvSpPr>
        <p:spPr>
          <a:xfrm rot="10800000">
            <a:off x="2237066" y="4624663"/>
            <a:ext cx="204788" cy="388144"/>
          </a:xfrm>
          <a:prstGeom prst="downArrow">
            <a:avLst/>
          </a:prstGeom>
          <a:solidFill>
            <a:srgbClr val="063DE8"/>
          </a:solidFill>
          <a:ln>
            <a:solidFill>
              <a:srgbClr val="063DE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17" name="TextBox 19"/>
          <p:cNvSpPr txBox="1">
            <a:spLocks noChangeArrowheads="1"/>
          </p:cNvSpPr>
          <p:nvPr/>
        </p:nvSpPr>
        <p:spPr bwMode="auto">
          <a:xfrm>
            <a:off x="1822894" y="5105880"/>
            <a:ext cx="103313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bg2"/>
                </a:solidFill>
                <a:latin typeface="Geneva" pitchFamily="34" charset="0"/>
                <a:ea typeface="MS PGothic" panose="020B0600070205080204" pitchFamily="34" charset="-128"/>
              </a:defRPr>
            </a:lvl1pPr>
            <a:lvl2pPr marL="742950" indent="-285750">
              <a:defRPr sz="2000">
                <a:solidFill>
                  <a:schemeClr val="bg2"/>
                </a:solidFill>
                <a:latin typeface="Geneva" pitchFamily="34" charset="0"/>
                <a:ea typeface="MS PGothic" panose="020B0600070205080204" pitchFamily="34" charset="-128"/>
              </a:defRPr>
            </a:lvl2pPr>
            <a:lvl3pPr marL="1143000" indent="-228600">
              <a:defRPr sz="2000">
                <a:solidFill>
                  <a:schemeClr val="bg2"/>
                </a:solidFill>
                <a:latin typeface="Geneva" pitchFamily="34" charset="0"/>
                <a:ea typeface="MS PGothic" panose="020B0600070205080204" pitchFamily="34" charset="-128"/>
              </a:defRPr>
            </a:lvl3pPr>
            <a:lvl4pPr marL="1600200" indent="-228600">
              <a:defRPr sz="2000">
                <a:solidFill>
                  <a:schemeClr val="bg2"/>
                </a:solidFill>
                <a:latin typeface="Geneva" pitchFamily="34" charset="0"/>
                <a:ea typeface="MS PGothic" panose="020B0600070205080204" pitchFamily="34" charset="-128"/>
              </a:defRPr>
            </a:lvl4pPr>
            <a:lvl5pPr marL="2057400" indent="-228600">
              <a:defRPr sz="2000">
                <a:solidFill>
                  <a:schemeClr val="bg2"/>
                </a:solidFill>
                <a:latin typeface="Geneva"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bg2"/>
                </a:solidFill>
                <a:latin typeface="Geneva" pitchFamily="34" charset="0"/>
                <a:ea typeface="MS PGothic" panose="020B0600070205080204" pitchFamily="34" charset="-128"/>
              </a:defRPr>
            </a:lvl9pPr>
          </a:lstStyle>
          <a:p>
            <a:pPr algn="ctr"/>
            <a:r>
              <a:rPr lang="en-US" altLang="en-US" sz="1500" b="1" dirty="0">
                <a:solidFill>
                  <a:srgbClr val="FF6600"/>
                </a:solidFill>
                <a:latin typeface="Arial" panose="020B0604020202020204" pitchFamily="34" charset="0"/>
                <a:cs typeface="Tahoma" panose="020B0604030504040204" pitchFamily="34" charset="0"/>
              </a:rPr>
              <a:t>Optimal amount of amine</a:t>
            </a:r>
            <a:endParaRPr lang="en-US" altLang="en-US" sz="1500" b="1" baseline="-25000" dirty="0">
              <a:solidFill>
                <a:srgbClr val="FF6600"/>
              </a:solidFill>
              <a:latin typeface="Arial" panose="020B0604020202020204" pitchFamily="34" charset="0"/>
              <a:cs typeface="Tahoma" panose="020B0604030504040204" pitchFamily="34" charset="0"/>
            </a:endParaRPr>
          </a:p>
        </p:txBody>
      </p:sp>
      <p:pic>
        <p:nvPicPr>
          <p:cNvPr id="931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430" t="46752" r="-1" b="-2"/>
          <a:stretch/>
        </p:blipFill>
        <p:spPr bwMode="auto">
          <a:xfrm>
            <a:off x="96056" y="2931023"/>
            <a:ext cx="4105044" cy="150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2863019"/>
            <a:ext cx="129239" cy="145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Rectangle 18"/>
          <p:cNvSpPr/>
          <p:nvPr/>
        </p:nvSpPr>
        <p:spPr>
          <a:xfrm>
            <a:off x="614091" y="2724360"/>
            <a:ext cx="3581671" cy="291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2670295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4"/>
          <p:cNvSpPr txBox="1">
            <a:spLocks noChangeArrowheads="1"/>
          </p:cNvSpPr>
          <p:nvPr/>
        </p:nvSpPr>
        <p:spPr bwMode="auto">
          <a:xfrm>
            <a:off x="1229917" y="2149080"/>
            <a:ext cx="1568053" cy="283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just">
              <a:lnSpc>
                <a:spcPct val="100000"/>
              </a:lnSpc>
              <a:spcBef>
                <a:spcPct val="0"/>
              </a:spcBef>
              <a:spcAft>
                <a:spcPct val="0"/>
              </a:spcAft>
              <a:buClrTx/>
              <a:buSzTx/>
              <a:buFontTx/>
              <a:buNone/>
              <a:defRPr/>
            </a:pPr>
            <a:r>
              <a:rPr lang="en-US" altLang="en-US" sz="1050" b="1" dirty="0">
                <a:solidFill>
                  <a:prstClr val="black"/>
                </a:solidFill>
                <a:latin typeface="Calibri" panose="020F0502020204030204"/>
                <a:cs typeface="Times New Roman" panose="02020603050405020304" pitchFamily="18" charset="0"/>
              </a:rPr>
              <a:t>Georgia Tech</a:t>
            </a:r>
          </a:p>
          <a:p>
            <a:pPr algn="just">
              <a:lnSpc>
                <a:spcPct val="100000"/>
              </a:lnSpc>
              <a:spcBef>
                <a:spcPct val="0"/>
              </a:spcBef>
              <a:spcAft>
                <a:spcPct val="0"/>
              </a:spcAft>
              <a:buClrTx/>
              <a:buSzTx/>
              <a:buFontTx/>
              <a:buNone/>
              <a:defRPr/>
            </a:pPr>
            <a:r>
              <a:rPr lang="en-US" altLang="en-US" sz="1050" u="sng" dirty="0">
                <a:solidFill>
                  <a:prstClr val="black"/>
                </a:solidFill>
                <a:latin typeface="Calibri" panose="020F0502020204030204"/>
                <a:cs typeface="Times New Roman" panose="02020603050405020304" pitchFamily="18" charset="0"/>
              </a:rPr>
              <a:t>Prof. Seth R. </a:t>
            </a:r>
            <a:r>
              <a:rPr lang="en-US" altLang="en-US" sz="1050" u="sng" dirty="0" err="1">
                <a:solidFill>
                  <a:prstClr val="black"/>
                </a:solidFill>
                <a:latin typeface="Calibri" panose="020F0502020204030204"/>
                <a:cs typeface="Times New Roman" panose="02020603050405020304" pitchFamily="18" charset="0"/>
              </a:rPr>
              <a:t>Marder</a:t>
            </a:r>
            <a:endParaRPr lang="en-US" altLang="en-US" sz="1050" u="sng"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Timothy C. Parker</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Stephen Barlow</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a:t>
            </a:r>
            <a:r>
              <a:rPr lang="en-US" altLang="en-US" sz="1050" dirty="0" err="1">
                <a:solidFill>
                  <a:prstClr val="black"/>
                </a:solidFill>
                <a:latin typeface="Calibri" panose="020F0502020204030204"/>
                <a:cs typeface="Times New Roman" panose="02020603050405020304" pitchFamily="18" charset="0"/>
              </a:rPr>
              <a:t>Junxiang</a:t>
            </a:r>
            <a:r>
              <a:rPr lang="en-US" altLang="en-US" sz="1050" dirty="0">
                <a:solidFill>
                  <a:prstClr val="black"/>
                </a:solidFill>
                <a:latin typeface="Calibri" panose="020F0502020204030204"/>
                <a:cs typeface="Times New Roman" panose="02020603050405020304" pitchFamily="18" charset="0"/>
              </a:rPr>
              <a:t> Zhang</a:t>
            </a:r>
          </a:p>
          <a:p>
            <a:pPr algn="just">
              <a:lnSpc>
                <a:spcPct val="100000"/>
              </a:lnSpc>
              <a:spcBef>
                <a:spcPct val="0"/>
              </a:spcBef>
              <a:spcAft>
                <a:spcPct val="0"/>
              </a:spcAft>
              <a:buClrTx/>
              <a:buSzTx/>
              <a:buFontTx/>
              <a:buNone/>
              <a:defRPr/>
            </a:pPr>
            <a:r>
              <a:rPr lang="en-US" altLang="en-US" sz="1050" dirty="0" err="1">
                <a:solidFill>
                  <a:prstClr val="black"/>
                </a:solidFill>
                <a:latin typeface="Calibri" panose="020F0502020204030204"/>
                <a:cs typeface="Times New Roman" panose="02020603050405020304" pitchFamily="18" charset="0"/>
              </a:rPr>
              <a:t>Iryna</a:t>
            </a:r>
            <a:r>
              <a:rPr lang="en-US" altLang="en-US" sz="1050" dirty="0">
                <a:solidFill>
                  <a:prstClr val="black"/>
                </a:solidFill>
                <a:latin typeface="Calibri" panose="020F0502020204030204"/>
                <a:cs typeface="Times New Roman" panose="02020603050405020304" pitchFamily="18" charset="0"/>
              </a:rPr>
              <a:t> </a:t>
            </a:r>
            <a:r>
              <a:rPr lang="en-US" altLang="en-US" sz="1050" dirty="0" err="1">
                <a:solidFill>
                  <a:prstClr val="black"/>
                </a:solidFill>
                <a:latin typeface="Calibri" panose="020F0502020204030204"/>
                <a:cs typeface="Times New Roman" panose="02020603050405020304" pitchFamily="18" charset="0"/>
              </a:rPr>
              <a:t>Davydenko</a:t>
            </a:r>
            <a:endParaRPr lang="en-US" altLang="en-US" sz="1050"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err="1">
                <a:solidFill>
                  <a:prstClr val="black"/>
                </a:solidFill>
                <a:latin typeface="Calibri" panose="020F0502020204030204"/>
                <a:cs typeface="Times New Roman" panose="02020603050405020304" pitchFamily="18" charset="0"/>
              </a:rPr>
              <a:t>Marder</a:t>
            </a:r>
            <a:r>
              <a:rPr lang="en-US" altLang="en-US" sz="1050" dirty="0">
                <a:solidFill>
                  <a:prstClr val="black"/>
                </a:solidFill>
                <a:latin typeface="Calibri" panose="020F0502020204030204"/>
                <a:cs typeface="Times New Roman" panose="02020603050405020304" pitchFamily="18" charset="0"/>
              </a:rPr>
              <a:t> lab members</a:t>
            </a:r>
          </a:p>
          <a:p>
            <a:pPr algn="just">
              <a:lnSpc>
                <a:spcPct val="100000"/>
              </a:lnSpc>
              <a:spcBef>
                <a:spcPct val="0"/>
              </a:spcBef>
              <a:spcAft>
                <a:spcPct val="0"/>
              </a:spcAft>
              <a:buClrTx/>
              <a:buSzTx/>
              <a:buFontTx/>
              <a:buNone/>
              <a:defRPr/>
            </a:pPr>
            <a:endParaRPr lang="en-US" altLang="en-US" sz="1050"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u="sng" dirty="0">
                <a:solidFill>
                  <a:prstClr val="black"/>
                </a:solidFill>
                <a:cs typeface="Times New Roman" panose="02020603050405020304" pitchFamily="18" charset="0"/>
              </a:rPr>
              <a:t>Prof. Jean-Luc </a:t>
            </a:r>
            <a:r>
              <a:rPr lang="en-US" altLang="en-US" sz="1050" u="sng" dirty="0" err="1">
                <a:solidFill>
                  <a:prstClr val="black"/>
                </a:solidFill>
                <a:cs typeface="Times New Roman" panose="02020603050405020304" pitchFamily="18" charset="0"/>
              </a:rPr>
              <a:t>Br</a:t>
            </a:r>
            <a:r>
              <a:rPr lang="en-US" sz="1050" u="sng" dirty="0" err="1">
                <a:solidFill>
                  <a:prstClr val="black"/>
                </a:solidFill>
              </a:rPr>
              <a:t>é</a:t>
            </a:r>
            <a:r>
              <a:rPr lang="en-US" altLang="en-US" sz="1050" u="sng" dirty="0" err="1">
                <a:solidFill>
                  <a:prstClr val="black"/>
                </a:solidFill>
                <a:cs typeface="Times New Roman" panose="02020603050405020304" pitchFamily="18" charset="0"/>
              </a:rPr>
              <a:t>das</a:t>
            </a:r>
            <a:endParaRPr lang="en-US" altLang="en-US" sz="1050" u="sng" dirty="0">
              <a:solidFill>
                <a:prstClr val="black"/>
              </a:solidFill>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a:solidFill>
                  <a:prstClr val="black"/>
                </a:solidFill>
                <a:cs typeface="Times New Roman" panose="02020603050405020304" pitchFamily="18" charset="0"/>
              </a:rPr>
              <a:t>Dr. Paul </a:t>
            </a:r>
            <a:r>
              <a:rPr lang="en-US" altLang="en-US" sz="1050" dirty="0" err="1">
                <a:solidFill>
                  <a:prstClr val="black"/>
                </a:solidFill>
                <a:cs typeface="Times New Roman" panose="02020603050405020304" pitchFamily="18" charset="0"/>
              </a:rPr>
              <a:t>Winget</a:t>
            </a:r>
            <a:endParaRPr lang="en-US" altLang="en-US" sz="1050" dirty="0">
              <a:solidFill>
                <a:prstClr val="black"/>
              </a:solidFill>
              <a:cs typeface="Times New Roman" panose="02020603050405020304" pitchFamily="18" charset="0"/>
            </a:endParaRPr>
          </a:p>
          <a:p>
            <a:pPr algn="just">
              <a:lnSpc>
                <a:spcPct val="100000"/>
              </a:lnSpc>
              <a:spcBef>
                <a:spcPct val="0"/>
              </a:spcBef>
              <a:spcAft>
                <a:spcPct val="0"/>
              </a:spcAft>
              <a:buClrTx/>
              <a:buSzTx/>
              <a:buFont typeface="Webdings" panose="05030102010509060703" pitchFamily="18" charset="2"/>
              <a:buNone/>
              <a:defRPr/>
            </a:pPr>
            <a:r>
              <a:rPr lang="en-US" altLang="en-US" sz="1050" dirty="0" err="1">
                <a:solidFill>
                  <a:prstClr val="black"/>
                </a:solidFill>
                <a:cs typeface="Times New Roman" panose="02020603050405020304" pitchFamily="18" charset="0"/>
              </a:rPr>
              <a:t>Br</a:t>
            </a:r>
            <a:r>
              <a:rPr lang="en-US" sz="1050" dirty="0" err="1">
                <a:solidFill>
                  <a:prstClr val="black"/>
                </a:solidFill>
              </a:rPr>
              <a:t>é</a:t>
            </a:r>
            <a:r>
              <a:rPr lang="en-US" altLang="en-US" sz="1050" dirty="0" err="1">
                <a:solidFill>
                  <a:prstClr val="black"/>
                </a:solidFill>
                <a:cs typeface="Times New Roman" panose="02020603050405020304" pitchFamily="18" charset="0"/>
              </a:rPr>
              <a:t>das</a:t>
            </a:r>
            <a:r>
              <a:rPr lang="en-US" altLang="en-US" sz="1050" dirty="0">
                <a:solidFill>
                  <a:prstClr val="black"/>
                </a:solidFill>
                <a:cs typeface="Times New Roman" panose="02020603050405020304" pitchFamily="18" charset="0"/>
              </a:rPr>
              <a:t> lab members</a:t>
            </a:r>
          </a:p>
          <a:p>
            <a:pPr algn="just">
              <a:lnSpc>
                <a:spcPct val="100000"/>
              </a:lnSpc>
              <a:spcBef>
                <a:spcPct val="0"/>
              </a:spcBef>
              <a:spcAft>
                <a:spcPct val="0"/>
              </a:spcAft>
              <a:buClrTx/>
              <a:buSzTx/>
              <a:buFontTx/>
              <a:buNone/>
              <a:defRPr/>
            </a:pPr>
            <a:endParaRPr lang="en-US" altLang="en-US" sz="1050" dirty="0">
              <a:solidFill>
                <a:prstClr val="black"/>
              </a:solidFill>
              <a:latin typeface="Calibri" panose="020F0502020204030204"/>
              <a:cs typeface="Times New Roman" panose="02020603050405020304" pitchFamily="18" charset="0"/>
            </a:endParaRPr>
          </a:p>
          <a:p>
            <a:pPr>
              <a:lnSpc>
                <a:spcPct val="100000"/>
              </a:lnSpc>
              <a:spcBef>
                <a:spcPct val="0"/>
              </a:spcBef>
              <a:spcAft>
                <a:spcPct val="0"/>
              </a:spcAft>
              <a:buClrTx/>
              <a:buSzTx/>
              <a:buFontTx/>
              <a:buNone/>
              <a:defRPr/>
            </a:pPr>
            <a:r>
              <a:rPr lang="en-US" altLang="en-US" sz="1050" u="sng" dirty="0">
                <a:solidFill>
                  <a:prstClr val="black"/>
                </a:solidFill>
                <a:latin typeface="Calibri" panose="020F0502020204030204"/>
                <a:cs typeface="Times New Roman" panose="02020603050405020304" pitchFamily="18" charset="0"/>
              </a:rPr>
              <a:t>Prof. Mostafa El-Sayed</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a:t>
            </a:r>
            <a:r>
              <a:rPr lang="en-US" altLang="en-US" sz="1050" dirty="0" err="1">
                <a:solidFill>
                  <a:prstClr val="black"/>
                </a:solidFill>
                <a:latin typeface="Calibri" panose="020F0502020204030204"/>
                <a:cs typeface="Times New Roman" panose="02020603050405020304" pitchFamily="18" charset="0"/>
              </a:rPr>
              <a:t>Xiongwu</a:t>
            </a:r>
            <a:r>
              <a:rPr lang="en-US" altLang="en-US" sz="1050" dirty="0">
                <a:solidFill>
                  <a:prstClr val="black"/>
                </a:solidFill>
                <a:latin typeface="Calibri" panose="020F0502020204030204"/>
                <a:cs typeface="Times New Roman" panose="02020603050405020304" pitchFamily="18" charset="0"/>
              </a:rPr>
              <a:t> Kang</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Paul Szymanski</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Daniel O’Neil</a:t>
            </a:r>
          </a:p>
          <a:p>
            <a:pPr algn="just">
              <a:lnSpc>
                <a:spcPct val="100000"/>
              </a:lnSpc>
              <a:spcBef>
                <a:spcPct val="0"/>
              </a:spcBef>
              <a:spcAft>
                <a:spcPct val="0"/>
              </a:spcAft>
              <a:buClrTx/>
              <a:buSzTx/>
              <a:buFontTx/>
              <a:buNone/>
              <a:defRPr/>
            </a:pPr>
            <a:endParaRPr lang="en-US" altLang="en-US" sz="1050" dirty="0">
              <a:solidFill>
                <a:prstClr val="black"/>
              </a:solidFill>
              <a:latin typeface="Calibri" panose="020F0502020204030204"/>
              <a:cs typeface="Times New Roman" panose="02020603050405020304" pitchFamily="18" charset="0"/>
            </a:endParaRPr>
          </a:p>
        </p:txBody>
      </p:sp>
      <p:pic>
        <p:nvPicPr>
          <p:cNvPr id="3379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3695" y="2149080"/>
            <a:ext cx="4950619" cy="2291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2470" name="Rectangle 3"/>
          <p:cNvSpPr>
            <a:spLocks noChangeArrowheads="1"/>
          </p:cNvSpPr>
          <p:nvPr/>
        </p:nvSpPr>
        <p:spPr bwMode="auto">
          <a:xfrm>
            <a:off x="1227535" y="4905375"/>
            <a:ext cx="16144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just">
              <a:lnSpc>
                <a:spcPct val="100000"/>
              </a:lnSpc>
              <a:spcBef>
                <a:spcPct val="0"/>
              </a:spcBef>
              <a:spcAft>
                <a:spcPct val="0"/>
              </a:spcAft>
              <a:buClrTx/>
              <a:buSzTx/>
              <a:buFontTx/>
              <a:buNone/>
              <a:defRPr/>
            </a:pPr>
            <a:r>
              <a:rPr lang="en-US" altLang="en-US" sz="1050" b="1" dirty="0">
                <a:solidFill>
                  <a:prstClr val="black"/>
                </a:solidFill>
                <a:latin typeface="Calibri" panose="020F0502020204030204"/>
                <a:cs typeface="Times New Roman" panose="02020603050405020304" pitchFamily="18" charset="0"/>
              </a:rPr>
              <a:t>EPFL</a:t>
            </a:r>
          </a:p>
          <a:p>
            <a:pPr algn="just">
              <a:lnSpc>
                <a:spcPct val="100000"/>
              </a:lnSpc>
              <a:spcBef>
                <a:spcPct val="0"/>
              </a:spcBef>
              <a:spcAft>
                <a:spcPct val="0"/>
              </a:spcAft>
              <a:buClrTx/>
              <a:buSzTx/>
              <a:buFontTx/>
              <a:buNone/>
              <a:defRPr/>
            </a:pPr>
            <a:r>
              <a:rPr lang="en-US" altLang="en-US" sz="1050" u="sng" dirty="0">
                <a:solidFill>
                  <a:prstClr val="black"/>
                </a:solidFill>
                <a:latin typeface="Calibri" panose="020F0502020204030204"/>
                <a:cs typeface="Times New Roman" panose="02020603050405020304" pitchFamily="18" charset="0"/>
              </a:rPr>
              <a:t>Prof. Anders </a:t>
            </a:r>
            <a:r>
              <a:rPr lang="en-US" altLang="en-US" sz="1050" u="sng" dirty="0" err="1">
                <a:solidFill>
                  <a:prstClr val="black"/>
                </a:solidFill>
                <a:latin typeface="Calibri" panose="020F0502020204030204"/>
                <a:cs typeface="Times New Roman" panose="02020603050405020304" pitchFamily="18" charset="0"/>
              </a:rPr>
              <a:t>Hagfeldt</a:t>
            </a:r>
            <a:endParaRPr lang="en-US" altLang="en-US" sz="1050" u="sng"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M.K. </a:t>
            </a:r>
            <a:r>
              <a:rPr lang="en-US" altLang="en-US" sz="1050" dirty="0" err="1">
                <a:solidFill>
                  <a:prstClr val="black"/>
                </a:solidFill>
                <a:latin typeface="Calibri" panose="020F0502020204030204"/>
                <a:cs typeface="Times New Roman" panose="02020603050405020304" pitchFamily="18" charset="0"/>
              </a:rPr>
              <a:t>Zakeeruddin</a:t>
            </a:r>
            <a:endParaRPr lang="en-US" altLang="en-US" sz="1050"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endParaRPr lang="en-US" altLang="en-US" sz="1050" dirty="0">
              <a:solidFill>
                <a:prstClr val="black"/>
              </a:solidFill>
              <a:latin typeface="Calibri" panose="020F0502020204030204"/>
              <a:cs typeface="Times New Roman" panose="02020603050405020304" pitchFamily="18" charset="0"/>
            </a:endParaRPr>
          </a:p>
        </p:txBody>
      </p:sp>
      <p:sp>
        <p:nvSpPr>
          <p:cNvPr id="13" name="Rectangle 12"/>
          <p:cNvSpPr/>
          <p:nvPr/>
        </p:nvSpPr>
        <p:spPr bwMode="auto">
          <a:xfrm>
            <a:off x="1225155" y="4045744"/>
            <a:ext cx="1525190" cy="1443038"/>
          </a:xfrm>
          <a:prstGeom prst="rect">
            <a:avLst/>
          </a:prstGeom>
          <a:noFill/>
          <a:ln>
            <a:solidFill>
              <a:srgbClr val="316501"/>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lgn="ctr">
              <a:defRPr/>
            </a:pPr>
            <a:endParaRPr lang="en-US" sz="1350">
              <a:solidFill>
                <a:srgbClr val="DBEFF9">
                  <a:lumMod val="50000"/>
                </a:srgbClr>
              </a:solidFill>
              <a:latin typeface="Geneva" pitchFamily="34" charset="0"/>
            </a:endParaRPr>
          </a:p>
        </p:txBody>
      </p:sp>
      <p:sp>
        <p:nvSpPr>
          <p:cNvPr id="62478" name="Rectangle 3"/>
          <p:cNvSpPr>
            <a:spLocks noChangeArrowheads="1"/>
          </p:cNvSpPr>
          <p:nvPr/>
        </p:nvSpPr>
        <p:spPr bwMode="auto">
          <a:xfrm>
            <a:off x="1363267" y="5514975"/>
            <a:ext cx="10882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ctr">
              <a:lnSpc>
                <a:spcPct val="100000"/>
              </a:lnSpc>
              <a:spcBef>
                <a:spcPct val="0"/>
              </a:spcBef>
              <a:spcAft>
                <a:spcPct val="0"/>
              </a:spcAft>
              <a:buClrTx/>
              <a:buSzTx/>
              <a:buFontTx/>
              <a:buNone/>
              <a:defRPr/>
            </a:pPr>
            <a:r>
              <a:rPr lang="en-US" altLang="en-US" sz="1050" b="1" dirty="0">
                <a:solidFill>
                  <a:srgbClr val="316501"/>
                </a:solidFill>
                <a:latin typeface="Calibri" panose="020F0502020204030204"/>
                <a:cs typeface="Times New Roman" panose="02020603050405020304" pitchFamily="18" charset="0"/>
              </a:rPr>
              <a:t>Dye-sensitized solar cells</a:t>
            </a:r>
          </a:p>
        </p:txBody>
      </p:sp>
      <p:sp>
        <p:nvSpPr>
          <p:cNvPr id="18" name="Rectangle 17"/>
          <p:cNvSpPr/>
          <p:nvPr/>
        </p:nvSpPr>
        <p:spPr bwMode="auto">
          <a:xfrm>
            <a:off x="2883695" y="4579144"/>
            <a:ext cx="4936331" cy="901304"/>
          </a:xfrm>
          <a:prstGeom prst="rect">
            <a:avLst/>
          </a:prstGeom>
          <a:noFill/>
          <a:ln>
            <a:solidFill>
              <a:srgbClr val="660066"/>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lgn="ctr">
              <a:defRPr/>
            </a:pPr>
            <a:endParaRPr lang="en-US" sz="1350">
              <a:solidFill>
                <a:srgbClr val="DBEFF9">
                  <a:lumMod val="50000"/>
                </a:srgbClr>
              </a:solidFill>
              <a:latin typeface="Geneva" pitchFamily="34" charset="0"/>
            </a:endParaRPr>
          </a:p>
        </p:txBody>
      </p:sp>
      <p:sp>
        <p:nvSpPr>
          <p:cNvPr id="62482" name="Rectangle 3"/>
          <p:cNvSpPr>
            <a:spLocks noChangeArrowheads="1"/>
          </p:cNvSpPr>
          <p:nvPr/>
        </p:nvSpPr>
        <p:spPr bwMode="auto">
          <a:xfrm>
            <a:off x="4573192" y="5488782"/>
            <a:ext cx="152995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just">
              <a:lnSpc>
                <a:spcPct val="100000"/>
              </a:lnSpc>
              <a:spcBef>
                <a:spcPct val="0"/>
              </a:spcBef>
              <a:spcAft>
                <a:spcPct val="0"/>
              </a:spcAft>
              <a:buClrTx/>
              <a:buSzTx/>
              <a:buFontTx/>
              <a:buNone/>
              <a:defRPr/>
            </a:pPr>
            <a:r>
              <a:rPr lang="en-US" altLang="en-US" sz="1050" b="1" dirty="0">
                <a:solidFill>
                  <a:srgbClr val="660066"/>
                </a:solidFill>
                <a:latin typeface="Calibri" panose="020F0502020204030204"/>
                <a:cs typeface="Times New Roman" panose="02020603050405020304" pitchFamily="18" charset="0"/>
              </a:rPr>
              <a:t>Perovskite solar cells</a:t>
            </a:r>
          </a:p>
        </p:txBody>
      </p:sp>
      <p:sp>
        <p:nvSpPr>
          <p:cNvPr id="62483" name="Rectangle 1"/>
          <p:cNvSpPr>
            <a:spLocks noChangeArrowheads="1"/>
          </p:cNvSpPr>
          <p:nvPr/>
        </p:nvSpPr>
        <p:spPr bwMode="auto">
          <a:xfrm>
            <a:off x="2842022" y="4579144"/>
            <a:ext cx="177165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just">
              <a:lnSpc>
                <a:spcPct val="100000"/>
              </a:lnSpc>
              <a:spcBef>
                <a:spcPct val="0"/>
              </a:spcBef>
              <a:spcAft>
                <a:spcPct val="0"/>
              </a:spcAft>
              <a:buClrTx/>
              <a:buSzTx/>
              <a:buFontTx/>
              <a:buNone/>
              <a:defRPr/>
            </a:pPr>
            <a:r>
              <a:rPr lang="en-US" altLang="en-US" sz="1050" b="1" dirty="0">
                <a:solidFill>
                  <a:prstClr val="black"/>
                </a:solidFill>
                <a:latin typeface="Calibri" panose="020F0502020204030204"/>
                <a:cs typeface="Times New Roman" panose="02020603050405020304" pitchFamily="18" charset="0"/>
              </a:rPr>
              <a:t>University of Oxford</a:t>
            </a:r>
          </a:p>
          <a:p>
            <a:pPr algn="just">
              <a:lnSpc>
                <a:spcPct val="100000"/>
              </a:lnSpc>
              <a:spcBef>
                <a:spcPct val="0"/>
              </a:spcBef>
              <a:spcAft>
                <a:spcPct val="0"/>
              </a:spcAft>
              <a:buClrTx/>
              <a:buSzTx/>
              <a:buFontTx/>
              <a:buNone/>
              <a:defRPr/>
            </a:pPr>
            <a:r>
              <a:rPr lang="en-US" altLang="en-US" sz="1050" u="sng" dirty="0">
                <a:solidFill>
                  <a:prstClr val="black"/>
                </a:solidFill>
                <a:latin typeface="Calibri" panose="020F0502020204030204"/>
                <a:cs typeface="Times New Roman" panose="02020603050405020304" pitchFamily="18" charset="0"/>
              </a:rPr>
              <a:t>Prof. Henry </a:t>
            </a:r>
            <a:r>
              <a:rPr lang="en-US" altLang="en-US" sz="1050" u="sng" dirty="0" err="1">
                <a:solidFill>
                  <a:prstClr val="black"/>
                </a:solidFill>
                <a:latin typeface="Calibri" panose="020F0502020204030204"/>
                <a:cs typeface="Times New Roman" panose="02020603050405020304" pitchFamily="18" charset="0"/>
              </a:rPr>
              <a:t>Snaith</a:t>
            </a:r>
            <a:endParaRPr lang="en-US" altLang="en-US" sz="1050" u="sng"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a:t>
            </a:r>
            <a:r>
              <a:rPr lang="en-US" altLang="en-US" sz="1050" dirty="0" err="1">
                <a:solidFill>
                  <a:prstClr val="black"/>
                </a:solidFill>
                <a:latin typeface="Calibri" panose="020F0502020204030204"/>
                <a:cs typeface="Times New Roman" panose="02020603050405020304" pitchFamily="18" charset="0"/>
              </a:rPr>
              <a:t>Nakita</a:t>
            </a:r>
            <a:r>
              <a:rPr lang="en-US" altLang="en-US" sz="1050" dirty="0">
                <a:solidFill>
                  <a:prstClr val="black"/>
                </a:solidFill>
                <a:latin typeface="Calibri" panose="020F0502020204030204"/>
                <a:cs typeface="Times New Roman" panose="02020603050405020304" pitchFamily="18" charset="0"/>
              </a:rPr>
              <a:t> K. Noel</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Maximillian </a:t>
            </a:r>
            <a:r>
              <a:rPr lang="en-US" altLang="en-US" sz="1050" dirty="0" err="1">
                <a:solidFill>
                  <a:prstClr val="black"/>
                </a:solidFill>
                <a:latin typeface="Calibri" panose="020F0502020204030204"/>
                <a:cs typeface="Times New Roman" panose="02020603050405020304" pitchFamily="18" charset="0"/>
              </a:rPr>
              <a:t>Hoerantner</a:t>
            </a:r>
            <a:endParaRPr lang="en-US" altLang="en-US" sz="1050"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sz="1050" dirty="0">
                <a:solidFill>
                  <a:prstClr val="black"/>
                </a:solidFill>
              </a:rPr>
              <a:t>Konrad </a:t>
            </a:r>
            <a:r>
              <a:rPr lang="en-US" sz="1050" dirty="0" err="1">
                <a:solidFill>
                  <a:prstClr val="black"/>
                </a:solidFill>
              </a:rPr>
              <a:t>Wojciechowski</a:t>
            </a:r>
            <a:r>
              <a:rPr lang="en-US" sz="1050" dirty="0">
                <a:solidFill>
                  <a:prstClr val="black"/>
                </a:solidFill>
              </a:rPr>
              <a:t> </a:t>
            </a:r>
            <a:endParaRPr lang="en-US" altLang="en-US" sz="1050" dirty="0">
              <a:solidFill>
                <a:prstClr val="black"/>
              </a:solidFill>
              <a:latin typeface="Calibri" panose="020F0502020204030204"/>
              <a:cs typeface="Times New Roman" panose="02020603050405020304" pitchFamily="18" charset="0"/>
            </a:endParaRPr>
          </a:p>
        </p:txBody>
      </p:sp>
      <p:sp>
        <p:nvSpPr>
          <p:cNvPr id="22" name="Rectangle 3"/>
          <p:cNvSpPr>
            <a:spLocks noChangeArrowheads="1"/>
          </p:cNvSpPr>
          <p:nvPr/>
        </p:nvSpPr>
        <p:spPr bwMode="auto">
          <a:xfrm>
            <a:off x="5932886" y="4579144"/>
            <a:ext cx="197286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just">
              <a:lnSpc>
                <a:spcPct val="100000"/>
              </a:lnSpc>
              <a:spcBef>
                <a:spcPct val="0"/>
              </a:spcBef>
              <a:spcAft>
                <a:spcPct val="0"/>
              </a:spcAft>
              <a:buClrTx/>
              <a:buSzTx/>
              <a:buFontTx/>
              <a:buNone/>
              <a:defRPr/>
            </a:pPr>
            <a:r>
              <a:rPr lang="en-US" altLang="en-US" sz="1050" b="1" dirty="0">
                <a:solidFill>
                  <a:prstClr val="black"/>
                </a:solidFill>
                <a:latin typeface="Calibri" panose="020F0502020204030204"/>
                <a:cs typeface="Times New Roman" panose="02020603050405020304" pitchFamily="18" charset="0"/>
              </a:rPr>
              <a:t>EPFL</a:t>
            </a:r>
          </a:p>
          <a:p>
            <a:pPr algn="just">
              <a:lnSpc>
                <a:spcPct val="100000"/>
              </a:lnSpc>
              <a:spcBef>
                <a:spcPct val="0"/>
              </a:spcBef>
              <a:spcAft>
                <a:spcPct val="0"/>
              </a:spcAft>
              <a:buClrTx/>
              <a:buSzTx/>
              <a:buFontTx/>
              <a:buNone/>
              <a:defRPr/>
            </a:pPr>
            <a:r>
              <a:rPr lang="en-US" altLang="en-US" sz="1050" u="sng" dirty="0">
                <a:solidFill>
                  <a:prstClr val="black"/>
                </a:solidFill>
                <a:latin typeface="Calibri" panose="020F0502020204030204"/>
                <a:cs typeface="Times New Roman" panose="02020603050405020304" pitchFamily="18" charset="0"/>
              </a:rPr>
              <a:t>Prof. Anders </a:t>
            </a:r>
            <a:r>
              <a:rPr lang="en-US" altLang="en-US" sz="1050" u="sng" dirty="0" err="1">
                <a:solidFill>
                  <a:prstClr val="black"/>
                </a:solidFill>
                <a:latin typeface="Calibri" panose="020F0502020204030204"/>
                <a:cs typeface="Times New Roman" panose="02020603050405020304" pitchFamily="18" charset="0"/>
              </a:rPr>
              <a:t>Hagfeldt</a:t>
            </a:r>
            <a:endParaRPr lang="en-US" altLang="en-US" sz="1050" u="sng"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Dr. Juan-Pablo Correa-</a:t>
            </a:r>
            <a:r>
              <a:rPr lang="en-US" altLang="en-US" sz="1050" dirty="0" err="1">
                <a:solidFill>
                  <a:prstClr val="black"/>
                </a:solidFill>
                <a:latin typeface="Calibri" panose="020F0502020204030204"/>
                <a:cs typeface="Times New Roman" panose="02020603050405020304" pitchFamily="18" charset="0"/>
              </a:rPr>
              <a:t>Baena</a:t>
            </a:r>
            <a:endParaRPr lang="en-US" altLang="en-US" sz="1050" dirty="0">
              <a:solidFill>
                <a:prstClr val="black"/>
              </a:solidFill>
              <a:latin typeface="Calibri" panose="020F0502020204030204"/>
              <a:cs typeface="Times New Roman" panose="02020603050405020304" pitchFamily="18" charset="0"/>
            </a:endParaRP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Silver Hamill </a:t>
            </a:r>
            <a:r>
              <a:rPr lang="en-US" altLang="en-US" sz="1050" dirty="0" err="1">
                <a:solidFill>
                  <a:prstClr val="black"/>
                </a:solidFill>
                <a:latin typeface="Calibri" panose="020F0502020204030204"/>
                <a:cs typeface="Times New Roman" panose="02020603050405020304" pitchFamily="18" charset="0"/>
              </a:rPr>
              <a:t>Turren</a:t>
            </a:r>
            <a:r>
              <a:rPr lang="en-US" altLang="en-US" sz="1050" dirty="0">
                <a:solidFill>
                  <a:prstClr val="black"/>
                </a:solidFill>
                <a:latin typeface="Calibri" panose="020F0502020204030204"/>
                <a:cs typeface="Times New Roman" panose="02020603050405020304" pitchFamily="18" charset="0"/>
              </a:rPr>
              <a:t>-Cruz</a:t>
            </a:r>
          </a:p>
          <a:p>
            <a:pPr algn="just">
              <a:lnSpc>
                <a:spcPct val="100000"/>
              </a:lnSpc>
              <a:spcBef>
                <a:spcPct val="0"/>
              </a:spcBef>
              <a:spcAft>
                <a:spcPct val="0"/>
              </a:spcAft>
              <a:buClrTx/>
              <a:buSzTx/>
              <a:buFontTx/>
              <a:buNone/>
              <a:defRPr/>
            </a:pPr>
            <a:r>
              <a:rPr lang="en-US" altLang="en-US" sz="1050" dirty="0">
                <a:solidFill>
                  <a:prstClr val="black"/>
                </a:solidFill>
                <a:latin typeface="Calibri" panose="020F0502020204030204"/>
                <a:cs typeface="Times New Roman" panose="02020603050405020304" pitchFamily="18" charset="0"/>
              </a:rPr>
              <a:t>Wolfgang Tress</a:t>
            </a:r>
          </a:p>
          <a:p>
            <a:pPr algn="just">
              <a:lnSpc>
                <a:spcPct val="100000"/>
              </a:lnSpc>
              <a:spcBef>
                <a:spcPct val="0"/>
              </a:spcBef>
              <a:spcAft>
                <a:spcPct val="0"/>
              </a:spcAft>
              <a:buClrTx/>
              <a:buSzTx/>
              <a:buFontTx/>
              <a:buNone/>
              <a:defRPr/>
            </a:pPr>
            <a:endParaRPr lang="en-US" altLang="en-US" sz="1050" dirty="0">
              <a:solidFill>
                <a:prstClr val="black"/>
              </a:solidFill>
              <a:latin typeface="Calibri" panose="020F0502020204030204"/>
              <a:cs typeface="Times New Roman" panose="02020603050405020304" pitchFamily="18" charset="0"/>
            </a:endParaRPr>
          </a:p>
        </p:txBody>
      </p:sp>
      <p:sp>
        <p:nvSpPr>
          <p:cNvPr id="23" name="Rectangle 1"/>
          <p:cNvSpPr>
            <a:spLocks noChangeArrowheads="1"/>
          </p:cNvSpPr>
          <p:nvPr/>
        </p:nvSpPr>
        <p:spPr bwMode="auto">
          <a:xfrm>
            <a:off x="4655344" y="4579144"/>
            <a:ext cx="12251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400"/>
              </a:lnSpc>
              <a:spcBef>
                <a:spcPts val="500"/>
              </a:spcBef>
              <a:spcAft>
                <a:spcPct val="25000"/>
              </a:spcAft>
              <a:buClr>
                <a:srgbClr val="5356AF"/>
              </a:buClr>
              <a:buSzPct val="75000"/>
              <a:buFont typeface="Webdings" panose="05030102010509060703" pitchFamily="18" charset="2"/>
              <a:buChar char="n"/>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spcAft>
                <a:spcPct val="25000"/>
              </a:spcAft>
              <a:buClr>
                <a:srgbClr val="8E98E6"/>
              </a:buClr>
              <a:buSzPct val="60000"/>
              <a:buFont typeface="Webdings" panose="05030102010509060703" pitchFamily="18" charset="2"/>
              <a:buChar char="g"/>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spcAft>
                <a:spcPct val="25000"/>
              </a:spcAft>
              <a:buClr>
                <a:srgbClr val="6BE9FF"/>
              </a:buClr>
              <a:buSzPct val="115000"/>
              <a:buFont typeface="Webdings" panose="05030102010509060703" pitchFamily="18" charset="2"/>
              <a:buChar char="4"/>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25000"/>
              </a:spcAft>
              <a:buChar char="»"/>
              <a:defRPr sz="2000">
                <a:solidFill>
                  <a:schemeClr val="tx1"/>
                </a:solidFill>
                <a:latin typeface="Times" panose="02020603050405020304" pitchFamily="18" charset="0"/>
                <a:ea typeface="MS PGothic" panose="020B0600070205080204" pitchFamily="34" charset="-128"/>
              </a:defRPr>
            </a:lvl9pPr>
          </a:lstStyle>
          <a:p>
            <a:pPr algn="just">
              <a:lnSpc>
                <a:spcPct val="100000"/>
              </a:lnSpc>
              <a:spcBef>
                <a:spcPct val="0"/>
              </a:spcBef>
              <a:spcAft>
                <a:spcPct val="0"/>
              </a:spcAft>
              <a:buClrTx/>
              <a:buSzTx/>
              <a:buFontTx/>
              <a:buNone/>
              <a:defRPr/>
            </a:pPr>
            <a:r>
              <a:rPr lang="en-US" altLang="en-US" sz="1050" b="1" dirty="0">
                <a:solidFill>
                  <a:prstClr val="black"/>
                </a:solidFill>
                <a:latin typeface="Calibri" panose="020F0502020204030204"/>
                <a:cs typeface="Times New Roman" panose="02020603050405020304" pitchFamily="18" charset="0"/>
              </a:rPr>
              <a:t>POSTECH</a:t>
            </a:r>
          </a:p>
          <a:p>
            <a:pPr algn="just">
              <a:lnSpc>
                <a:spcPct val="100000"/>
              </a:lnSpc>
              <a:spcBef>
                <a:spcPct val="0"/>
              </a:spcBef>
              <a:spcAft>
                <a:spcPct val="0"/>
              </a:spcAft>
              <a:buClrTx/>
              <a:buSzTx/>
              <a:buFontTx/>
              <a:buNone/>
              <a:defRPr/>
            </a:pPr>
            <a:r>
              <a:rPr lang="en-US" altLang="en-US" sz="1050" u="sng" dirty="0">
                <a:solidFill>
                  <a:prstClr val="black"/>
                </a:solidFill>
                <a:latin typeface="Calibri" panose="020F0502020204030204"/>
                <a:cs typeface="Times New Roman" panose="02020603050405020304" pitchFamily="18" charset="0"/>
              </a:rPr>
              <a:t>Prof. Taiho Park</a:t>
            </a:r>
          </a:p>
          <a:p>
            <a:pPr algn="just">
              <a:lnSpc>
                <a:spcPct val="100000"/>
              </a:lnSpc>
              <a:spcBef>
                <a:spcPct val="0"/>
              </a:spcBef>
              <a:spcAft>
                <a:spcPct val="0"/>
              </a:spcAft>
              <a:buClrTx/>
              <a:buSzTx/>
              <a:buFontTx/>
              <a:buNone/>
              <a:defRPr/>
            </a:pPr>
            <a:r>
              <a:rPr lang="en-US" sz="1050" dirty="0" err="1">
                <a:solidFill>
                  <a:prstClr val="black"/>
                </a:solidFill>
              </a:rPr>
              <a:t>Seulki</a:t>
            </a:r>
            <a:r>
              <a:rPr lang="en-US" sz="1050" dirty="0">
                <a:solidFill>
                  <a:prstClr val="black"/>
                </a:solidFill>
              </a:rPr>
              <a:t> Song</a:t>
            </a:r>
          </a:p>
          <a:p>
            <a:pPr algn="just">
              <a:lnSpc>
                <a:spcPct val="100000"/>
              </a:lnSpc>
              <a:spcBef>
                <a:spcPct val="0"/>
              </a:spcBef>
              <a:spcAft>
                <a:spcPct val="0"/>
              </a:spcAft>
              <a:buClrTx/>
              <a:buSzTx/>
              <a:buFontTx/>
              <a:buNone/>
              <a:defRPr/>
            </a:pPr>
            <a:r>
              <a:rPr lang="en-US" sz="1050" dirty="0" err="1">
                <a:solidFill>
                  <a:prstClr val="black"/>
                </a:solidFill>
              </a:rPr>
              <a:t>Kyoungwon</a:t>
            </a:r>
            <a:r>
              <a:rPr lang="en-US" sz="1050" dirty="0">
                <a:solidFill>
                  <a:prstClr val="black"/>
                </a:solidFill>
              </a:rPr>
              <a:t> Choi </a:t>
            </a:r>
            <a:endParaRPr lang="en-US" altLang="en-US" sz="1050" dirty="0">
              <a:solidFill>
                <a:prstClr val="black"/>
              </a:solidFill>
              <a:latin typeface="Calibri" panose="020F0502020204030204"/>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872B73CA-83F6-4030-A990-AD8B79683332}" type="slidenum">
              <a:rPr lang="en-US" smtClean="0">
                <a:solidFill>
                  <a:prstClr val="black">
                    <a:tint val="75000"/>
                  </a:prstClr>
                </a:solidFill>
              </a:rPr>
              <a:pPr/>
              <a:t>75</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2100449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75116" y="1988344"/>
            <a:ext cx="3104225" cy="3773090"/>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ounded Rectangle 22"/>
          <p:cNvSpPr/>
          <p:nvPr/>
        </p:nvSpPr>
        <p:spPr>
          <a:xfrm>
            <a:off x="3651766" y="1988344"/>
            <a:ext cx="1871053" cy="2357903"/>
          </a:xfrm>
          <a:prstGeom prst="roundRect">
            <a:avLst/>
          </a:prstGeom>
          <a:solidFill>
            <a:schemeClr val="accent5">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4" name="Rounded Rectangle 23"/>
          <p:cNvSpPr/>
          <p:nvPr/>
        </p:nvSpPr>
        <p:spPr>
          <a:xfrm>
            <a:off x="5696150" y="1988344"/>
            <a:ext cx="3104225" cy="3773090"/>
          </a:xfrm>
          <a:prstGeom prst="round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 name="Title 1"/>
          <p:cNvSpPr>
            <a:spLocks noGrp="1"/>
          </p:cNvSpPr>
          <p:nvPr>
            <p:ph type="title"/>
          </p:nvPr>
        </p:nvSpPr>
        <p:spPr/>
        <p:txBody>
          <a:bodyPr/>
          <a:lstStyle/>
          <a:p>
            <a:r>
              <a:rPr lang="en-US" dirty="0"/>
              <a:t>Squaraine Sensitizer Modifications</a:t>
            </a:r>
          </a:p>
        </p:txBody>
      </p:sp>
      <p:sp>
        <p:nvSpPr>
          <p:cNvPr id="4" name="Slide Number Placeholder 3"/>
          <p:cNvSpPr>
            <a:spLocks noGrp="1"/>
          </p:cNvSpPr>
          <p:nvPr>
            <p:ph type="sldNum" sz="quarter" idx="12"/>
          </p:nvPr>
        </p:nvSpPr>
        <p:spPr/>
        <p:txBody>
          <a:bodyPr/>
          <a:lstStyle/>
          <a:p>
            <a:fld id="{872B73CA-83F6-4030-A990-AD8B79683332}" type="slidenum">
              <a:rPr lang="en-US" smtClean="0">
                <a:solidFill>
                  <a:prstClr val="black">
                    <a:tint val="75000"/>
                  </a:prstClr>
                </a:solidFill>
              </a:rPr>
              <a:pPr/>
              <a:t>76</a:t>
            </a:fld>
            <a:endParaRPr lang="en-US">
              <a:solidFill>
                <a:prstClr val="black">
                  <a:tint val="75000"/>
                </a:prstClr>
              </a:solidFill>
            </a:endParaRPr>
          </a:p>
        </p:txBody>
      </p:sp>
      <p:graphicFrame>
        <p:nvGraphicFramePr>
          <p:cNvPr id="5" name="Object 4"/>
          <p:cNvGraphicFramePr>
            <a:graphicFrameLocks noChangeAspect="1"/>
          </p:cNvGraphicFramePr>
          <p:nvPr>
            <p:extLst/>
          </p:nvPr>
        </p:nvGraphicFramePr>
        <p:xfrm>
          <a:off x="2151962" y="3399268"/>
          <a:ext cx="864394" cy="822722"/>
        </p:xfrm>
        <a:graphic>
          <a:graphicData uri="http://schemas.openxmlformats.org/presentationml/2006/ole">
            <mc:AlternateContent xmlns:mc="http://schemas.openxmlformats.org/markup-compatibility/2006">
              <mc:Choice xmlns:v="urn:schemas-microsoft-com:vml" Requires="v">
                <p:oleObj spid="_x0000_s12290" name="CS ChemDraw Drawing" r:id="rId4" imgW="1010070" imgH="961037" progId="ChemDraw.Document.6.0">
                  <p:embed/>
                </p:oleObj>
              </mc:Choice>
              <mc:Fallback>
                <p:oleObj name="CS ChemDraw Drawing" r:id="rId4" imgW="1010070" imgH="961037" progId="ChemDraw.Document.6.0">
                  <p:embed/>
                  <p:pic>
                    <p:nvPicPr>
                      <p:cNvPr id="0" name=""/>
                      <p:cNvPicPr/>
                      <p:nvPr/>
                    </p:nvPicPr>
                    <p:blipFill>
                      <a:blip r:embed="rId5"/>
                      <a:stretch>
                        <a:fillRect/>
                      </a:stretch>
                    </p:blipFill>
                    <p:spPr>
                      <a:xfrm>
                        <a:off x="2151962" y="3399268"/>
                        <a:ext cx="864394" cy="82272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3853215" y="3109162"/>
          <a:ext cx="1588294" cy="1116806"/>
        </p:xfrm>
        <a:graphic>
          <a:graphicData uri="http://schemas.openxmlformats.org/presentationml/2006/ole">
            <mc:AlternateContent xmlns:mc="http://schemas.openxmlformats.org/markup-compatibility/2006">
              <mc:Choice xmlns:v="urn:schemas-microsoft-com:vml" Requires="v">
                <p:oleObj spid="_x0000_s12291" name="CS ChemDraw Drawing" r:id="rId6" imgW="1552500" imgH="1092320" progId="ChemDraw.Document.6.0">
                  <p:embed/>
                </p:oleObj>
              </mc:Choice>
              <mc:Fallback>
                <p:oleObj name="CS ChemDraw Drawing" r:id="rId6" imgW="1552500" imgH="1092320" progId="ChemDraw.Document.6.0">
                  <p:embed/>
                  <p:pic>
                    <p:nvPicPr>
                      <p:cNvPr id="0" name=""/>
                      <p:cNvPicPr/>
                      <p:nvPr/>
                    </p:nvPicPr>
                    <p:blipFill>
                      <a:blip r:embed="rId7"/>
                      <a:stretch>
                        <a:fillRect/>
                      </a:stretch>
                    </p:blipFill>
                    <p:spPr>
                      <a:xfrm>
                        <a:off x="3853215" y="3109162"/>
                        <a:ext cx="1588294" cy="1116806"/>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880542" y="3399268"/>
          <a:ext cx="808435" cy="841772"/>
        </p:xfrm>
        <a:graphic>
          <a:graphicData uri="http://schemas.openxmlformats.org/presentationml/2006/ole">
            <mc:AlternateContent xmlns:mc="http://schemas.openxmlformats.org/markup-compatibility/2006">
              <mc:Choice xmlns:v="urn:schemas-microsoft-com:vml" Requires="v">
                <p:oleObj spid="_x0000_s12292" name="CS ChemDraw Drawing" r:id="rId8" imgW="839160" imgH="874503" progId="ChemDraw.Document.6.0">
                  <p:embed/>
                </p:oleObj>
              </mc:Choice>
              <mc:Fallback>
                <p:oleObj name="CS ChemDraw Drawing" r:id="rId8" imgW="839160" imgH="874503" progId="ChemDraw.Document.6.0">
                  <p:embed/>
                  <p:pic>
                    <p:nvPicPr>
                      <p:cNvPr id="0" name=""/>
                      <p:cNvPicPr/>
                      <p:nvPr/>
                    </p:nvPicPr>
                    <p:blipFill>
                      <a:blip r:embed="rId9"/>
                      <a:stretch>
                        <a:fillRect/>
                      </a:stretch>
                    </p:blipFill>
                    <p:spPr>
                      <a:xfrm>
                        <a:off x="880542" y="3399268"/>
                        <a:ext cx="808435" cy="841772"/>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1212311" y="2192092"/>
          <a:ext cx="1601788" cy="1214927"/>
        </p:xfrm>
        <a:graphic>
          <a:graphicData uri="http://schemas.openxmlformats.org/presentationml/2006/ole">
            <mc:AlternateContent xmlns:mc="http://schemas.openxmlformats.org/markup-compatibility/2006">
              <mc:Choice xmlns:v="urn:schemas-microsoft-com:vml" Requires="v">
                <p:oleObj spid="_x0000_s12293" name="CS ChemDraw Drawing" r:id="rId10" imgW="1965600" imgH="1490213" progId="ChemDraw.Document.6.0">
                  <p:embed/>
                </p:oleObj>
              </mc:Choice>
              <mc:Fallback>
                <p:oleObj name="CS ChemDraw Drawing" r:id="rId10" imgW="1965600" imgH="1490213" progId="ChemDraw.Document.6.0">
                  <p:embed/>
                  <p:pic>
                    <p:nvPicPr>
                      <p:cNvPr id="0" name=""/>
                      <p:cNvPicPr/>
                      <p:nvPr/>
                    </p:nvPicPr>
                    <p:blipFill>
                      <a:blip r:embed="rId11"/>
                      <a:stretch>
                        <a:fillRect/>
                      </a:stretch>
                    </p:blipFill>
                    <p:spPr>
                      <a:xfrm>
                        <a:off x="1212311" y="2192092"/>
                        <a:ext cx="1601788" cy="1214927"/>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2024804" y="4409800"/>
          <a:ext cx="1313081" cy="850550"/>
        </p:xfrm>
        <a:graphic>
          <a:graphicData uri="http://schemas.openxmlformats.org/presentationml/2006/ole">
            <mc:AlternateContent xmlns:mc="http://schemas.openxmlformats.org/markup-compatibility/2006">
              <mc:Choice xmlns:v="urn:schemas-microsoft-com:vml" Requires="v">
                <p:oleObj spid="_x0000_s12294" name="CS ChemDraw Drawing" r:id="rId12" imgW="1482300" imgH="959689" progId="ChemDraw.Document.6.0">
                  <p:embed/>
                </p:oleObj>
              </mc:Choice>
              <mc:Fallback>
                <p:oleObj name="CS ChemDraw Drawing" r:id="rId12" imgW="1482300" imgH="959689" progId="ChemDraw.Document.6.0">
                  <p:embed/>
                  <p:pic>
                    <p:nvPicPr>
                      <p:cNvPr id="0" name=""/>
                      <p:cNvPicPr/>
                      <p:nvPr/>
                    </p:nvPicPr>
                    <p:blipFill>
                      <a:blip r:embed="rId13"/>
                      <a:stretch>
                        <a:fillRect/>
                      </a:stretch>
                    </p:blipFill>
                    <p:spPr>
                      <a:xfrm>
                        <a:off x="2024804" y="4409800"/>
                        <a:ext cx="1313081" cy="850550"/>
                      </a:xfrm>
                      <a:prstGeom prst="rect">
                        <a:avLst/>
                      </a:prstGeom>
                    </p:spPr>
                  </p:pic>
                </p:oleObj>
              </mc:Fallback>
            </mc:AlternateContent>
          </a:graphicData>
        </a:graphic>
      </p:graphicFrame>
      <p:sp>
        <p:nvSpPr>
          <p:cNvPr id="15" name="Rectangle 14"/>
          <p:cNvSpPr/>
          <p:nvPr/>
        </p:nvSpPr>
        <p:spPr>
          <a:xfrm>
            <a:off x="3514769" y="4448497"/>
            <a:ext cx="2008051" cy="507831"/>
          </a:xfrm>
          <a:prstGeom prst="rect">
            <a:avLst/>
          </a:prstGeom>
        </p:spPr>
        <p:txBody>
          <a:bodyPr wrap="square">
            <a:spAutoFit/>
          </a:bodyPr>
          <a:lstStyle/>
          <a:p>
            <a:pPr marL="214313" indent="-214313">
              <a:buFont typeface="Arial" panose="020B0604020202020204" pitchFamily="34" charset="0"/>
              <a:buChar char="•"/>
            </a:pPr>
            <a:r>
              <a:rPr lang="en-US" sz="1350" dirty="0">
                <a:solidFill>
                  <a:prstClr val="black"/>
                </a:solidFill>
              </a:rPr>
              <a:t>Red-shift the main absorption band </a:t>
            </a:r>
          </a:p>
        </p:txBody>
      </p:sp>
      <p:sp>
        <p:nvSpPr>
          <p:cNvPr id="16" name="Rectangle 15"/>
          <p:cNvSpPr/>
          <p:nvPr/>
        </p:nvSpPr>
        <p:spPr>
          <a:xfrm>
            <a:off x="3511216" y="5024001"/>
            <a:ext cx="2069872" cy="715581"/>
          </a:xfrm>
          <a:prstGeom prst="rect">
            <a:avLst/>
          </a:prstGeom>
        </p:spPr>
        <p:txBody>
          <a:bodyPr wrap="square">
            <a:spAutoFit/>
          </a:bodyPr>
          <a:lstStyle/>
          <a:p>
            <a:pPr marL="214313" indent="-214313">
              <a:buFont typeface="Arial" panose="020B0604020202020204" pitchFamily="34" charset="0"/>
              <a:buChar char="•"/>
            </a:pPr>
            <a:r>
              <a:rPr lang="en-US" sz="1350" dirty="0">
                <a:solidFill>
                  <a:prstClr val="black"/>
                </a:solidFill>
              </a:rPr>
              <a:t>Influence dye-dye and dye-electrolyte interactions</a:t>
            </a:r>
          </a:p>
        </p:txBody>
      </p:sp>
      <p:graphicFrame>
        <p:nvGraphicFramePr>
          <p:cNvPr id="3" name="Object 2"/>
          <p:cNvGraphicFramePr>
            <a:graphicFrameLocks noChangeAspect="1"/>
          </p:cNvGraphicFramePr>
          <p:nvPr>
            <p:extLst/>
          </p:nvPr>
        </p:nvGraphicFramePr>
        <p:xfrm>
          <a:off x="621329" y="4409799"/>
          <a:ext cx="1371600" cy="1046890"/>
        </p:xfrm>
        <a:graphic>
          <a:graphicData uri="http://schemas.openxmlformats.org/presentationml/2006/ole">
            <mc:AlternateContent xmlns:mc="http://schemas.openxmlformats.org/markup-compatibility/2006">
              <mc:Choice xmlns:v="urn:schemas-microsoft-com:vml" Requires="v">
                <p:oleObj spid="_x0000_s12295" name="CS ChemDraw Drawing" r:id="rId14" imgW="1616490" imgH="1234117" progId="ChemDraw.Document.6.0">
                  <p:embed/>
                </p:oleObj>
              </mc:Choice>
              <mc:Fallback>
                <p:oleObj name="CS ChemDraw Drawing" r:id="rId14" imgW="1616490" imgH="1234117" progId="ChemDraw.Document.6.0">
                  <p:embed/>
                  <p:pic>
                    <p:nvPicPr>
                      <p:cNvPr id="0" name=""/>
                      <p:cNvPicPr/>
                      <p:nvPr/>
                    </p:nvPicPr>
                    <p:blipFill>
                      <a:blip r:embed="rId15"/>
                      <a:stretch>
                        <a:fillRect/>
                      </a:stretch>
                    </p:blipFill>
                    <p:spPr>
                      <a:xfrm>
                        <a:off x="621329" y="4409799"/>
                        <a:ext cx="1371600" cy="1046890"/>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812277" y="2055882"/>
          <a:ext cx="978969" cy="767900"/>
        </p:xfrm>
        <a:graphic>
          <a:graphicData uri="http://schemas.openxmlformats.org/presentationml/2006/ole">
            <mc:AlternateContent xmlns:mc="http://schemas.openxmlformats.org/markup-compatibility/2006">
              <mc:Choice xmlns:v="urn:schemas-microsoft-com:vml" Requires="v">
                <p:oleObj spid="_x0000_s12296" name="CS ChemDraw Drawing" r:id="rId16" imgW="1119690" imgH="877199" progId="ChemDraw.Document.6.0">
                  <p:embed/>
                </p:oleObj>
              </mc:Choice>
              <mc:Fallback>
                <p:oleObj name="CS ChemDraw Drawing" r:id="rId16" imgW="1119690" imgH="877199" progId="ChemDraw.Document.6.0">
                  <p:embed/>
                  <p:pic>
                    <p:nvPicPr>
                      <p:cNvPr id="0" name=""/>
                      <p:cNvPicPr/>
                      <p:nvPr/>
                    </p:nvPicPr>
                    <p:blipFill>
                      <a:blip r:embed="rId17"/>
                      <a:stretch>
                        <a:fillRect/>
                      </a:stretch>
                    </p:blipFill>
                    <p:spPr>
                      <a:xfrm>
                        <a:off x="5812277" y="2055882"/>
                        <a:ext cx="978969" cy="767900"/>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7323939" y="2740604"/>
          <a:ext cx="1293557" cy="1452806"/>
        </p:xfrm>
        <a:graphic>
          <a:graphicData uri="http://schemas.openxmlformats.org/presentationml/2006/ole">
            <mc:AlternateContent xmlns:mc="http://schemas.openxmlformats.org/markup-compatibility/2006">
              <mc:Choice xmlns:v="urn:schemas-microsoft-com:vml" Requires="v">
                <p:oleObj spid="_x0000_s12297" name="CS ChemDraw Drawing" r:id="rId18" imgW="1570860" imgH="1767606" progId="ChemDraw.Document.6.0">
                  <p:embed/>
                </p:oleObj>
              </mc:Choice>
              <mc:Fallback>
                <p:oleObj name="CS ChemDraw Drawing" r:id="rId18" imgW="1570860" imgH="1767606" progId="ChemDraw.Document.6.0">
                  <p:embed/>
                  <p:pic>
                    <p:nvPicPr>
                      <p:cNvPr id="0" name=""/>
                      <p:cNvPicPr/>
                      <p:nvPr/>
                    </p:nvPicPr>
                    <p:blipFill>
                      <a:blip r:embed="rId19"/>
                      <a:stretch>
                        <a:fillRect/>
                      </a:stretch>
                    </p:blipFill>
                    <p:spPr>
                      <a:xfrm>
                        <a:off x="7323939" y="2740604"/>
                        <a:ext cx="1293557" cy="1452806"/>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5885368" y="2713197"/>
          <a:ext cx="1438571" cy="1608430"/>
        </p:xfrm>
        <a:graphic>
          <a:graphicData uri="http://schemas.openxmlformats.org/presentationml/2006/ole">
            <mc:AlternateContent xmlns:mc="http://schemas.openxmlformats.org/markup-compatibility/2006">
              <mc:Choice xmlns:v="urn:schemas-microsoft-com:vml" Requires="v">
                <p:oleObj spid="_x0000_s12298" name="CS ChemDraw Drawing" r:id="rId20" imgW="1747440" imgH="1954961" progId="ChemDraw.Document.6.0">
                  <p:embed/>
                </p:oleObj>
              </mc:Choice>
              <mc:Fallback>
                <p:oleObj name="CS ChemDraw Drawing" r:id="rId20" imgW="1747440" imgH="1954961" progId="ChemDraw.Document.6.0">
                  <p:embed/>
                  <p:pic>
                    <p:nvPicPr>
                      <p:cNvPr id="0" name=""/>
                      <p:cNvPicPr/>
                      <p:nvPr/>
                    </p:nvPicPr>
                    <p:blipFill>
                      <a:blip r:embed="rId21"/>
                      <a:stretch>
                        <a:fillRect/>
                      </a:stretch>
                    </p:blipFill>
                    <p:spPr>
                      <a:xfrm>
                        <a:off x="5885368" y="2713197"/>
                        <a:ext cx="1438571" cy="160843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5798951" y="4192349"/>
          <a:ext cx="1319367" cy="1481792"/>
        </p:xfrm>
        <a:graphic>
          <a:graphicData uri="http://schemas.openxmlformats.org/presentationml/2006/ole">
            <mc:AlternateContent xmlns:mc="http://schemas.openxmlformats.org/markup-compatibility/2006">
              <mc:Choice xmlns:v="urn:schemas-microsoft-com:vml" Requires="v">
                <p:oleObj spid="_x0000_s12299" name="CS ChemDraw Drawing" r:id="rId22" imgW="1570860" imgH="1767337" progId="ChemDraw.Document.6.0">
                  <p:embed/>
                </p:oleObj>
              </mc:Choice>
              <mc:Fallback>
                <p:oleObj name="CS ChemDraw Drawing" r:id="rId22" imgW="1570860" imgH="1767337" progId="ChemDraw.Document.6.0">
                  <p:embed/>
                  <p:pic>
                    <p:nvPicPr>
                      <p:cNvPr id="0" name=""/>
                      <p:cNvPicPr/>
                      <p:nvPr/>
                    </p:nvPicPr>
                    <p:blipFill>
                      <a:blip r:embed="rId23"/>
                      <a:stretch>
                        <a:fillRect/>
                      </a:stretch>
                    </p:blipFill>
                    <p:spPr>
                      <a:xfrm>
                        <a:off x="5798951" y="4192349"/>
                        <a:ext cx="1319367" cy="1481792"/>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3914752" y="2165077"/>
          <a:ext cx="1529163" cy="973931"/>
        </p:xfrm>
        <a:graphic>
          <a:graphicData uri="http://schemas.openxmlformats.org/presentationml/2006/ole">
            <mc:AlternateContent xmlns:mc="http://schemas.openxmlformats.org/markup-compatibility/2006">
              <mc:Choice xmlns:v="urn:schemas-microsoft-com:vml" Requires="v">
                <p:oleObj spid="_x0000_s12300" name="CS ChemDraw Drawing" r:id="rId24" imgW="1712610" imgH="1092320" progId="ChemDraw.Document.6.0">
                  <p:embed/>
                </p:oleObj>
              </mc:Choice>
              <mc:Fallback>
                <p:oleObj name="CS ChemDraw Drawing" r:id="rId24" imgW="1712610" imgH="1092320" progId="ChemDraw.Document.6.0">
                  <p:embed/>
                  <p:pic>
                    <p:nvPicPr>
                      <p:cNvPr id="0" name=""/>
                      <p:cNvPicPr/>
                      <p:nvPr/>
                    </p:nvPicPr>
                    <p:blipFill>
                      <a:blip r:embed="rId25"/>
                      <a:stretch>
                        <a:fillRect/>
                      </a:stretch>
                    </p:blipFill>
                    <p:spPr>
                      <a:xfrm>
                        <a:off x="3914752" y="2165077"/>
                        <a:ext cx="1529163" cy="973931"/>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6966972" y="4220818"/>
          <a:ext cx="1765160" cy="1543303"/>
        </p:xfrm>
        <a:graphic>
          <a:graphicData uri="http://schemas.openxmlformats.org/presentationml/2006/ole">
            <mc:AlternateContent xmlns:mc="http://schemas.openxmlformats.org/markup-compatibility/2006">
              <mc:Choice xmlns:v="urn:schemas-microsoft-com:vml" Requires="v">
                <p:oleObj spid="_x0000_s12301" name="CS ChemDraw Drawing" r:id="rId26" imgW="2020410" imgH="1767606" progId="ChemDraw.Document.6.0">
                  <p:embed/>
                </p:oleObj>
              </mc:Choice>
              <mc:Fallback>
                <p:oleObj name="CS ChemDraw Drawing" r:id="rId26" imgW="2020410" imgH="1767606" progId="ChemDraw.Document.6.0">
                  <p:embed/>
                  <p:pic>
                    <p:nvPicPr>
                      <p:cNvPr id="0" name=""/>
                      <p:cNvPicPr/>
                      <p:nvPr/>
                    </p:nvPicPr>
                    <p:blipFill>
                      <a:blip r:embed="rId27"/>
                      <a:stretch>
                        <a:fillRect/>
                      </a:stretch>
                    </p:blipFill>
                    <p:spPr>
                      <a:xfrm>
                        <a:off x="6966972" y="4220818"/>
                        <a:ext cx="1765160" cy="1543303"/>
                      </a:xfrm>
                      <a:prstGeom prst="rect">
                        <a:avLst/>
                      </a:prstGeom>
                    </p:spPr>
                  </p:pic>
                </p:oleObj>
              </mc:Fallback>
            </mc:AlternateContent>
          </a:graphicData>
        </a:graphic>
      </p:graphicFrame>
      <p:sp>
        <p:nvSpPr>
          <p:cNvPr id="25" name="Rounded Rectangle 24"/>
          <p:cNvSpPr/>
          <p:nvPr/>
        </p:nvSpPr>
        <p:spPr>
          <a:xfrm>
            <a:off x="6664253" y="986186"/>
            <a:ext cx="711770" cy="751919"/>
          </a:xfrm>
          <a:prstGeom prst="round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6" name="Rounded Rectangle 25"/>
          <p:cNvSpPr/>
          <p:nvPr/>
        </p:nvSpPr>
        <p:spPr>
          <a:xfrm>
            <a:off x="7370205" y="988874"/>
            <a:ext cx="723405" cy="755827"/>
          </a:xfrm>
          <a:prstGeom prst="roundRect">
            <a:avLst/>
          </a:prstGeom>
          <a:solidFill>
            <a:schemeClr val="accent5">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7" name="Rounded Rectangle 26"/>
          <p:cNvSpPr/>
          <p:nvPr/>
        </p:nvSpPr>
        <p:spPr>
          <a:xfrm>
            <a:off x="8093610" y="990656"/>
            <a:ext cx="723405" cy="755826"/>
          </a:xfrm>
          <a:prstGeom prst="round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559967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en-US" dirty="0"/>
              <a:t>Sample Squaraine Synthesis</a:t>
            </a:r>
            <a:endParaRPr lang="en-US" dirty="0"/>
          </a:p>
        </p:txBody>
      </p:sp>
      <p:sp>
        <p:nvSpPr>
          <p:cNvPr id="3" name="Slide Number Placeholder 2"/>
          <p:cNvSpPr>
            <a:spLocks noGrp="1"/>
          </p:cNvSpPr>
          <p:nvPr>
            <p:ph type="sldNum" sz="quarter" idx="12"/>
          </p:nvPr>
        </p:nvSpPr>
        <p:spPr/>
        <p:txBody>
          <a:bodyPr/>
          <a:lstStyle/>
          <a:p>
            <a:fld id="{872B73CA-83F6-4030-A990-AD8B79683332}" type="slidenum">
              <a:rPr lang="en-US" smtClean="0">
                <a:solidFill>
                  <a:prstClr val="black">
                    <a:tint val="75000"/>
                  </a:prstClr>
                </a:solidFill>
              </a:rPr>
              <a:pPr/>
              <a:t>77</a:t>
            </a:fld>
            <a:endParaRPr lang="en-US">
              <a:solidFill>
                <a:prstClr val="black">
                  <a:tint val="75000"/>
                </a:prstClr>
              </a:solidFill>
            </a:endParaRPr>
          </a:p>
        </p:txBody>
      </p:sp>
      <p:graphicFrame>
        <p:nvGraphicFramePr>
          <p:cNvPr id="7" name="Object 6"/>
          <p:cNvGraphicFramePr>
            <a:graphicFrameLocks noChangeAspect="1"/>
          </p:cNvGraphicFramePr>
          <p:nvPr>
            <p:extLst/>
          </p:nvPr>
        </p:nvGraphicFramePr>
        <p:xfrm>
          <a:off x="717233" y="1914202"/>
          <a:ext cx="7709535" cy="3921376"/>
        </p:xfrm>
        <a:graphic>
          <a:graphicData uri="http://schemas.openxmlformats.org/presentationml/2006/ole">
            <mc:AlternateContent xmlns:mc="http://schemas.openxmlformats.org/markup-compatibility/2006">
              <mc:Choice xmlns:v="urn:schemas-microsoft-com:vml" Requires="v">
                <p:oleObj spid="_x0000_s13314" name="CS ChemDraw Drawing" r:id="rId4" imgW="13696020" imgH="6959630" progId="ChemDraw.Document.6.0">
                  <p:embed/>
                </p:oleObj>
              </mc:Choice>
              <mc:Fallback>
                <p:oleObj name="CS ChemDraw Drawing" r:id="rId4" imgW="13696020" imgH="6959630" progId="ChemDraw.Document.6.0">
                  <p:embed/>
                  <p:pic>
                    <p:nvPicPr>
                      <p:cNvPr id="0" name=""/>
                      <p:cNvPicPr/>
                      <p:nvPr/>
                    </p:nvPicPr>
                    <p:blipFill>
                      <a:blip r:embed="rId5"/>
                      <a:stretch>
                        <a:fillRect/>
                      </a:stretch>
                    </p:blipFill>
                    <p:spPr>
                      <a:xfrm>
                        <a:off x="717233" y="1914202"/>
                        <a:ext cx="7709535" cy="3921376"/>
                      </a:xfrm>
                      <a:prstGeom prst="rect">
                        <a:avLst/>
                      </a:prstGeom>
                    </p:spPr>
                  </p:pic>
                </p:oleObj>
              </mc:Fallback>
            </mc:AlternateContent>
          </a:graphicData>
        </a:graphic>
      </p:graphicFrame>
    </p:spTree>
    <p:extLst>
      <p:ext uri="{BB962C8B-B14F-4D97-AF65-F5344CB8AC3E}">
        <p14:creationId xmlns:p14="http://schemas.microsoft.com/office/powerpoint/2010/main" val="15192972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1" name="Subtitle 2"/>
          <p:cNvSpPr txBox="1">
            <a:spLocks/>
          </p:cNvSpPr>
          <p:nvPr/>
        </p:nvSpPr>
        <p:spPr>
          <a:xfrm>
            <a:off x="1371600" y="3584575"/>
            <a:ext cx="6400800"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dirty="0">
              <a:solidFill>
                <a:prstClr val="black"/>
              </a:solidFill>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1130438" y="1071668"/>
            <a:ext cx="7603254" cy="3840301"/>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charset="0"/>
              <a:buChar char="•"/>
            </a:pPr>
            <a:endParaRPr lang="en-US" sz="2400" b="1" dirty="0">
              <a:solidFill>
                <a:prstClr val="black"/>
              </a:solidFill>
            </a:endParaRPr>
          </a:p>
        </p:txBody>
      </p:sp>
      <p:graphicFrame>
        <p:nvGraphicFramePr>
          <p:cNvPr id="2" name="Table 1"/>
          <p:cNvGraphicFramePr>
            <a:graphicFrameLocks noGrp="1"/>
          </p:cNvGraphicFramePr>
          <p:nvPr>
            <p:extLst/>
          </p:nvPr>
        </p:nvGraphicFramePr>
        <p:xfrm>
          <a:off x="327407" y="914400"/>
          <a:ext cx="8540262" cy="5744131"/>
        </p:xfrm>
        <a:graphic>
          <a:graphicData uri="http://schemas.openxmlformats.org/drawingml/2006/table">
            <a:tbl>
              <a:tblPr firstRow="1" bandRow="1">
                <a:tableStyleId>{5C22544A-7EE6-4342-B048-85BDC9FD1C3A}</a:tableStyleId>
              </a:tblPr>
              <a:tblGrid>
                <a:gridCol w="8540262">
                  <a:extLst>
                    <a:ext uri="{9D8B030D-6E8A-4147-A177-3AD203B41FA5}">
                      <a16:colId xmlns:a16="http://schemas.microsoft.com/office/drawing/2014/main" xmlns="" val="20000"/>
                    </a:ext>
                  </a:extLst>
                </a:gridCol>
              </a:tblGrid>
              <a:tr h="19950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chemeClr val="tx1"/>
                          </a:solidFill>
                        </a:rPr>
                        <a:t>SOLAR PV SYSTEMS DEGRADATION AND MITIGATION</a:t>
                      </a:r>
                      <a:endParaRPr lang="en-US" sz="4800" b="1" i="1" dirty="0">
                        <a:solidFill>
                          <a:schemeClr val="tx1"/>
                        </a:solidFill>
                      </a:endParaRPr>
                    </a:p>
                  </a:txBody>
                  <a:tcPr anchor="b">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a16="http://schemas.microsoft.com/office/drawing/2014/main" xmlns="" val="10000"/>
                  </a:ext>
                </a:extLst>
              </a:tr>
              <a:tr h="933044">
                <a:tc>
                  <a:txBody>
                    <a:bodyPr/>
                    <a:lstStyle/>
                    <a:p>
                      <a:pPr marL="285750" indent="-285750">
                        <a:buFont typeface="Arial" panose="020B0604020202020204" pitchFamily="34" charset="0"/>
                        <a:buChar char="•"/>
                      </a:pPr>
                      <a:endParaRPr lang="en-US" sz="18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2400" kern="1200" dirty="0">
                          <a:solidFill>
                            <a:schemeClr val="dk1"/>
                          </a:solidFill>
                          <a:effectLst/>
                          <a:latin typeface="+mn-lt"/>
                          <a:ea typeface="+mn-ea"/>
                          <a:cs typeface="+mn-cs"/>
                        </a:rPr>
                        <a:t>Power output loss in solar panels from field</a:t>
                      </a:r>
                      <a:r>
                        <a:rPr lang="en-US" sz="2400" kern="1200" baseline="0" dirty="0">
                          <a:solidFill>
                            <a:schemeClr val="dk1"/>
                          </a:solidFill>
                          <a:effectLst/>
                          <a:latin typeface="+mn-lt"/>
                          <a:ea typeface="+mn-ea"/>
                          <a:cs typeface="+mn-cs"/>
                        </a:rPr>
                        <a:t> exposure</a:t>
                      </a:r>
                      <a:endParaRPr lang="en-US" sz="240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24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2400" kern="1200" dirty="0">
                          <a:solidFill>
                            <a:schemeClr val="dk1"/>
                          </a:solidFill>
                          <a:effectLst/>
                          <a:latin typeface="+mn-lt"/>
                          <a:ea typeface="+mn-ea"/>
                          <a:cs typeface="+mn-cs"/>
                        </a:rPr>
                        <a:t>Impact of climate on power loss</a:t>
                      </a:r>
                    </a:p>
                    <a:p>
                      <a:pPr marL="285750" indent="-285750">
                        <a:buFont typeface="Arial" panose="020B0604020202020204" pitchFamily="34" charset="0"/>
                        <a:buChar char="•"/>
                      </a:pPr>
                      <a:endParaRPr lang="en-US" sz="24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2400" kern="1200" dirty="0">
                          <a:solidFill>
                            <a:schemeClr val="dk1"/>
                          </a:solidFill>
                          <a:effectLst/>
                          <a:latin typeface="+mn-lt"/>
                          <a:ea typeface="+mn-ea"/>
                          <a:cs typeface="+mn-cs"/>
                        </a:rPr>
                        <a:t>Amorphous vs. silicon materials degradation</a:t>
                      </a:r>
                    </a:p>
                    <a:p>
                      <a:pPr marL="285750" indent="-285750">
                        <a:buFont typeface="Arial" panose="020B0604020202020204" pitchFamily="34" charset="0"/>
                        <a:buChar char="•"/>
                      </a:pPr>
                      <a:endParaRPr lang="en-US" sz="24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2400" kern="1200" dirty="0">
                          <a:solidFill>
                            <a:schemeClr val="dk1"/>
                          </a:solidFill>
                          <a:effectLst/>
                          <a:latin typeface="+mn-lt"/>
                          <a:ea typeface="+mn-ea"/>
                          <a:cs typeface="+mn-cs"/>
                        </a:rPr>
                        <a:t>Water cooling to mitigate power output losses (boosting)</a:t>
                      </a:r>
                    </a:p>
                    <a:p>
                      <a:pPr marL="285750" indent="-285750">
                        <a:buFont typeface="Arial" panose="020B0604020202020204" pitchFamily="34" charset="0"/>
                        <a:buChar char="•"/>
                      </a:pPr>
                      <a:endParaRPr lang="en-US"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80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800" kern="1200" dirty="0">
                        <a:solidFill>
                          <a:schemeClr val="dk1"/>
                        </a:solidFill>
                        <a:effectLst/>
                        <a:latin typeface="+mn-lt"/>
                        <a:ea typeface="+mn-ea"/>
                        <a:cs typeface="+mn-cs"/>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322768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1" name="Subtitle 2"/>
          <p:cNvSpPr txBox="1">
            <a:spLocks/>
          </p:cNvSpPr>
          <p:nvPr/>
        </p:nvSpPr>
        <p:spPr>
          <a:xfrm>
            <a:off x="1371600" y="3584575"/>
            <a:ext cx="6400800"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dirty="0">
              <a:solidFill>
                <a:prstClr val="black"/>
              </a:solidFill>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770373" y="986676"/>
            <a:ext cx="7603254" cy="71718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solidFill>
                  <a:prstClr val="black"/>
                </a:solidFill>
              </a:rPr>
              <a:t>Environmental Output losses</a:t>
            </a:r>
            <a:endParaRPr lang="en-US" sz="2400" b="1" dirty="0">
              <a:solidFill>
                <a:prstClr val="black"/>
              </a:solidFill>
            </a:endParaRPr>
          </a:p>
          <a:p>
            <a:pPr marL="571500" indent="-571500" algn="l">
              <a:buFont typeface="Arial" charset="0"/>
              <a:buChar char="•"/>
            </a:pPr>
            <a:endParaRPr lang="en-US" sz="2400" b="1" dirty="0">
              <a:solidFill>
                <a:prstClr val="black"/>
              </a:solidFill>
            </a:endParaRPr>
          </a:p>
        </p:txBody>
      </p:sp>
      <p:pic>
        <p:nvPicPr>
          <p:cNvPr id="15" name="Picture 14">
            <a:extLst>
              <a:ext uri="{FF2B5EF4-FFF2-40B4-BE49-F238E27FC236}">
                <a16:creationId xmlns:a16="http://schemas.microsoft.com/office/drawing/2014/main" xmlns="" id="{EBFF180D-8D15-4CB9-8C5E-C419A8D10A14}"/>
              </a:ext>
            </a:extLst>
          </p:cNvPr>
          <p:cNvPicPr>
            <a:picLocks noChangeAspect="1"/>
          </p:cNvPicPr>
          <p:nvPr/>
        </p:nvPicPr>
        <p:blipFill>
          <a:blip r:embed="rId4"/>
          <a:stretch>
            <a:fillRect/>
          </a:stretch>
        </p:blipFill>
        <p:spPr>
          <a:xfrm>
            <a:off x="4185006" y="3484312"/>
            <a:ext cx="4643728" cy="2708842"/>
          </a:xfrm>
          <a:prstGeom prst="rect">
            <a:avLst/>
          </a:prstGeom>
        </p:spPr>
      </p:pic>
      <p:pic>
        <p:nvPicPr>
          <p:cNvPr id="16" name="Picture 15">
            <a:extLst>
              <a:ext uri="{FF2B5EF4-FFF2-40B4-BE49-F238E27FC236}">
                <a16:creationId xmlns:a16="http://schemas.microsoft.com/office/drawing/2014/main" xmlns="" id="{F7115C10-D429-4341-B122-C6CB6104E02B}"/>
              </a:ext>
            </a:extLst>
          </p:cNvPr>
          <p:cNvPicPr>
            <a:picLocks noChangeAspect="1"/>
          </p:cNvPicPr>
          <p:nvPr/>
        </p:nvPicPr>
        <p:blipFill>
          <a:blip r:embed="rId5"/>
          <a:stretch>
            <a:fillRect/>
          </a:stretch>
        </p:blipFill>
        <p:spPr>
          <a:xfrm>
            <a:off x="810733" y="2672917"/>
            <a:ext cx="2630983" cy="3506382"/>
          </a:xfrm>
          <a:prstGeom prst="rect">
            <a:avLst/>
          </a:prstGeom>
        </p:spPr>
      </p:pic>
      <p:sp>
        <p:nvSpPr>
          <p:cNvPr id="17" name="TextBox 16">
            <a:extLst>
              <a:ext uri="{FF2B5EF4-FFF2-40B4-BE49-F238E27FC236}">
                <a16:creationId xmlns:a16="http://schemas.microsoft.com/office/drawing/2014/main" xmlns="" id="{25F8B49F-CEF1-4B96-9EFC-282EE9B48737}"/>
              </a:ext>
            </a:extLst>
          </p:cNvPr>
          <p:cNvSpPr txBox="1"/>
          <p:nvPr/>
        </p:nvSpPr>
        <p:spPr>
          <a:xfrm>
            <a:off x="796878" y="2268949"/>
            <a:ext cx="2667000" cy="369332"/>
          </a:xfrm>
          <a:prstGeom prst="rect">
            <a:avLst/>
          </a:prstGeom>
          <a:noFill/>
        </p:spPr>
        <p:txBody>
          <a:bodyPr wrap="square" rtlCol="0">
            <a:spAutoFit/>
          </a:bodyPr>
          <a:lstStyle/>
          <a:p>
            <a:pPr algn="ctr"/>
            <a:r>
              <a:rPr lang="en-US" dirty="0">
                <a:solidFill>
                  <a:prstClr val="black"/>
                </a:solidFill>
              </a:rPr>
              <a:t>Dirty Solar Panels</a:t>
            </a:r>
          </a:p>
        </p:txBody>
      </p:sp>
      <p:sp>
        <p:nvSpPr>
          <p:cNvPr id="18" name="TextBox 17">
            <a:extLst>
              <a:ext uri="{FF2B5EF4-FFF2-40B4-BE49-F238E27FC236}">
                <a16:creationId xmlns:a16="http://schemas.microsoft.com/office/drawing/2014/main" xmlns="" id="{DD26983E-C0A3-493A-AC96-EE0C1D4E0D53}"/>
              </a:ext>
            </a:extLst>
          </p:cNvPr>
          <p:cNvSpPr txBox="1"/>
          <p:nvPr/>
        </p:nvSpPr>
        <p:spPr>
          <a:xfrm>
            <a:off x="4982870" y="2968192"/>
            <a:ext cx="3048000" cy="369332"/>
          </a:xfrm>
          <a:prstGeom prst="rect">
            <a:avLst/>
          </a:prstGeom>
          <a:noFill/>
        </p:spPr>
        <p:txBody>
          <a:bodyPr wrap="square" rtlCol="0">
            <a:spAutoFit/>
          </a:bodyPr>
          <a:lstStyle/>
          <a:p>
            <a:pPr algn="ctr"/>
            <a:r>
              <a:rPr lang="en-US" dirty="0">
                <a:solidFill>
                  <a:prstClr val="black"/>
                </a:solidFill>
              </a:rPr>
              <a:t>Solar Panels Covered in Snow</a:t>
            </a:r>
          </a:p>
        </p:txBody>
      </p:sp>
    </p:spTree>
    <p:extLst>
      <p:ext uri="{BB962C8B-B14F-4D97-AF65-F5344CB8AC3E}">
        <p14:creationId xmlns:p14="http://schemas.microsoft.com/office/powerpoint/2010/main" val="148466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520" y="-125730"/>
            <a:ext cx="7886700" cy="1325563"/>
          </a:xfrm>
        </p:spPr>
        <p:txBody>
          <a:bodyPr>
            <a:normAutofit/>
          </a:bodyPr>
          <a:lstStyle/>
          <a:p>
            <a:r>
              <a:rPr lang="en-US" sz="1400" dirty="0" smtClean="0"/>
              <a:t>And IGERT efforts have Supported Research to answer these questions</a:t>
            </a:r>
            <a:endParaRPr lang="en-US" sz="1400" dirty="0"/>
          </a:p>
        </p:txBody>
      </p:sp>
      <p:sp>
        <p:nvSpPr>
          <p:cNvPr id="5" name="Picture Placeholder 4"/>
          <p:cNvSpPr>
            <a:spLocks noGrp="1"/>
          </p:cNvSpPr>
          <p:nvPr>
            <p:ph type="pic" sz="quarter" idx="10"/>
          </p:nvPr>
        </p:nvSpPr>
        <p:spPr/>
      </p:sp>
      <p:sp>
        <p:nvSpPr>
          <p:cNvPr id="6" name="Picture Placeholder 5"/>
          <p:cNvSpPr>
            <a:spLocks noGrp="1"/>
          </p:cNvSpPr>
          <p:nvPr>
            <p:ph type="pic" sz="quarter" idx="11"/>
          </p:nvPr>
        </p:nvSpPr>
        <p:spPr/>
      </p:sp>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13" r="2213"/>
          <a:stretch>
            <a:fillRect/>
          </a:stretch>
        </p:blipFill>
        <p:spPr>
          <a:xfrm>
            <a:off x="4681855" y="3698454"/>
            <a:ext cx="4262522" cy="2545946"/>
          </a:xfrm>
        </p:spPr>
      </p:pic>
      <p:pic>
        <p:nvPicPr>
          <p:cNvPr id="9" name="Picture 8"/>
          <p:cNvPicPr>
            <a:picLocks noChangeAspect="1"/>
          </p:cNvPicPr>
          <p:nvPr/>
        </p:nvPicPr>
        <p:blipFill>
          <a:blip r:embed="rId3"/>
          <a:stretch>
            <a:fillRect/>
          </a:stretch>
        </p:blipFill>
        <p:spPr>
          <a:xfrm>
            <a:off x="64395" y="908564"/>
            <a:ext cx="4456473" cy="2694612"/>
          </a:xfrm>
          <a:prstGeom prst="rect">
            <a:avLst/>
          </a:prstGeom>
        </p:spPr>
      </p:pic>
      <p:pic>
        <p:nvPicPr>
          <p:cNvPr id="11" name="Picture 10"/>
          <p:cNvPicPr>
            <a:picLocks noChangeAspect="1"/>
          </p:cNvPicPr>
          <p:nvPr/>
        </p:nvPicPr>
        <p:blipFill>
          <a:blip r:embed="rId4"/>
          <a:stretch>
            <a:fillRect/>
          </a:stretch>
        </p:blipFill>
        <p:spPr>
          <a:xfrm>
            <a:off x="4681854" y="895283"/>
            <a:ext cx="4262522" cy="2729361"/>
          </a:xfrm>
          <a:prstGeom prst="rect">
            <a:avLst/>
          </a:prstGeom>
        </p:spPr>
      </p:pic>
      <p:sp>
        <p:nvSpPr>
          <p:cNvPr id="16" name="Picture Placeholder 15"/>
          <p:cNvSpPr>
            <a:spLocks noGrp="1"/>
          </p:cNvSpPr>
          <p:nvPr>
            <p:ph type="pic" sz="quarter" idx="12"/>
          </p:nvPr>
        </p:nvSpPr>
        <p:spPr/>
      </p:sp>
      <p:pic>
        <p:nvPicPr>
          <p:cNvPr id="17" name="Picture 16"/>
          <p:cNvPicPr>
            <a:picLocks noChangeAspect="1"/>
          </p:cNvPicPr>
          <p:nvPr/>
        </p:nvPicPr>
        <p:blipFill>
          <a:blip r:embed="rId5"/>
          <a:stretch>
            <a:fillRect/>
          </a:stretch>
        </p:blipFill>
        <p:spPr>
          <a:xfrm>
            <a:off x="64395" y="3646112"/>
            <a:ext cx="4456473" cy="2619756"/>
          </a:xfrm>
          <a:prstGeom prst="rect">
            <a:avLst/>
          </a:prstGeom>
        </p:spPr>
      </p:pic>
    </p:spTree>
    <p:extLst>
      <p:ext uri="{BB962C8B-B14F-4D97-AF65-F5344CB8AC3E}">
        <p14:creationId xmlns:p14="http://schemas.microsoft.com/office/powerpoint/2010/main" val="39656599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1" name="Subtitle 2"/>
          <p:cNvSpPr txBox="1">
            <a:spLocks/>
          </p:cNvSpPr>
          <p:nvPr/>
        </p:nvSpPr>
        <p:spPr>
          <a:xfrm>
            <a:off x="1371600" y="3584575"/>
            <a:ext cx="6400800"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dirty="0">
              <a:solidFill>
                <a:prstClr val="black"/>
              </a:solidFill>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770373" y="830997"/>
            <a:ext cx="7603254" cy="66058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solidFill>
                  <a:prstClr val="black"/>
                </a:solidFill>
              </a:rPr>
              <a:t>Impact of Panel Temperature</a:t>
            </a:r>
            <a:endParaRPr lang="en-US" sz="3200" b="1" dirty="0">
              <a:solidFill>
                <a:prstClr val="black"/>
              </a:solidFill>
            </a:endParaRPr>
          </a:p>
          <a:p>
            <a:pPr algn="l"/>
            <a:endParaRPr lang="en-US" sz="2400" b="1" dirty="0">
              <a:solidFill>
                <a:prstClr val="black"/>
              </a:solidFill>
            </a:endParaRPr>
          </a:p>
          <a:p>
            <a:pPr marL="571500" indent="-571500" algn="l">
              <a:buFont typeface="Arial" charset="0"/>
              <a:buChar char="•"/>
            </a:pPr>
            <a:endParaRPr lang="en-US" sz="2400" b="1" dirty="0">
              <a:solidFill>
                <a:prstClr val="black"/>
              </a:solidFill>
            </a:endParaRPr>
          </a:p>
        </p:txBody>
      </p:sp>
      <p:sp>
        <p:nvSpPr>
          <p:cNvPr id="15" name="TextBox 14">
            <a:extLst>
              <a:ext uri="{FF2B5EF4-FFF2-40B4-BE49-F238E27FC236}">
                <a16:creationId xmlns:a16="http://schemas.microsoft.com/office/drawing/2014/main" xmlns="" id="{38713F93-3148-4980-A399-D227DE034CD6}"/>
              </a:ext>
            </a:extLst>
          </p:cNvPr>
          <p:cNvSpPr txBox="1"/>
          <p:nvPr/>
        </p:nvSpPr>
        <p:spPr>
          <a:xfrm>
            <a:off x="1981200" y="1828800"/>
            <a:ext cx="2457450" cy="715581"/>
          </a:xfrm>
          <a:prstGeom prst="rect">
            <a:avLst/>
          </a:prstGeom>
          <a:noFill/>
        </p:spPr>
        <p:txBody>
          <a:bodyPr wrap="square" rtlCol="0">
            <a:spAutoFit/>
          </a:bodyPr>
          <a:lstStyle/>
          <a:p>
            <a:r>
              <a:rPr lang="en-US" sz="1350" i="1" dirty="0">
                <a:solidFill>
                  <a:prstClr val="black"/>
                </a:solidFill>
              </a:rPr>
              <a:t>Field studies show performance is temperature and technology dependent </a:t>
            </a:r>
          </a:p>
        </p:txBody>
      </p:sp>
      <p:pic>
        <p:nvPicPr>
          <p:cNvPr id="16" name="Picture 15">
            <a:extLst>
              <a:ext uri="{FF2B5EF4-FFF2-40B4-BE49-F238E27FC236}">
                <a16:creationId xmlns:a16="http://schemas.microsoft.com/office/drawing/2014/main" xmlns="" id="{23CF4E1A-64BE-4611-9DF2-92FD791AF07B}"/>
              </a:ext>
            </a:extLst>
          </p:cNvPr>
          <p:cNvPicPr/>
          <p:nvPr/>
        </p:nvPicPr>
        <p:blipFill rotWithShape="1">
          <a:blip r:embed="rId4">
            <a:extLst>
              <a:ext uri="{28A0092B-C50C-407E-A947-70E740481C1C}">
                <a14:useLocalDpi xmlns:a14="http://schemas.microsoft.com/office/drawing/2010/main" val="0"/>
              </a:ext>
            </a:extLst>
          </a:blip>
          <a:srcRect r="49525"/>
          <a:stretch/>
        </p:blipFill>
        <p:spPr bwMode="auto">
          <a:xfrm>
            <a:off x="381000" y="1665046"/>
            <a:ext cx="1580686" cy="2129339"/>
          </a:xfrm>
          <a:prstGeom prst="rect">
            <a:avLst/>
          </a:prstGeom>
          <a:noFill/>
          <a:ln>
            <a:noFill/>
          </a:ln>
        </p:spPr>
      </p:pic>
      <p:pic>
        <p:nvPicPr>
          <p:cNvPr id="17" name="Picture 16">
            <a:extLst>
              <a:ext uri="{FF2B5EF4-FFF2-40B4-BE49-F238E27FC236}">
                <a16:creationId xmlns:a16="http://schemas.microsoft.com/office/drawing/2014/main" xmlns="" id="{EA47D952-AC6D-483C-8F61-31A7E6DD7A23}"/>
              </a:ext>
            </a:extLst>
          </p:cNvPr>
          <p:cNvPicPr>
            <a:picLocks noChangeAspect="1"/>
          </p:cNvPicPr>
          <p:nvPr/>
        </p:nvPicPr>
        <p:blipFill rotWithShape="1">
          <a:blip r:embed="rId5"/>
          <a:srcRect r="12406" b="31670"/>
          <a:stretch/>
        </p:blipFill>
        <p:spPr>
          <a:xfrm>
            <a:off x="26441" y="4026180"/>
            <a:ext cx="4438650" cy="2177913"/>
          </a:xfrm>
          <a:prstGeom prst="rect">
            <a:avLst/>
          </a:prstGeom>
        </p:spPr>
      </p:pic>
      <p:grpSp>
        <p:nvGrpSpPr>
          <p:cNvPr id="18" name="Group 17">
            <a:extLst>
              <a:ext uri="{FF2B5EF4-FFF2-40B4-BE49-F238E27FC236}">
                <a16:creationId xmlns:a16="http://schemas.microsoft.com/office/drawing/2014/main" xmlns="" id="{42952376-3EB7-4EE1-B7E5-221FA434BC46}"/>
              </a:ext>
            </a:extLst>
          </p:cNvPr>
          <p:cNvGrpSpPr/>
          <p:nvPr/>
        </p:nvGrpSpPr>
        <p:grpSpPr>
          <a:xfrm>
            <a:off x="4458164" y="1614746"/>
            <a:ext cx="4838236" cy="4343830"/>
            <a:chOff x="4458164" y="1614746"/>
            <a:chExt cx="4838236" cy="4343830"/>
          </a:xfrm>
        </p:grpSpPr>
        <p:pic>
          <p:nvPicPr>
            <p:cNvPr id="19" name="Picture 18">
              <a:extLst>
                <a:ext uri="{FF2B5EF4-FFF2-40B4-BE49-F238E27FC236}">
                  <a16:creationId xmlns:a16="http://schemas.microsoft.com/office/drawing/2014/main" xmlns="" id="{98716D10-AEBA-4382-91A0-C275419A16E1}"/>
                </a:ext>
              </a:extLst>
            </p:cNvPr>
            <p:cNvPicPr>
              <a:picLocks noChangeAspect="1"/>
            </p:cNvPicPr>
            <p:nvPr/>
          </p:nvPicPr>
          <p:blipFill>
            <a:blip r:embed="rId6"/>
            <a:stretch>
              <a:fillRect/>
            </a:stretch>
          </p:blipFill>
          <p:spPr>
            <a:xfrm>
              <a:off x="4458164" y="1614746"/>
              <a:ext cx="4367924" cy="3500391"/>
            </a:xfrm>
            <a:prstGeom prst="rect">
              <a:avLst/>
            </a:prstGeom>
          </p:spPr>
        </p:pic>
        <p:sp>
          <p:nvSpPr>
            <p:cNvPr id="20" name="Rectangle 19">
              <a:extLst>
                <a:ext uri="{FF2B5EF4-FFF2-40B4-BE49-F238E27FC236}">
                  <a16:creationId xmlns:a16="http://schemas.microsoft.com/office/drawing/2014/main" xmlns="" id="{A249C431-70F1-4C7F-AA4A-C5D109D75D4F}"/>
                </a:ext>
              </a:extLst>
            </p:cNvPr>
            <p:cNvSpPr/>
            <p:nvPr/>
          </p:nvSpPr>
          <p:spPr>
            <a:xfrm>
              <a:off x="4724400" y="5312245"/>
              <a:ext cx="4572000" cy="646331"/>
            </a:xfrm>
            <a:prstGeom prst="rect">
              <a:avLst/>
            </a:prstGeom>
          </p:spPr>
          <p:txBody>
            <a:bodyPr>
              <a:spAutoFit/>
            </a:bodyPr>
            <a:lstStyle/>
            <a:p>
              <a:r>
                <a:rPr lang="en-US" b="1" dirty="0">
                  <a:solidFill>
                    <a:srgbClr val="333333"/>
                  </a:solidFill>
                  <a:latin typeface="franklin-gothic-urw-cond"/>
                </a:rPr>
                <a:t>Cadmium Telluride (</a:t>
              </a:r>
              <a:r>
                <a:rPr lang="en-US" b="1" dirty="0" err="1">
                  <a:solidFill>
                    <a:srgbClr val="333333"/>
                  </a:solidFill>
                  <a:latin typeface="franklin-gothic-urw-cond"/>
                </a:rPr>
                <a:t>CdTe</a:t>
              </a:r>
              <a:r>
                <a:rPr lang="en-US" b="1" dirty="0">
                  <a:solidFill>
                    <a:srgbClr val="333333"/>
                  </a:solidFill>
                  <a:latin typeface="franklin-gothic-urw-cond"/>
                </a:rPr>
                <a:t>) thin film technology</a:t>
              </a:r>
              <a:endParaRPr lang="en-US" dirty="0">
                <a:solidFill>
                  <a:prstClr val="black"/>
                </a:solidFill>
              </a:endParaRPr>
            </a:p>
          </p:txBody>
        </p:sp>
      </p:grpSp>
    </p:spTree>
    <p:extLst>
      <p:ext uri="{BB962C8B-B14F-4D97-AF65-F5344CB8AC3E}">
        <p14:creationId xmlns:p14="http://schemas.microsoft.com/office/powerpoint/2010/main" val="172386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pic>
        <p:nvPicPr>
          <p:cNvPr id="15" name="Picture 14">
            <a:extLst>
              <a:ext uri="{FF2B5EF4-FFF2-40B4-BE49-F238E27FC236}">
                <a16:creationId xmlns:a16="http://schemas.microsoft.com/office/drawing/2014/main" xmlns="" id="{13D68AF4-9CC2-41E7-B8FC-2EB546139884}"/>
              </a:ext>
            </a:extLst>
          </p:cNvPr>
          <p:cNvPicPr>
            <a:picLocks noChangeAspect="1"/>
          </p:cNvPicPr>
          <p:nvPr/>
        </p:nvPicPr>
        <p:blipFill>
          <a:blip r:embed="rId4"/>
          <a:stretch>
            <a:fillRect/>
          </a:stretch>
        </p:blipFill>
        <p:spPr>
          <a:xfrm>
            <a:off x="410308" y="1828800"/>
            <a:ext cx="3917211" cy="4036047"/>
          </a:xfrm>
          <a:prstGeom prst="rect">
            <a:avLst/>
          </a:prstGeom>
        </p:spPr>
      </p:pic>
      <p:pic>
        <p:nvPicPr>
          <p:cNvPr id="16" name="Picture 15">
            <a:extLst>
              <a:ext uri="{FF2B5EF4-FFF2-40B4-BE49-F238E27FC236}">
                <a16:creationId xmlns:a16="http://schemas.microsoft.com/office/drawing/2014/main" xmlns="" id="{E9D6B2E0-5857-4FB8-A92A-37BC7B6CC7B2}"/>
              </a:ext>
            </a:extLst>
          </p:cNvPr>
          <p:cNvPicPr>
            <a:picLocks noChangeAspect="1"/>
          </p:cNvPicPr>
          <p:nvPr/>
        </p:nvPicPr>
        <p:blipFill>
          <a:blip r:embed="rId5"/>
          <a:stretch>
            <a:fillRect/>
          </a:stretch>
        </p:blipFill>
        <p:spPr>
          <a:xfrm>
            <a:off x="5047649" y="2351803"/>
            <a:ext cx="3732465" cy="2990040"/>
          </a:xfrm>
          <a:prstGeom prst="rect">
            <a:avLst/>
          </a:prstGeom>
        </p:spPr>
      </p:pic>
      <p:sp>
        <p:nvSpPr>
          <p:cNvPr id="11" name="Title 1"/>
          <p:cNvSpPr txBox="1">
            <a:spLocks/>
          </p:cNvSpPr>
          <p:nvPr/>
        </p:nvSpPr>
        <p:spPr>
          <a:xfrm>
            <a:off x="770373" y="830997"/>
            <a:ext cx="7603254" cy="66058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solidFill>
                  <a:prstClr val="black"/>
                </a:solidFill>
              </a:rPr>
              <a:t>Impact of Panel Temperature</a:t>
            </a:r>
            <a:endParaRPr lang="en-US" sz="3200" b="1" dirty="0">
              <a:solidFill>
                <a:prstClr val="black"/>
              </a:solidFill>
            </a:endParaRPr>
          </a:p>
          <a:p>
            <a:pPr algn="l"/>
            <a:endParaRPr lang="en-US" sz="2400" b="1" dirty="0">
              <a:solidFill>
                <a:prstClr val="black"/>
              </a:solidFill>
            </a:endParaRPr>
          </a:p>
          <a:p>
            <a:pPr marL="571500" indent="-571500" algn="l">
              <a:buFont typeface="Arial" charset="0"/>
              <a:buChar char="•"/>
            </a:pPr>
            <a:endParaRPr lang="en-US" sz="2400" b="1" dirty="0">
              <a:solidFill>
                <a:prstClr val="black"/>
              </a:solidFill>
            </a:endParaRPr>
          </a:p>
        </p:txBody>
      </p:sp>
    </p:spTree>
    <p:extLst>
      <p:ext uri="{BB962C8B-B14F-4D97-AF65-F5344CB8AC3E}">
        <p14:creationId xmlns:p14="http://schemas.microsoft.com/office/powerpoint/2010/main" val="31579558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1" name="Subtitle 2"/>
          <p:cNvSpPr txBox="1">
            <a:spLocks/>
          </p:cNvSpPr>
          <p:nvPr/>
        </p:nvSpPr>
        <p:spPr>
          <a:xfrm>
            <a:off x="1371600" y="3584575"/>
            <a:ext cx="6400800"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dirty="0">
              <a:solidFill>
                <a:prstClr val="black"/>
              </a:solidFill>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770373" y="1023927"/>
            <a:ext cx="7603254" cy="6650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solidFill>
                  <a:prstClr val="black"/>
                </a:solidFill>
              </a:rPr>
              <a:t>US Climate Zones</a:t>
            </a:r>
          </a:p>
          <a:p>
            <a:endParaRPr lang="en-US" sz="1000" b="1" dirty="0">
              <a:solidFill>
                <a:prstClr val="black"/>
              </a:solidFill>
            </a:endParaRPr>
          </a:p>
          <a:p>
            <a:pPr algn="l"/>
            <a:endParaRPr lang="en-US" sz="3200" b="1" dirty="0">
              <a:solidFill>
                <a:prstClr val="black"/>
              </a:solidFill>
            </a:endParaRPr>
          </a:p>
          <a:p>
            <a:pPr algn="l"/>
            <a:endParaRPr lang="en-US" sz="2400" b="1" dirty="0">
              <a:solidFill>
                <a:prstClr val="black"/>
              </a:solidFill>
            </a:endParaRPr>
          </a:p>
          <a:p>
            <a:pPr marL="571500" indent="-571500" algn="l">
              <a:buFont typeface="Arial" charset="0"/>
              <a:buChar char="•"/>
            </a:pPr>
            <a:endParaRPr lang="en-US" sz="2400" b="1" dirty="0">
              <a:solidFill>
                <a:prstClr val="black"/>
              </a:solidFill>
            </a:endParaRPr>
          </a:p>
        </p:txBody>
      </p:sp>
      <p:grpSp>
        <p:nvGrpSpPr>
          <p:cNvPr id="2" name="Group 1">
            <a:extLst>
              <a:ext uri="{FF2B5EF4-FFF2-40B4-BE49-F238E27FC236}">
                <a16:creationId xmlns:a16="http://schemas.microsoft.com/office/drawing/2014/main" xmlns="" id="{013B3D3D-ACC4-4433-B2F9-86DE55A190FC}"/>
              </a:ext>
            </a:extLst>
          </p:cNvPr>
          <p:cNvGrpSpPr/>
          <p:nvPr/>
        </p:nvGrpSpPr>
        <p:grpSpPr>
          <a:xfrm>
            <a:off x="2048564" y="1828800"/>
            <a:ext cx="5046872" cy="3933266"/>
            <a:chOff x="2471908" y="1979651"/>
            <a:chExt cx="5046872" cy="3933266"/>
          </a:xfrm>
        </p:grpSpPr>
        <p:pic>
          <p:nvPicPr>
            <p:cNvPr id="16" name="Picture 15" descr="Climatemapusa2-2.PNG">
              <a:extLst>
                <a:ext uri="{FF2B5EF4-FFF2-40B4-BE49-F238E27FC236}">
                  <a16:creationId xmlns:a16="http://schemas.microsoft.com/office/drawing/2014/main" xmlns="" id="{AEC98260-710B-42C8-9A83-2621BE881153}"/>
                </a:ext>
              </a:extLst>
            </p:cNvPr>
            <p:cNvPicPr>
              <a:picLocks noChangeAspect="1"/>
            </p:cNvPicPr>
            <p:nvPr/>
          </p:nvPicPr>
          <p:blipFill>
            <a:blip r:embed="rId4"/>
            <a:srcRect t="10744"/>
            <a:stretch>
              <a:fillRect/>
            </a:stretch>
          </p:blipFill>
          <p:spPr>
            <a:xfrm>
              <a:off x="2471908" y="2282211"/>
              <a:ext cx="5046872" cy="3630706"/>
            </a:xfrm>
            <a:prstGeom prst="rect">
              <a:avLst/>
            </a:prstGeom>
          </p:spPr>
        </p:pic>
        <p:sp>
          <p:nvSpPr>
            <p:cNvPr id="17" name="TextBox 16">
              <a:extLst>
                <a:ext uri="{FF2B5EF4-FFF2-40B4-BE49-F238E27FC236}">
                  <a16:creationId xmlns:a16="http://schemas.microsoft.com/office/drawing/2014/main" xmlns="" id="{22A48229-F8CB-4DAB-A3C6-7A2C22724B70}"/>
                </a:ext>
              </a:extLst>
            </p:cNvPr>
            <p:cNvSpPr txBox="1"/>
            <p:nvPr/>
          </p:nvSpPr>
          <p:spPr>
            <a:xfrm>
              <a:off x="3241019" y="1979651"/>
              <a:ext cx="3832412" cy="300082"/>
            </a:xfrm>
            <a:prstGeom prst="rect">
              <a:avLst/>
            </a:prstGeom>
            <a:noFill/>
          </p:spPr>
          <p:txBody>
            <a:bodyPr wrap="square" rtlCol="0">
              <a:spAutoFit/>
            </a:bodyPr>
            <a:lstStyle/>
            <a:p>
              <a:r>
                <a:rPr lang="en-US" sz="1350" dirty="0">
                  <a:solidFill>
                    <a:prstClr val="black"/>
                  </a:solidFill>
                </a:rPr>
                <a:t>Climate Zones of the Continental United States</a:t>
              </a:r>
            </a:p>
          </p:txBody>
        </p:sp>
        <p:sp>
          <p:nvSpPr>
            <p:cNvPr id="18" name="TextBox 17">
              <a:extLst>
                <a:ext uri="{FF2B5EF4-FFF2-40B4-BE49-F238E27FC236}">
                  <a16:creationId xmlns:a16="http://schemas.microsoft.com/office/drawing/2014/main" xmlns="" id="{BD3EEB9D-560D-4FF3-85B6-116AD8A215FD}"/>
                </a:ext>
              </a:extLst>
            </p:cNvPr>
            <p:cNvSpPr txBox="1"/>
            <p:nvPr/>
          </p:nvSpPr>
          <p:spPr>
            <a:xfrm>
              <a:off x="2815196" y="5520710"/>
              <a:ext cx="1075765" cy="300082"/>
            </a:xfrm>
            <a:prstGeom prst="rect">
              <a:avLst/>
            </a:prstGeom>
            <a:noFill/>
          </p:spPr>
          <p:txBody>
            <a:bodyPr wrap="square" rtlCol="0">
              <a:spAutoFit/>
            </a:bodyPr>
            <a:lstStyle/>
            <a:p>
              <a:r>
                <a:rPr lang="en-US" sz="1350" dirty="0">
                  <a:solidFill>
                    <a:prstClr val="black"/>
                  </a:solidFill>
                </a:rPr>
                <a:t>Hot &amp; Dry</a:t>
              </a:r>
            </a:p>
          </p:txBody>
        </p:sp>
        <p:sp>
          <p:nvSpPr>
            <p:cNvPr id="19" name="TextBox 18">
              <a:extLst>
                <a:ext uri="{FF2B5EF4-FFF2-40B4-BE49-F238E27FC236}">
                  <a16:creationId xmlns:a16="http://schemas.microsoft.com/office/drawing/2014/main" xmlns="" id="{1F3734AB-47DC-4D6A-8177-F7AFBA85D5D6}"/>
                </a:ext>
              </a:extLst>
            </p:cNvPr>
            <p:cNvSpPr txBox="1"/>
            <p:nvPr/>
          </p:nvSpPr>
          <p:spPr>
            <a:xfrm>
              <a:off x="4260754" y="5520710"/>
              <a:ext cx="1221441" cy="300082"/>
            </a:xfrm>
            <a:prstGeom prst="rect">
              <a:avLst/>
            </a:prstGeom>
            <a:noFill/>
          </p:spPr>
          <p:txBody>
            <a:bodyPr wrap="square" rtlCol="0">
              <a:spAutoFit/>
            </a:bodyPr>
            <a:lstStyle/>
            <a:p>
              <a:r>
                <a:rPr lang="en-US" sz="1350" dirty="0">
                  <a:solidFill>
                    <a:prstClr val="black"/>
                  </a:solidFill>
                </a:rPr>
                <a:t>Hot &amp; Humid</a:t>
              </a:r>
            </a:p>
          </p:txBody>
        </p:sp>
        <p:sp>
          <p:nvSpPr>
            <p:cNvPr id="20" name="TextBox 19">
              <a:extLst>
                <a:ext uri="{FF2B5EF4-FFF2-40B4-BE49-F238E27FC236}">
                  <a16:creationId xmlns:a16="http://schemas.microsoft.com/office/drawing/2014/main" xmlns="" id="{4E7A6C08-55D8-4B5F-890E-FED87CD54709}"/>
                </a:ext>
              </a:extLst>
            </p:cNvPr>
            <p:cNvSpPr txBox="1"/>
            <p:nvPr/>
          </p:nvSpPr>
          <p:spPr>
            <a:xfrm>
              <a:off x="5616666" y="5520710"/>
              <a:ext cx="1781735" cy="300082"/>
            </a:xfrm>
            <a:prstGeom prst="rect">
              <a:avLst/>
            </a:prstGeom>
            <a:noFill/>
          </p:spPr>
          <p:txBody>
            <a:bodyPr wrap="square" rtlCol="0">
              <a:spAutoFit/>
            </a:bodyPr>
            <a:lstStyle/>
            <a:p>
              <a:r>
                <a:rPr lang="en-US" sz="1350" dirty="0">
                  <a:solidFill>
                    <a:prstClr val="black"/>
                  </a:solidFill>
                </a:rPr>
                <a:t>Cool &amp; Humid</a:t>
              </a:r>
            </a:p>
          </p:txBody>
        </p:sp>
      </p:grpSp>
    </p:spTree>
    <p:extLst>
      <p:ext uri="{BB962C8B-B14F-4D97-AF65-F5344CB8AC3E}">
        <p14:creationId xmlns:p14="http://schemas.microsoft.com/office/powerpoint/2010/main" val="10427749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1" name="Subtitle 2"/>
          <p:cNvSpPr txBox="1">
            <a:spLocks/>
          </p:cNvSpPr>
          <p:nvPr/>
        </p:nvSpPr>
        <p:spPr>
          <a:xfrm>
            <a:off x="1371600" y="3584575"/>
            <a:ext cx="6400800" cy="175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dirty="0">
              <a:solidFill>
                <a:prstClr val="black"/>
              </a:solidFill>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770373" y="908039"/>
            <a:ext cx="7603254" cy="68300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solidFill>
                  <a:prstClr val="black"/>
                </a:solidFill>
              </a:rPr>
              <a:t>Climate Impact On Degradation</a:t>
            </a:r>
          </a:p>
          <a:p>
            <a:pPr algn="l"/>
            <a:endParaRPr lang="en-US" sz="3200" b="1" dirty="0">
              <a:solidFill>
                <a:prstClr val="black"/>
              </a:solidFill>
            </a:endParaRPr>
          </a:p>
          <a:p>
            <a:pPr algn="l"/>
            <a:endParaRPr lang="en-US" sz="2400" b="1" dirty="0">
              <a:solidFill>
                <a:prstClr val="black"/>
              </a:solidFill>
            </a:endParaRPr>
          </a:p>
          <a:p>
            <a:pPr marL="571500" indent="-571500" algn="l">
              <a:buFont typeface="Arial" charset="0"/>
              <a:buChar char="•"/>
            </a:pPr>
            <a:endParaRPr lang="en-US" sz="2400" b="1" dirty="0">
              <a:solidFill>
                <a:prstClr val="black"/>
              </a:solidFill>
            </a:endParaRPr>
          </a:p>
        </p:txBody>
      </p:sp>
      <p:pic>
        <p:nvPicPr>
          <p:cNvPr id="15" name="Picture 14">
            <a:extLst>
              <a:ext uri="{FF2B5EF4-FFF2-40B4-BE49-F238E27FC236}">
                <a16:creationId xmlns:a16="http://schemas.microsoft.com/office/drawing/2014/main" xmlns="" id="{81BB2BE7-C00B-4C7C-A7BA-65BB14959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7" y="1580208"/>
            <a:ext cx="9144000" cy="4808483"/>
          </a:xfrm>
          <a:prstGeom prst="rect">
            <a:avLst/>
          </a:prstGeom>
        </p:spPr>
      </p:pic>
    </p:spTree>
    <p:extLst>
      <p:ext uri="{BB962C8B-B14F-4D97-AF65-F5344CB8AC3E}">
        <p14:creationId xmlns:p14="http://schemas.microsoft.com/office/powerpoint/2010/main" val="1744336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sp>
        <p:nvSpPr>
          <p:cNvPr id="13" name="Title 1"/>
          <p:cNvSpPr txBox="1">
            <a:spLocks/>
          </p:cNvSpPr>
          <p:nvPr/>
        </p:nvSpPr>
        <p:spPr>
          <a:xfrm>
            <a:off x="770373" y="871013"/>
            <a:ext cx="7603254" cy="7545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u="sng" dirty="0">
                <a:solidFill>
                  <a:prstClr val="black"/>
                </a:solidFill>
              </a:rPr>
              <a:t>LCOE for Region and Technology</a:t>
            </a:r>
          </a:p>
          <a:p>
            <a:endParaRPr lang="en-US" sz="1000" b="1" dirty="0">
              <a:solidFill>
                <a:prstClr val="black"/>
              </a:solidFill>
            </a:endParaRPr>
          </a:p>
          <a:p>
            <a:pPr algn="l"/>
            <a:endParaRPr lang="en-US" sz="2400" b="1" dirty="0">
              <a:solidFill>
                <a:prstClr val="black"/>
              </a:solidFill>
            </a:endParaRPr>
          </a:p>
          <a:p>
            <a:pPr marL="571500" indent="-571500" algn="l">
              <a:buFont typeface="Arial" charset="0"/>
              <a:buChar char="•"/>
            </a:pPr>
            <a:endParaRPr lang="en-US" sz="2400" b="1" dirty="0">
              <a:solidFill>
                <a:prstClr val="black"/>
              </a:solidFill>
            </a:endParaRPr>
          </a:p>
        </p:txBody>
      </p:sp>
      <p:pic>
        <p:nvPicPr>
          <p:cNvPr id="16" name="Content Placeholder 11" descr="C:\Users\Ara\Desktop\Picture1.png">
            <a:extLst>
              <a:ext uri="{FF2B5EF4-FFF2-40B4-BE49-F238E27FC236}">
                <a16:creationId xmlns:a16="http://schemas.microsoft.com/office/drawing/2014/main" xmlns="" id="{0FC20772-4938-4E71-84EA-6AAFDAFB2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157" y="1248268"/>
            <a:ext cx="74104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886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grpSp>
        <p:nvGrpSpPr>
          <p:cNvPr id="16" name="Group 15">
            <a:extLst>
              <a:ext uri="{FF2B5EF4-FFF2-40B4-BE49-F238E27FC236}">
                <a16:creationId xmlns:a16="http://schemas.microsoft.com/office/drawing/2014/main" xmlns="" id="{62F1EA7D-525D-4FBC-8428-5A037F32531A}"/>
              </a:ext>
            </a:extLst>
          </p:cNvPr>
          <p:cNvGrpSpPr/>
          <p:nvPr/>
        </p:nvGrpSpPr>
        <p:grpSpPr>
          <a:xfrm>
            <a:off x="-250078" y="1117499"/>
            <a:ext cx="9897581" cy="2629259"/>
            <a:chOff x="1359281" y="2443430"/>
            <a:chExt cx="9897581" cy="2629259"/>
          </a:xfrm>
        </p:grpSpPr>
        <p:grpSp>
          <p:nvGrpSpPr>
            <p:cNvPr id="17" name="Group 16">
              <a:extLst>
                <a:ext uri="{FF2B5EF4-FFF2-40B4-BE49-F238E27FC236}">
                  <a16:creationId xmlns:a16="http://schemas.microsoft.com/office/drawing/2014/main" xmlns="" id="{DCF67D1A-3E09-4659-9EB8-3E01FBE7FA59}"/>
                </a:ext>
              </a:extLst>
            </p:cNvPr>
            <p:cNvGrpSpPr/>
            <p:nvPr/>
          </p:nvGrpSpPr>
          <p:grpSpPr>
            <a:xfrm>
              <a:off x="3436015" y="2443430"/>
              <a:ext cx="5744112" cy="1701230"/>
              <a:chOff x="3874673" y="682333"/>
              <a:chExt cx="4866800" cy="1004813"/>
            </a:xfrm>
          </p:grpSpPr>
          <p:sp>
            <p:nvSpPr>
              <p:cNvPr id="19" name="TextBox 18">
                <a:extLst>
                  <a:ext uri="{FF2B5EF4-FFF2-40B4-BE49-F238E27FC236}">
                    <a16:creationId xmlns:a16="http://schemas.microsoft.com/office/drawing/2014/main" xmlns="" id="{9E7CDFDB-8067-4B54-A856-9D91C5FC3DB9}"/>
                  </a:ext>
                </a:extLst>
              </p:cNvPr>
              <p:cNvSpPr txBox="1"/>
              <p:nvPr/>
            </p:nvSpPr>
            <p:spPr>
              <a:xfrm>
                <a:off x="3874673" y="957508"/>
                <a:ext cx="4866800" cy="454462"/>
              </a:xfrm>
              <a:prstGeom prst="rect">
                <a:avLst/>
              </a:prstGeom>
              <a:noFill/>
            </p:spPr>
            <p:txBody>
              <a:bodyPr wrap="square" rtlCol="0">
                <a:spAutoFit/>
              </a:bodyPr>
              <a:lstStyle/>
              <a:p>
                <a:pPr algn="ctr"/>
                <a:r>
                  <a:rPr lang="en-US" sz="4400" b="1" spc="600" dirty="0">
                    <a:solidFill>
                      <a:srgbClr val="69BB9A"/>
                    </a:solidFill>
                    <a:latin typeface="Century Gothic"/>
                    <a:cs typeface="Century Gothic"/>
                  </a:rPr>
                  <a:t>AMANZI</a:t>
                </a:r>
                <a:r>
                  <a:rPr lang="en-US" sz="3200" b="1" spc="600" dirty="0">
                    <a:solidFill>
                      <a:srgbClr val="52A7D1"/>
                    </a:solidFill>
                    <a:latin typeface="Century Gothic"/>
                    <a:cs typeface="Century Gothic"/>
                  </a:rPr>
                  <a:t> </a:t>
                </a:r>
                <a:r>
                  <a:rPr lang="en-US" sz="4400" b="1" spc="600" dirty="0">
                    <a:solidFill>
                      <a:prstClr val="black">
                        <a:lumMod val="50000"/>
                        <a:lumOff val="50000"/>
                      </a:prstClr>
                    </a:solidFill>
                    <a:latin typeface="Century Gothic"/>
                    <a:cs typeface="Century Gothic"/>
                  </a:rPr>
                  <a:t>SOLAR</a:t>
                </a:r>
                <a:endParaRPr lang="en-US" sz="3200" b="1" spc="600" dirty="0">
                  <a:solidFill>
                    <a:prstClr val="black">
                      <a:lumMod val="50000"/>
                      <a:lumOff val="50000"/>
                    </a:prstClr>
                  </a:solidFill>
                  <a:latin typeface="Century Gothic"/>
                  <a:cs typeface="Century Gothic"/>
                </a:endParaRPr>
              </a:p>
            </p:txBody>
          </p:sp>
          <p:sp>
            <p:nvSpPr>
              <p:cNvPr id="20" name="Rectangle 19">
                <a:extLst>
                  <a:ext uri="{FF2B5EF4-FFF2-40B4-BE49-F238E27FC236}">
                    <a16:creationId xmlns:a16="http://schemas.microsoft.com/office/drawing/2014/main" xmlns="" id="{7ADAE9BF-D69D-43D9-B87F-9E6502786F12}"/>
                  </a:ext>
                </a:extLst>
              </p:cNvPr>
              <p:cNvSpPr/>
              <p:nvPr/>
            </p:nvSpPr>
            <p:spPr>
              <a:xfrm>
                <a:off x="3874673" y="682333"/>
                <a:ext cx="4866800" cy="1004813"/>
              </a:xfrm>
              <a:prstGeom prst="rect">
                <a:avLst/>
              </a:prstGeom>
              <a:noFill/>
              <a:ln w="762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18" name="TextBox 17">
              <a:extLst>
                <a:ext uri="{FF2B5EF4-FFF2-40B4-BE49-F238E27FC236}">
                  <a16:creationId xmlns:a16="http://schemas.microsoft.com/office/drawing/2014/main" xmlns="" id="{6CD39438-C272-4D5A-8F15-DFF1506D54A8}"/>
                </a:ext>
              </a:extLst>
            </p:cNvPr>
            <p:cNvSpPr txBox="1"/>
            <p:nvPr/>
          </p:nvSpPr>
          <p:spPr>
            <a:xfrm>
              <a:off x="1359281" y="4549469"/>
              <a:ext cx="9897581" cy="523220"/>
            </a:xfrm>
            <a:prstGeom prst="rect">
              <a:avLst/>
            </a:prstGeom>
            <a:noFill/>
          </p:spPr>
          <p:txBody>
            <a:bodyPr wrap="square" rtlCol="0">
              <a:spAutoFit/>
            </a:bodyPr>
            <a:lstStyle/>
            <a:p>
              <a:pPr algn="ctr"/>
              <a:r>
                <a:rPr lang="en-US" sz="2800" b="1" spc="300" dirty="0">
                  <a:solidFill>
                    <a:srgbClr val="69BB9A"/>
                  </a:solidFill>
                  <a:latin typeface="Century Gothic"/>
                  <a:cs typeface="Century Gothic"/>
                </a:rPr>
                <a:t>Maximizing Solar Panel Performance </a:t>
              </a:r>
            </a:p>
          </p:txBody>
        </p:sp>
      </p:grpSp>
      <p:pic>
        <p:nvPicPr>
          <p:cNvPr id="21" name="Picture 20">
            <a:extLst>
              <a:ext uri="{FF2B5EF4-FFF2-40B4-BE49-F238E27FC236}">
                <a16:creationId xmlns:a16="http://schemas.microsoft.com/office/drawing/2014/main" xmlns="" id="{2C997AF7-F9BA-4B16-895E-B5864706E962}"/>
              </a:ext>
            </a:extLst>
          </p:cNvPr>
          <p:cNvPicPr>
            <a:picLocks noChangeAspect="1"/>
          </p:cNvPicPr>
          <p:nvPr/>
        </p:nvPicPr>
        <p:blipFill>
          <a:blip r:embed="rId4"/>
          <a:stretch>
            <a:fillRect/>
          </a:stretch>
        </p:blipFill>
        <p:spPr>
          <a:xfrm>
            <a:off x="3851294" y="3998176"/>
            <a:ext cx="1694835" cy="1688738"/>
          </a:xfrm>
          <a:prstGeom prst="rect">
            <a:avLst/>
          </a:prstGeom>
        </p:spPr>
      </p:pic>
    </p:spTree>
    <p:extLst>
      <p:ext uri="{BB962C8B-B14F-4D97-AF65-F5344CB8AC3E}">
        <p14:creationId xmlns:p14="http://schemas.microsoft.com/office/powerpoint/2010/main" val="6257868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sp>
        <p:nvSpPr>
          <p:cNvPr id="12" name="Title 1"/>
          <p:cNvSpPr txBox="1">
            <a:spLocks/>
          </p:cNvSpPr>
          <p:nvPr/>
        </p:nvSpPr>
        <p:spPr>
          <a:xfrm>
            <a:off x="685800" y="1828800"/>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prstClr val="black"/>
              </a:solidFill>
            </a:endParaRPr>
          </a:p>
        </p:txBody>
      </p:sp>
      <p:grpSp>
        <p:nvGrpSpPr>
          <p:cNvPr id="2" name="Group 1">
            <a:extLst>
              <a:ext uri="{FF2B5EF4-FFF2-40B4-BE49-F238E27FC236}">
                <a16:creationId xmlns:a16="http://schemas.microsoft.com/office/drawing/2014/main" xmlns="" id="{DE173DC1-9515-4A7A-8471-F3D85699785E}"/>
              </a:ext>
            </a:extLst>
          </p:cNvPr>
          <p:cNvGrpSpPr/>
          <p:nvPr/>
        </p:nvGrpSpPr>
        <p:grpSpPr>
          <a:xfrm>
            <a:off x="2842230" y="1757543"/>
            <a:ext cx="2665930" cy="3680021"/>
            <a:chOff x="1640800" y="78505"/>
            <a:chExt cx="2665930" cy="3680021"/>
          </a:xfrm>
        </p:grpSpPr>
        <p:pic>
          <p:nvPicPr>
            <p:cNvPr id="15" name="Picture 14">
              <a:extLst>
                <a:ext uri="{FF2B5EF4-FFF2-40B4-BE49-F238E27FC236}">
                  <a16:creationId xmlns:a16="http://schemas.microsoft.com/office/drawing/2014/main" xmlns="" id="{92EC02D4-288D-412D-9D4A-55484858A8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6759"/>
            <a:stretch/>
          </p:blipFill>
          <p:spPr>
            <a:xfrm>
              <a:off x="1893311" y="78505"/>
              <a:ext cx="2147999" cy="3096840"/>
            </a:xfrm>
            <a:prstGeom prst="rect">
              <a:avLst/>
            </a:prstGeom>
          </p:spPr>
        </p:pic>
        <p:sp>
          <p:nvSpPr>
            <p:cNvPr id="16" name="TextBox 15">
              <a:extLst>
                <a:ext uri="{FF2B5EF4-FFF2-40B4-BE49-F238E27FC236}">
                  <a16:creationId xmlns:a16="http://schemas.microsoft.com/office/drawing/2014/main" xmlns="" id="{09CC1257-0867-42B7-B73E-629D65082FC9}"/>
                </a:ext>
              </a:extLst>
            </p:cNvPr>
            <p:cNvSpPr txBox="1"/>
            <p:nvPr/>
          </p:nvSpPr>
          <p:spPr>
            <a:xfrm>
              <a:off x="1640800" y="3112195"/>
              <a:ext cx="2665930" cy="646331"/>
            </a:xfrm>
            <a:prstGeom prst="rect">
              <a:avLst/>
            </a:prstGeom>
            <a:noFill/>
          </p:spPr>
          <p:txBody>
            <a:bodyPr wrap="square" rtlCol="0">
              <a:spAutoFit/>
            </a:bodyPr>
            <a:lstStyle/>
            <a:p>
              <a:pPr algn="ctr"/>
              <a:r>
                <a:rPr lang="en-US" dirty="0">
                  <a:solidFill>
                    <a:prstClr val="black"/>
                  </a:solidFill>
                  <a:latin typeface="Century Gothic" panose="020B0502020202020204" pitchFamily="34" charset="0"/>
                </a:rPr>
                <a:t>COOLING WITH STORED WATER</a:t>
              </a:r>
            </a:p>
          </p:txBody>
        </p:sp>
      </p:grpSp>
      <p:sp>
        <p:nvSpPr>
          <p:cNvPr id="11" name="TextBox 10">
            <a:extLst>
              <a:ext uri="{FF2B5EF4-FFF2-40B4-BE49-F238E27FC236}">
                <a16:creationId xmlns:a16="http://schemas.microsoft.com/office/drawing/2014/main" xmlns="" id="{DF283B4D-96FD-496D-ABF9-3EBFE548A476}"/>
              </a:ext>
            </a:extLst>
          </p:cNvPr>
          <p:cNvSpPr txBox="1"/>
          <p:nvPr/>
        </p:nvSpPr>
        <p:spPr>
          <a:xfrm>
            <a:off x="1077380" y="1015595"/>
            <a:ext cx="6989240" cy="523220"/>
          </a:xfrm>
          <a:prstGeom prst="rect">
            <a:avLst/>
          </a:prstGeom>
          <a:noFill/>
        </p:spPr>
        <p:txBody>
          <a:bodyPr wrap="square" rtlCol="0">
            <a:spAutoFit/>
          </a:bodyPr>
          <a:lstStyle/>
          <a:p>
            <a:pPr algn="ctr"/>
            <a:r>
              <a:rPr lang="en-US" sz="2800" dirty="0">
                <a:solidFill>
                  <a:prstClr val="black"/>
                </a:solidFill>
                <a:latin typeface="Century Gothic" panose="020B0502020202020204" pitchFamily="34" charset="0"/>
              </a:rPr>
              <a:t>AMANZI SOLAR PROTOTYPE</a:t>
            </a:r>
          </a:p>
        </p:txBody>
      </p:sp>
      <p:pic>
        <p:nvPicPr>
          <p:cNvPr id="4" name="Picture 3">
            <a:extLst>
              <a:ext uri="{FF2B5EF4-FFF2-40B4-BE49-F238E27FC236}">
                <a16:creationId xmlns:a16="http://schemas.microsoft.com/office/drawing/2014/main" xmlns="" id="{DFD4D414-3FBD-4FA8-8DFE-8452DA588824}"/>
              </a:ext>
            </a:extLst>
          </p:cNvPr>
          <p:cNvPicPr>
            <a:picLocks noChangeAspect="1"/>
          </p:cNvPicPr>
          <p:nvPr/>
        </p:nvPicPr>
        <p:blipFill rotWithShape="1">
          <a:blip r:embed="rId7"/>
          <a:srcRect l="57830"/>
          <a:stretch/>
        </p:blipFill>
        <p:spPr>
          <a:xfrm>
            <a:off x="179231" y="1828800"/>
            <a:ext cx="2200664" cy="3767655"/>
          </a:xfrm>
          <a:prstGeom prst="rect">
            <a:avLst/>
          </a:prstGeom>
        </p:spPr>
      </p:pic>
      <p:pic>
        <p:nvPicPr>
          <p:cNvPr id="8" name="First test%2c initial water f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30794" y="2488319"/>
            <a:ext cx="2476907" cy="3302542"/>
          </a:xfrm>
          <a:prstGeom prst="rect">
            <a:avLst/>
          </a:prstGeom>
        </p:spPr>
      </p:pic>
    </p:spTree>
    <p:extLst>
      <p:ext uri="{BB962C8B-B14F-4D97-AF65-F5344CB8AC3E}">
        <p14:creationId xmlns:p14="http://schemas.microsoft.com/office/powerpoint/2010/main" val="2492109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66762"/>
          </a:xfrm>
          <a:prstGeom prst="rect">
            <a:avLst/>
          </a:prstGeom>
        </p:spPr>
      </p:pic>
      <p:sp>
        <p:nvSpPr>
          <p:cNvPr id="14" name="TextBox 13"/>
          <p:cNvSpPr txBox="1"/>
          <p:nvPr/>
        </p:nvSpPr>
        <p:spPr>
          <a:xfrm>
            <a:off x="0" y="6516513"/>
            <a:ext cx="9144000" cy="338554"/>
          </a:xfrm>
          <a:prstGeom prst="rect">
            <a:avLst/>
          </a:prstGeom>
          <a:gradFill flip="none" rotWithShape="1">
            <a:gsLst>
              <a:gs pos="0">
                <a:srgbClr val="FFCC00"/>
              </a:gs>
              <a:gs pos="83000">
                <a:srgbClr val="FFCC00">
                  <a:tint val="44500"/>
                  <a:satMod val="160000"/>
                </a:srgbClr>
              </a:gs>
              <a:gs pos="100000">
                <a:srgbClr val="FFCC00">
                  <a:tint val="23500"/>
                  <a:satMod val="160000"/>
                </a:srgbClr>
              </a:gs>
            </a:gsLst>
            <a:lin ang="16200000" scaled="1"/>
            <a:tileRect/>
          </a:gradFill>
        </p:spPr>
        <p:txBody>
          <a:bodyPr wrap="square" rtlCol="0">
            <a:spAutoFit/>
          </a:bodyPr>
          <a:lstStyle/>
          <a:p>
            <a:pPr algn="ctr"/>
            <a:r>
              <a:rPr lang="en-US" sz="1600" b="1" dirty="0">
                <a:solidFill>
                  <a:prstClr val="black"/>
                </a:solidFill>
                <a:latin typeface="Times New Roman" pitchFamily="18" charset="0"/>
                <a:cs typeface="Times New Roman" pitchFamily="18" charset="0"/>
              </a:rPr>
              <a:t>Forum and Celebration of Energy Transitions</a:t>
            </a:r>
          </a:p>
        </p:txBody>
      </p:sp>
      <p:grpSp>
        <p:nvGrpSpPr>
          <p:cNvPr id="36" name="Group 35"/>
          <p:cNvGrpSpPr/>
          <p:nvPr/>
        </p:nvGrpSpPr>
        <p:grpSpPr>
          <a:xfrm>
            <a:off x="7403599" y="-50780"/>
            <a:ext cx="1791478" cy="830997"/>
            <a:chOff x="7399176" y="-52067"/>
            <a:chExt cx="1791478" cy="830997"/>
          </a:xfrm>
        </p:grpSpPr>
        <p:sp>
          <p:nvSpPr>
            <p:cNvPr id="33" name="Rectangle 32"/>
            <p:cNvSpPr/>
            <p:nvPr/>
          </p:nvSpPr>
          <p:spPr>
            <a:xfrm>
              <a:off x="7399176" y="0"/>
              <a:ext cx="1744824" cy="768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7399176" y="-52067"/>
              <a:ext cx="1791478" cy="830997"/>
            </a:xfrm>
            <a:prstGeom prst="rect">
              <a:avLst/>
            </a:prstGeom>
            <a:noFill/>
          </p:spPr>
          <p:txBody>
            <a:bodyPr wrap="square" rtlCol="0">
              <a:spAutoFit/>
            </a:bodyPr>
            <a:lstStyle/>
            <a:p>
              <a:pPr algn="ctr"/>
              <a:r>
                <a:rPr lang="en-US" sz="2000" dirty="0">
                  <a:solidFill>
                    <a:prstClr val="white"/>
                  </a:solidFill>
                  <a:latin typeface="Arial Narrow" pitchFamily="34" charset="0"/>
                  <a:cs typeface="Arial" pitchFamily="34" charset="0"/>
                </a:rPr>
                <a:t>IGERT</a:t>
              </a:r>
            </a:p>
            <a:p>
              <a:pPr algn="ctr"/>
              <a:r>
                <a:rPr lang="en-US" sz="1400" b="1" dirty="0">
                  <a:solidFill>
                    <a:prstClr val="white"/>
                  </a:solidFill>
                  <a:latin typeface="Arial Narrow" pitchFamily="34" charset="0"/>
                  <a:cs typeface="Arial" pitchFamily="34" charset="0"/>
                </a:rPr>
                <a:t>Energy Materials </a:t>
              </a:r>
            </a:p>
            <a:p>
              <a:pPr algn="ctr"/>
              <a:r>
                <a:rPr lang="en-US" sz="1400" b="1" dirty="0">
                  <a:solidFill>
                    <a:prstClr val="white"/>
                  </a:solidFill>
                  <a:latin typeface="Arial Narrow" pitchFamily="34" charset="0"/>
                  <a:cs typeface="Arial" pitchFamily="34" charset="0"/>
                </a:rPr>
                <a:t>&amp; Policy</a:t>
              </a:r>
            </a:p>
          </p:txBody>
        </p:sp>
      </p:grpSp>
      <p:sp>
        <p:nvSpPr>
          <p:cNvPr id="48" name="Rectangle 47"/>
          <p:cNvSpPr/>
          <p:nvPr/>
        </p:nvSpPr>
        <p:spPr>
          <a:xfrm>
            <a:off x="1791478" y="29438"/>
            <a:ext cx="5612121" cy="400110"/>
          </a:xfrm>
          <a:prstGeom prst="rect">
            <a:avLst/>
          </a:prstGeom>
        </p:spPr>
        <p:txBody>
          <a:bodyPr wrap="square">
            <a:spAutoFit/>
          </a:bodyPr>
          <a:lstStyle/>
          <a:p>
            <a:pPr algn="ctr"/>
            <a:endParaRPr lang="en-US" sz="2000" b="1" dirty="0">
              <a:solidFill>
                <a:srgbClr val="C00000"/>
              </a:solidFill>
              <a:latin typeface="Arial Black" pitchFamily="34" charset="0"/>
              <a:cs typeface="Arial" pitchFamily="34" charset="0"/>
            </a:endParaRPr>
          </a:p>
        </p:txBody>
      </p:sp>
      <p:pic>
        <p:nvPicPr>
          <p:cNvPr id="29" name="Picture 28"/>
          <p:cNvPicPr>
            <a:picLocks noChangeAspect="1"/>
          </p:cNvPicPr>
          <p:nvPr/>
        </p:nvPicPr>
        <p:blipFill rotWithShape="1">
          <a:blip r:embed="rId4"/>
          <a:srcRect l="22929" t="17763" r="15592" b="30338"/>
          <a:stretch/>
        </p:blipFill>
        <p:spPr>
          <a:xfrm>
            <a:off x="5012220" y="2794424"/>
            <a:ext cx="3917886" cy="2538482"/>
          </a:xfrm>
          <a:prstGeom prst="rect">
            <a:avLst/>
          </a:prstGeom>
        </p:spPr>
      </p:pic>
      <p:sp>
        <p:nvSpPr>
          <p:cNvPr id="30" name="Rectangle 29"/>
          <p:cNvSpPr/>
          <p:nvPr/>
        </p:nvSpPr>
        <p:spPr>
          <a:xfrm>
            <a:off x="4996715" y="2781284"/>
            <a:ext cx="3879656" cy="2562888"/>
          </a:xfrm>
          <a:prstGeom prst="rect">
            <a:avLst/>
          </a:prstGeom>
          <a:noFill/>
          <a:ln w="762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991677" y="2769980"/>
            <a:ext cx="3875003" cy="380627"/>
          </a:xfrm>
          <a:prstGeom prst="rect">
            <a:avLst/>
          </a:prstGeom>
          <a:solidFill>
            <a:schemeClr val="tx1">
              <a:lumMod val="75000"/>
              <a:lumOff val="25000"/>
            </a:schemeClr>
          </a:solidFill>
        </p:spPr>
        <p:txBody>
          <a:bodyPr wrap="square" rtlCol="0">
            <a:spAutoFit/>
          </a:bodyPr>
          <a:lstStyle/>
          <a:p>
            <a:pPr algn="ctr"/>
            <a:r>
              <a:rPr lang="en-US" b="1" spc="300" dirty="0">
                <a:solidFill>
                  <a:srgbClr val="69BB9A"/>
                </a:solidFill>
                <a:latin typeface="Century Gothic" panose="020B0502020202020204" pitchFamily="34" charset="0"/>
              </a:rPr>
              <a:t>THE AMANZI DIFFERENCE</a:t>
            </a:r>
          </a:p>
        </p:txBody>
      </p:sp>
      <p:sp>
        <p:nvSpPr>
          <p:cNvPr id="32" name="TextBox 31"/>
          <p:cNvSpPr txBox="1"/>
          <p:nvPr/>
        </p:nvSpPr>
        <p:spPr>
          <a:xfrm>
            <a:off x="5305298" y="4719389"/>
            <a:ext cx="1177194" cy="380627"/>
          </a:xfrm>
          <a:prstGeom prst="rect">
            <a:avLst/>
          </a:prstGeom>
          <a:solidFill>
            <a:schemeClr val="bg1"/>
          </a:solidFill>
          <a:ln>
            <a:solidFill>
              <a:schemeClr val="tx1">
                <a:lumMod val="50000"/>
                <a:lumOff val="50000"/>
              </a:schemeClr>
            </a:solidFill>
          </a:ln>
        </p:spPr>
        <p:txBody>
          <a:bodyPr wrap="square" rtlCol="0">
            <a:spAutoFit/>
          </a:bodyPr>
          <a:lstStyle/>
          <a:p>
            <a:pPr algn="ctr"/>
            <a:r>
              <a:rPr lang="en-US" b="1" spc="300" dirty="0">
                <a:solidFill>
                  <a:prstClr val="black"/>
                </a:solidFill>
                <a:latin typeface="Century Gothic" panose="020B0502020202020204" pitchFamily="34" charset="0"/>
              </a:rPr>
              <a:t>CLEAN</a:t>
            </a:r>
          </a:p>
        </p:txBody>
      </p:sp>
      <p:sp>
        <p:nvSpPr>
          <p:cNvPr id="34" name="TextBox 33"/>
          <p:cNvSpPr txBox="1"/>
          <p:nvPr/>
        </p:nvSpPr>
        <p:spPr>
          <a:xfrm>
            <a:off x="7340275" y="4708847"/>
            <a:ext cx="1177194" cy="380627"/>
          </a:xfrm>
          <a:prstGeom prst="rect">
            <a:avLst/>
          </a:prstGeom>
          <a:solidFill>
            <a:schemeClr val="bg1"/>
          </a:solidFill>
          <a:ln>
            <a:solidFill>
              <a:schemeClr val="tx1">
                <a:lumMod val="50000"/>
                <a:lumOff val="50000"/>
              </a:schemeClr>
            </a:solidFill>
          </a:ln>
        </p:spPr>
        <p:txBody>
          <a:bodyPr wrap="square" rtlCol="0">
            <a:spAutoFit/>
          </a:bodyPr>
          <a:lstStyle/>
          <a:p>
            <a:pPr algn="ctr"/>
            <a:r>
              <a:rPr lang="en-US" b="1" spc="300" dirty="0">
                <a:solidFill>
                  <a:prstClr val="black"/>
                </a:solidFill>
                <a:latin typeface="Century Gothic" panose="020B0502020202020204" pitchFamily="34" charset="0"/>
              </a:rPr>
              <a:t>DIRTY</a:t>
            </a:r>
          </a:p>
        </p:txBody>
      </p:sp>
      <p:grpSp>
        <p:nvGrpSpPr>
          <p:cNvPr id="4" name="Group 3"/>
          <p:cNvGrpSpPr/>
          <p:nvPr/>
        </p:nvGrpSpPr>
        <p:grpSpPr>
          <a:xfrm>
            <a:off x="235334" y="2769981"/>
            <a:ext cx="4057886" cy="2574191"/>
            <a:chOff x="3854253" y="1336495"/>
            <a:chExt cx="3826752" cy="2486833"/>
          </a:xfrm>
        </p:grpSpPr>
        <p:pic>
          <p:nvPicPr>
            <p:cNvPr id="27" name="Picture 26"/>
            <p:cNvPicPr>
              <a:picLocks noChangeAspect="1"/>
            </p:cNvPicPr>
            <p:nvPr/>
          </p:nvPicPr>
          <p:blipFill rotWithShape="1">
            <a:blip r:embed="rId5"/>
            <a:srcRect l="2530" t="7688"/>
            <a:stretch/>
          </p:blipFill>
          <p:spPr>
            <a:xfrm>
              <a:off x="3975488" y="1437096"/>
              <a:ext cx="3488246" cy="2315588"/>
            </a:xfrm>
            <a:prstGeom prst="rect">
              <a:avLst/>
            </a:prstGeom>
          </p:spPr>
        </p:pic>
        <p:sp>
          <p:nvSpPr>
            <p:cNvPr id="28" name="Rectangle 27"/>
            <p:cNvSpPr/>
            <p:nvPr/>
          </p:nvSpPr>
          <p:spPr>
            <a:xfrm>
              <a:off x="3854253" y="1336495"/>
              <a:ext cx="3826752" cy="2486833"/>
            </a:xfrm>
            <a:prstGeom prst="rect">
              <a:avLst/>
            </a:prstGeom>
            <a:noFill/>
            <a:ln w="7620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37" name="Straight Arrow Connector 36"/>
            <p:cNvCxnSpPr/>
            <p:nvPr/>
          </p:nvCxnSpPr>
          <p:spPr>
            <a:xfrm flipV="1">
              <a:off x="5995347" y="1668324"/>
              <a:ext cx="20548" cy="9652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p:cNvPr>
          <p:cNvSpPr txBox="1"/>
          <p:nvPr/>
        </p:nvSpPr>
        <p:spPr>
          <a:xfrm>
            <a:off x="1077380" y="1015595"/>
            <a:ext cx="6989240" cy="523220"/>
          </a:xfrm>
          <a:prstGeom prst="rect">
            <a:avLst/>
          </a:prstGeom>
          <a:noFill/>
        </p:spPr>
        <p:txBody>
          <a:bodyPr wrap="square" rtlCol="0">
            <a:spAutoFit/>
          </a:bodyPr>
          <a:lstStyle/>
          <a:p>
            <a:pPr algn="ctr"/>
            <a:r>
              <a:rPr lang="en-US" sz="2800" spc="300" dirty="0">
                <a:solidFill>
                  <a:prstClr val="black"/>
                </a:solidFill>
                <a:latin typeface="Century Gothic" panose="020B0502020202020204" pitchFamily="34" charset="0"/>
              </a:rPr>
              <a:t>SYSTEM BENEFITS</a:t>
            </a:r>
          </a:p>
        </p:txBody>
      </p:sp>
      <p:sp>
        <p:nvSpPr>
          <p:cNvPr id="5" name="TextBox 4"/>
          <p:cNvSpPr txBox="1"/>
          <p:nvPr/>
        </p:nvSpPr>
        <p:spPr>
          <a:xfrm>
            <a:off x="5609642" y="2233856"/>
            <a:ext cx="2988527" cy="369332"/>
          </a:xfrm>
          <a:prstGeom prst="rect">
            <a:avLst/>
          </a:prstGeom>
          <a:noFill/>
        </p:spPr>
        <p:txBody>
          <a:bodyPr wrap="square" rtlCol="0">
            <a:spAutoFit/>
          </a:bodyPr>
          <a:lstStyle/>
          <a:p>
            <a:pPr algn="ctr"/>
            <a:r>
              <a:rPr lang="en-US" dirty="0">
                <a:solidFill>
                  <a:prstClr val="black"/>
                </a:solidFill>
              </a:rPr>
              <a:t>CLEANING</a:t>
            </a:r>
          </a:p>
        </p:txBody>
      </p:sp>
      <p:sp>
        <p:nvSpPr>
          <p:cNvPr id="39" name="TextBox 38"/>
          <p:cNvSpPr txBox="1"/>
          <p:nvPr/>
        </p:nvSpPr>
        <p:spPr>
          <a:xfrm>
            <a:off x="770013" y="2233856"/>
            <a:ext cx="2988527" cy="369332"/>
          </a:xfrm>
          <a:prstGeom prst="rect">
            <a:avLst/>
          </a:prstGeom>
          <a:noFill/>
        </p:spPr>
        <p:txBody>
          <a:bodyPr wrap="square" rtlCol="0">
            <a:spAutoFit/>
          </a:bodyPr>
          <a:lstStyle/>
          <a:p>
            <a:pPr algn="ctr"/>
            <a:r>
              <a:rPr lang="en-US" dirty="0">
                <a:solidFill>
                  <a:prstClr val="black"/>
                </a:solidFill>
              </a:rPr>
              <a:t>TEMPERATURE REDUCTION</a:t>
            </a:r>
          </a:p>
        </p:txBody>
      </p:sp>
      <p:sp>
        <p:nvSpPr>
          <p:cNvPr id="6" name="TextBox 5"/>
          <p:cNvSpPr txBox="1"/>
          <p:nvPr/>
        </p:nvSpPr>
        <p:spPr>
          <a:xfrm>
            <a:off x="3227108" y="5804683"/>
            <a:ext cx="2740859" cy="400110"/>
          </a:xfrm>
          <a:prstGeom prst="rect">
            <a:avLst/>
          </a:prstGeom>
          <a:noFill/>
        </p:spPr>
        <p:txBody>
          <a:bodyPr wrap="square" rtlCol="0">
            <a:spAutoFit/>
          </a:bodyPr>
          <a:lstStyle/>
          <a:p>
            <a:r>
              <a:rPr lang="en-US" sz="2000" dirty="0">
                <a:solidFill>
                  <a:prstClr val="black"/>
                </a:solidFill>
                <a:latin typeface="Century Gothic" panose="020B0502020202020204" pitchFamily="34" charset="0"/>
              </a:rPr>
              <a:t>2 PENDING PATENTS </a:t>
            </a:r>
          </a:p>
        </p:txBody>
      </p:sp>
    </p:spTree>
    <p:extLst>
      <p:ext uri="{BB962C8B-B14F-4D97-AF65-F5344CB8AC3E}">
        <p14:creationId xmlns:p14="http://schemas.microsoft.com/office/powerpoint/2010/main" val="1759712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25332" y="1146387"/>
            <a:ext cx="5228168" cy="2235200"/>
          </a:xfrm>
        </p:spPr>
        <p:txBody>
          <a:bodyPr/>
          <a:lstStyle/>
          <a:p>
            <a:r>
              <a:rPr lang="en-US" sz="3200" dirty="0" smtClean="0"/>
              <a:t>The Policy Implications of Solar Penetration</a:t>
            </a:r>
            <a:endParaRPr lang="en-US" sz="3200" dirty="0"/>
          </a:p>
        </p:txBody>
      </p:sp>
      <p:sp>
        <p:nvSpPr>
          <p:cNvPr id="4" name="Subtitle 2"/>
          <p:cNvSpPr txBox="1">
            <a:spLocks/>
          </p:cNvSpPr>
          <p:nvPr/>
        </p:nvSpPr>
        <p:spPr>
          <a:xfrm>
            <a:off x="3725332" y="4256193"/>
            <a:ext cx="5517244" cy="1202267"/>
          </a:xfrm>
          <a:prstGeom prst="rect">
            <a:avLst/>
          </a:prstGeom>
        </p:spPr>
        <p:txBody>
          <a:bodyPr vert="horz" lIns="91440" tIns="45720" rIns="91440" bIns="45720" rtlCol="0">
            <a:noAutofit/>
          </a:bodyPr>
          <a:lstStyle>
            <a:lvl1pPr marL="0" indent="0" algn="l" defTabSz="457200" rtl="0" eaLnBrk="1" latinLnBrk="0" hangingPunct="1">
              <a:lnSpc>
                <a:spcPts val="2800"/>
              </a:lnSpc>
              <a:spcBef>
                <a:spcPct val="20000"/>
              </a:spcBef>
              <a:buFont typeface="Arial"/>
              <a:buNone/>
              <a:defRPr sz="2400" kern="1200" cap="all" spc="4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cap="none" spc="0" dirty="0" smtClean="0">
                <a:solidFill>
                  <a:prstClr val="white"/>
                </a:solidFill>
              </a:rPr>
              <a:t>Ross </a:t>
            </a:r>
            <a:r>
              <a:rPr lang="en-US" sz="2000" b="1" cap="none" spc="0" dirty="0" err="1" smtClean="0">
                <a:solidFill>
                  <a:prstClr val="white"/>
                </a:solidFill>
              </a:rPr>
              <a:t>Beppler</a:t>
            </a:r>
            <a:endParaRPr lang="en-US" sz="2000" b="1" cap="none" spc="0" dirty="0" smtClean="0">
              <a:solidFill>
                <a:prstClr val="white"/>
              </a:solidFill>
            </a:endParaRPr>
          </a:p>
          <a:p>
            <a:r>
              <a:rPr lang="en-US" sz="2000" cap="none" spc="0" dirty="0" smtClean="0">
                <a:solidFill>
                  <a:prstClr val="white"/>
                </a:solidFill>
              </a:rPr>
              <a:t>IGERT Fellow – Public Policy  </a:t>
            </a:r>
            <a:endParaRPr lang="en-US" sz="2000" cap="none" spc="0" dirty="0">
              <a:solidFill>
                <a:prstClr val="white"/>
              </a:solidFill>
            </a:endParaRPr>
          </a:p>
        </p:txBody>
      </p:sp>
    </p:spTree>
    <p:extLst>
      <p:ext uri="{BB962C8B-B14F-4D97-AF65-F5344CB8AC3E}">
        <p14:creationId xmlns:p14="http://schemas.microsoft.com/office/powerpoint/2010/main" val="28448611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851678"/>
            <a:ext cx="8873067" cy="3819548"/>
          </a:xfrm>
        </p:spPr>
        <p:txBody>
          <a:bodyPr/>
          <a:lstStyle/>
          <a:p>
            <a:pPr marL="342900" indent="-342900">
              <a:buFont typeface="+mj-lt"/>
              <a:buAutoNum type="arabicPeriod"/>
            </a:pPr>
            <a:r>
              <a:rPr lang="en-US" sz="2400" dirty="0" smtClean="0"/>
              <a:t>Solar Policy History </a:t>
            </a:r>
          </a:p>
          <a:p>
            <a:pPr marL="342900" indent="-342900">
              <a:buFont typeface="+mj-lt"/>
              <a:buAutoNum type="arabicPeriod"/>
            </a:pPr>
            <a:r>
              <a:rPr lang="en-US" sz="2400" dirty="0" smtClean="0"/>
              <a:t>Solar impacts </a:t>
            </a:r>
            <a:r>
              <a:rPr lang="en-US" sz="2400" dirty="0"/>
              <a:t>on rates and bills</a:t>
            </a:r>
          </a:p>
          <a:p>
            <a:pPr marL="342900" indent="-342900">
              <a:buFont typeface="+mj-lt"/>
              <a:buAutoNum type="arabicPeriod"/>
            </a:pPr>
            <a:r>
              <a:rPr lang="en-US" sz="2400" dirty="0" smtClean="0"/>
              <a:t>The state of the debate on solar </a:t>
            </a:r>
          </a:p>
          <a:p>
            <a:pPr marL="342900" indent="-342900">
              <a:buFont typeface="+mj-lt"/>
              <a:buAutoNum type="arabicPeriod"/>
            </a:pPr>
            <a:r>
              <a:rPr lang="en-US" sz="2400" dirty="0" smtClean="0"/>
              <a:t>Rate design </a:t>
            </a:r>
            <a:r>
              <a:rPr lang="en-US" sz="2400" dirty="0"/>
              <a:t>g</a:t>
            </a:r>
            <a:r>
              <a:rPr lang="en-US" sz="2400" dirty="0" smtClean="0"/>
              <a:t>oals (equity</a:t>
            </a:r>
            <a:r>
              <a:rPr lang="en-US" sz="2400" dirty="0"/>
              <a:t>; efficiency; rate design)</a:t>
            </a:r>
          </a:p>
          <a:p>
            <a:pPr marL="342900" indent="-342900">
              <a:buFont typeface="+mj-lt"/>
              <a:buAutoNum type="arabicPeriod"/>
            </a:pPr>
            <a:r>
              <a:rPr lang="en-US" sz="2400" dirty="0" smtClean="0"/>
              <a:t>What is the “Value </a:t>
            </a:r>
            <a:r>
              <a:rPr lang="en-US" sz="2400" dirty="0"/>
              <a:t>of </a:t>
            </a:r>
            <a:r>
              <a:rPr lang="en-US" sz="2400" dirty="0" smtClean="0"/>
              <a:t>Solar”</a:t>
            </a:r>
          </a:p>
          <a:p>
            <a:pPr marL="342900" indent="-342900">
              <a:buFont typeface="+mj-lt"/>
              <a:buAutoNum type="arabicPeriod"/>
            </a:pPr>
            <a:r>
              <a:rPr lang="en-US" sz="2400" dirty="0" smtClean="0"/>
              <a:t>Barriers</a:t>
            </a:r>
            <a:endParaRPr lang="en-US" sz="2400" dirty="0"/>
          </a:p>
          <a:p>
            <a:pPr marL="342900" indent="-342900">
              <a:buFont typeface="+mj-lt"/>
              <a:buAutoNum type="arabicPeriod"/>
            </a:pPr>
            <a:r>
              <a:rPr lang="en-US" sz="2400" dirty="0" smtClean="0"/>
              <a:t>Recommendations and conclusions</a:t>
            </a:r>
          </a:p>
          <a:p>
            <a:pPr marL="342900" indent="-342900">
              <a:buFont typeface="+mj-lt"/>
              <a:buAutoNum type="arabicPeriod"/>
            </a:pPr>
            <a:endParaRPr lang="en-US" sz="2400" dirty="0"/>
          </a:p>
        </p:txBody>
      </p:sp>
      <p:sp>
        <p:nvSpPr>
          <p:cNvPr id="3" name="Title 2"/>
          <p:cNvSpPr>
            <a:spLocks noGrp="1"/>
          </p:cNvSpPr>
          <p:nvPr>
            <p:ph type="title"/>
          </p:nvPr>
        </p:nvSpPr>
        <p:spPr/>
        <p:txBody>
          <a:bodyPr/>
          <a:lstStyle/>
          <a:p>
            <a:r>
              <a:rPr lang="en-US" sz="2400" dirty="0" smtClean="0"/>
              <a:t>Outline</a:t>
            </a:r>
            <a:endParaRPr lang="en-US" sz="2400" dirty="0"/>
          </a:p>
        </p:txBody>
      </p:sp>
    </p:spTree>
    <p:extLst>
      <p:ext uri="{BB962C8B-B14F-4D97-AF65-F5344CB8AC3E}">
        <p14:creationId xmlns:p14="http://schemas.microsoft.com/office/powerpoint/2010/main" val="4044352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ctorized blue.jpg"/>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5926666" y="-253999"/>
            <a:ext cx="7405531" cy="7408330"/>
          </a:xfrm>
          <a:prstGeom prst="rect">
            <a:avLst/>
          </a:prstGeom>
          <a:ln>
            <a:noFill/>
          </a:ln>
          <a:effectLst>
            <a:softEdge rad="698500"/>
          </a:effectLst>
        </p:spPr>
      </p:pic>
      <p:sp>
        <p:nvSpPr>
          <p:cNvPr id="2" name="Title 1"/>
          <p:cNvSpPr>
            <a:spLocks noGrp="1"/>
          </p:cNvSpPr>
          <p:nvPr>
            <p:ph type="ctrTitle"/>
          </p:nvPr>
        </p:nvSpPr>
        <p:spPr>
          <a:xfrm>
            <a:off x="220132" y="126301"/>
            <a:ext cx="5593646" cy="2413699"/>
          </a:xfrm>
        </p:spPr>
        <p:txBody>
          <a:bodyPr>
            <a:noAutofit/>
          </a:bodyPr>
          <a:lstStyle/>
          <a:p>
            <a:pPr algn="l"/>
            <a:r>
              <a:rPr lang="en-US" sz="3333" dirty="0">
                <a:solidFill>
                  <a:srgbClr val="C97B1C"/>
                </a:solidFill>
                <a:latin typeface="Helvetica Neue" charset="0"/>
                <a:ea typeface="Helvetica Neue" charset="0"/>
                <a:cs typeface="Helvetica Neue" charset="0"/>
              </a:rPr>
              <a:t>Process-Structure-Property Relationships</a:t>
            </a:r>
          </a:p>
        </p:txBody>
      </p:sp>
      <p:sp>
        <p:nvSpPr>
          <p:cNvPr id="3" name="Subtitle 2"/>
          <p:cNvSpPr>
            <a:spLocks noGrp="1"/>
          </p:cNvSpPr>
          <p:nvPr>
            <p:ph type="subTitle" idx="1"/>
          </p:nvPr>
        </p:nvSpPr>
        <p:spPr>
          <a:xfrm>
            <a:off x="228600" y="2366985"/>
            <a:ext cx="6400800" cy="2850599"/>
          </a:xfrm>
        </p:spPr>
        <p:txBody>
          <a:bodyPr>
            <a:normAutofit fontScale="92500" lnSpcReduction="10000"/>
          </a:bodyPr>
          <a:lstStyle/>
          <a:p>
            <a:pPr algn="l"/>
            <a:r>
              <a:rPr lang="en-US" sz="2667" dirty="0">
                <a:solidFill>
                  <a:schemeClr val="tx1">
                    <a:lumMod val="75000"/>
                    <a:lumOff val="25000"/>
                  </a:schemeClr>
                </a:solidFill>
                <a:latin typeface="Helvetica Neue" charset="0"/>
                <a:ea typeface="Helvetica Neue" charset="0"/>
                <a:cs typeface="Helvetica Neue" charset="0"/>
              </a:rPr>
              <a:t>Nils </a:t>
            </a:r>
            <a:r>
              <a:rPr lang="en-US" sz="2667" dirty="0" err="1">
                <a:solidFill>
                  <a:schemeClr val="tx1">
                    <a:lumMod val="75000"/>
                    <a:lumOff val="25000"/>
                  </a:schemeClr>
                </a:solidFill>
                <a:latin typeface="Helvetica Neue" charset="0"/>
                <a:ea typeface="Helvetica Neue" charset="0"/>
                <a:cs typeface="Helvetica Neue" charset="0"/>
              </a:rPr>
              <a:t>Persson</a:t>
            </a:r>
            <a:r>
              <a:rPr lang="en-US" sz="2667" dirty="0">
                <a:solidFill>
                  <a:schemeClr val="tx1">
                    <a:lumMod val="75000"/>
                    <a:lumOff val="25000"/>
                  </a:schemeClr>
                </a:solidFill>
                <a:latin typeface="Helvetica Neue" charset="0"/>
                <a:ea typeface="Helvetica Neue" charset="0"/>
                <a:cs typeface="Helvetica Neue" charset="0"/>
              </a:rPr>
              <a:t>, </a:t>
            </a:r>
          </a:p>
          <a:p>
            <a:pPr algn="l"/>
            <a:r>
              <a:rPr lang="en-US" sz="2667" dirty="0">
                <a:solidFill>
                  <a:schemeClr val="tx1">
                    <a:lumMod val="75000"/>
                    <a:lumOff val="25000"/>
                  </a:schemeClr>
                </a:solidFill>
                <a:latin typeface="Helvetica Neue" charset="0"/>
                <a:ea typeface="Helvetica Neue" charset="0"/>
                <a:cs typeface="Helvetica Neue" charset="0"/>
              </a:rPr>
              <a:t>Michael McBride,</a:t>
            </a:r>
          </a:p>
          <a:p>
            <a:pPr algn="l"/>
            <a:r>
              <a:rPr lang="en-US" sz="2667" dirty="0">
                <a:solidFill>
                  <a:schemeClr val="tx1">
                    <a:lumMod val="75000"/>
                    <a:lumOff val="25000"/>
                  </a:schemeClr>
                </a:solidFill>
                <a:latin typeface="Helvetica Neue" charset="0"/>
                <a:ea typeface="Helvetica Neue" charset="0"/>
                <a:cs typeface="Helvetica Neue" charset="0"/>
              </a:rPr>
              <a:t>Elsa </a:t>
            </a:r>
            <a:r>
              <a:rPr lang="en-US" sz="2667" dirty="0" err="1">
                <a:solidFill>
                  <a:schemeClr val="tx1">
                    <a:lumMod val="75000"/>
                    <a:lumOff val="25000"/>
                  </a:schemeClr>
                </a:solidFill>
                <a:latin typeface="Helvetica Neue" charset="0"/>
                <a:ea typeface="Helvetica Neue" charset="0"/>
                <a:cs typeface="Helvetica Neue" charset="0"/>
              </a:rPr>
              <a:t>Reichmanis</a:t>
            </a:r>
            <a:r>
              <a:rPr lang="en-US" sz="2667" dirty="0">
                <a:solidFill>
                  <a:schemeClr val="tx1">
                    <a:lumMod val="75000"/>
                    <a:lumOff val="25000"/>
                  </a:schemeClr>
                </a:solidFill>
                <a:latin typeface="Helvetica Neue" charset="0"/>
                <a:ea typeface="Helvetica Neue" charset="0"/>
                <a:cs typeface="Helvetica Neue" charset="0"/>
              </a:rPr>
              <a:t>, </a:t>
            </a:r>
          </a:p>
          <a:p>
            <a:pPr algn="l"/>
            <a:r>
              <a:rPr lang="en-US" sz="2667" dirty="0">
                <a:solidFill>
                  <a:schemeClr val="tx1">
                    <a:lumMod val="75000"/>
                    <a:lumOff val="25000"/>
                  </a:schemeClr>
                </a:solidFill>
                <a:latin typeface="Helvetica Neue" charset="0"/>
                <a:ea typeface="Helvetica Neue" charset="0"/>
                <a:cs typeface="Helvetica Neue" charset="0"/>
              </a:rPr>
              <a:t>Martha Grover</a:t>
            </a:r>
          </a:p>
          <a:p>
            <a:pPr algn="l"/>
            <a:endParaRPr lang="en-US" sz="1167" dirty="0">
              <a:solidFill>
                <a:schemeClr val="tx1">
                  <a:lumMod val="75000"/>
                  <a:lumOff val="25000"/>
                </a:schemeClr>
              </a:solidFill>
              <a:latin typeface="Helvetica Neue" charset="0"/>
              <a:ea typeface="Helvetica Neue" charset="0"/>
              <a:cs typeface="Helvetica Neue" charset="0"/>
            </a:endParaRPr>
          </a:p>
          <a:p>
            <a:pPr algn="l"/>
            <a:r>
              <a:rPr lang="en-US" sz="2000" dirty="0">
                <a:solidFill>
                  <a:schemeClr val="tx1">
                    <a:lumMod val="75000"/>
                    <a:lumOff val="25000"/>
                  </a:schemeClr>
                </a:solidFill>
                <a:latin typeface="Helvetica Neue" charset="0"/>
                <a:ea typeface="Helvetica Neue" charset="0"/>
                <a:cs typeface="Helvetica Neue" charset="0"/>
              </a:rPr>
              <a:t>Chemical &amp; </a:t>
            </a:r>
            <a:r>
              <a:rPr lang="en-US" sz="2000" dirty="0" err="1">
                <a:solidFill>
                  <a:schemeClr val="tx1">
                    <a:lumMod val="75000"/>
                    <a:lumOff val="25000"/>
                  </a:schemeClr>
                </a:solidFill>
                <a:latin typeface="Helvetica Neue" charset="0"/>
                <a:ea typeface="Helvetica Neue" charset="0"/>
                <a:cs typeface="Helvetica Neue" charset="0"/>
              </a:rPr>
              <a:t>Biomolecular</a:t>
            </a:r>
            <a:r>
              <a:rPr lang="en-US" sz="2000" dirty="0">
                <a:solidFill>
                  <a:schemeClr val="tx1">
                    <a:lumMod val="75000"/>
                    <a:lumOff val="25000"/>
                  </a:schemeClr>
                </a:solidFill>
                <a:latin typeface="Helvetica Neue" charset="0"/>
                <a:ea typeface="Helvetica Neue" charset="0"/>
                <a:cs typeface="Helvetica Neue" charset="0"/>
              </a:rPr>
              <a:t> Engineering</a:t>
            </a:r>
          </a:p>
          <a:p>
            <a:pPr algn="l"/>
            <a:r>
              <a:rPr lang="en-US" sz="2000" dirty="0">
                <a:solidFill>
                  <a:schemeClr val="tx1">
                    <a:lumMod val="75000"/>
                    <a:lumOff val="25000"/>
                  </a:schemeClr>
                </a:solidFill>
                <a:latin typeface="Helvetica Neue" charset="0"/>
                <a:ea typeface="Helvetica Neue" charset="0"/>
                <a:cs typeface="Helvetica Neue" charset="0"/>
              </a:rPr>
              <a:t>Georgia Institute of Technology</a:t>
            </a:r>
          </a:p>
          <a:p>
            <a:pPr algn="l"/>
            <a:r>
              <a:rPr lang="en-US" sz="2000" dirty="0">
                <a:solidFill>
                  <a:schemeClr val="bg1">
                    <a:lumMod val="50000"/>
                  </a:schemeClr>
                </a:solidFill>
                <a:latin typeface="Helvetica Neue" charset="0"/>
                <a:ea typeface="Helvetica Neue" charset="0"/>
                <a:cs typeface="Helvetica Neue" charset="0"/>
              </a:rPr>
              <a:t>Tuesday July 25</a:t>
            </a:r>
            <a:r>
              <a:rPr lang="en-US" sz="2000" baseline="30000" dirty="0">
                <a:solidFill>
                  <a:schemeClr val="bg1">
                    <a:lumMod val="50000"/>
                  </a:schemeClr>
                </a:solidFill>
                <a:latin typeface="Helvetica Neue" charset="0"/>
                <a:ea typeface="Helvetica Neue" charset="0"/>
                <a:cs typeface="Helvetica Neue" charset="0"/>
              </a:rPr>
              <a:t>th</a:t>
            </a:r>
            <a:r>
              <a:rPr lang="en-US" sz="2000" dirty="0">
                <a:solidFill>
                  <a:schemeClr val="bg1">
                    <a:lumMod val="50000"/>
                  </a:schemeClr>
                </a:solidFill>
                <a:latin typeface="Helvetica Neue" charset="0"/>
                <a:ea typeface="Helvetica Neue" charset="0"/>
                <a:cs typeface="Helvetica Neue" charset="0"/>
              </a:rPr>
              <a:t>, 2017</a:t>
            </a:r>
          </a:p>
        </p:txBody>
      </p:sp>
      <p:pic>
        <p:nvPicPr>
          <p:cNvPr id="4" name="Picture 3"/>
          <p:cNvPicPr>
            <a:picLocks noChangeAspect="1"/>
          </p:cNvPicPr>
          <p:nvPr/>
        </p:nvPicPr>
        <p:blipFill>
          <a:blip r:embed="rId4"/>
          <a:stretch>
            <a:fillRect/>
          </a:stretch>
        </p:blipFill>
        <p:spPr>
          <a:xfrm>
            <a:off x="331612" y="5285380"/>
            <a:ext cx="3697111" cy="1236083"/>
          </a:xfrm>
          <a:prstGeom prst="rect">
            <a:avLst/>
          </a:prstGeom>
        </p:spPr>
      </p:pic>
    </p:spTree>
    <p:extLst>
      <p:ext uri="{BB962C8B-B14F-4D97-AF65-F5344CB8AC3E}">
        <p14:creationId xmlns:p14="http://schemas.microsoft.com/office/powerpoint/2010/main" val="3918376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What IS Driving PV Installation?</a:t>
            </a:r>
            <a:endParaRPr lang="en-US" sz="2400" dirty="0"/>
          </a:p>
        </p:txBody>
      </p:sp>
      <p:pic>
        <p:nvPicPr>
          <p:cNvPr id="1026" name="Picture 2" descr="http://ars.els-cdn.com/content/image/1-s2.0-S0301421517303166-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0" y="1109531"/>
            <a:ext cx="4417237" cy="3020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750578" y="1074657"/>
            <a:ext cx="4326611" cy="3090436"/>
          </a:xfrm>
          <a:prstGeom prst="rect">
            <a:avLst/>
          </a:prstGeom>
        </p:spPr>
      </p:pic>
      <p:sp>
        <p:nvSpPr>
          <p:cNvPr id="6" name="TextBox 5"/>
          <p:cNvSpPr txBox="1"/>
          <p:nvPr/>
        </p:nvSpPr>
        <p:spPr>
          <a:xfrm>
            <a:off x="248265" y="5978364"/>
            <a:ext cx="6887183" cy="523220"/>
          </a:xfrm>
          <a:prstGeom prst="rect">
            <a:avLst/>
          </a:prstGeom>
          <a:noFill/>
        </p:spPr>
        <p:txBody>
          <a:bodyPr wrap="square" rtlCol="0">
            <a:spAutoFit/>
          </a:bodyPr>
          <a:lstStyle/>
          <a:p>
            <a:pPr defTabSz="457200"/>
            <a:r>
              <a:rPr lang="en-US" sz="1400" dirty="0" err="1">
                <a:solidFill>
                  <a:prstClr val="black"/>
                </a:solidFill>
              </a:rPr>
              <a:t>Matisoff</a:t>
            </a:r>
            <a:r>
              <a:rPr lang="en-US" sz="1400" dirty="0">
                <a:solidFill>
                  <a:prstClr val="black"/>
                </a:solidFill>
              </a:rPr>
              <a:t>, Daniel C., and Erik P. Johnson. "The comparative effectiveness of residential solar incentives." </a:t>
            </a:r>
            <a:r>
              <a:rPr lang="en-US" sz="1400" i="1" dirty="0">
                <a:solidFill>
                  <a:prstClr val="black"/>
                </a:solidFill>
              </a:rPr>
              <a:t>Energy Policy</a:t>
            </a:r>
            <a:r>
              <a:rPr lang="en-US" sz="1400" dirty="0">
                <a:solidFill>
                  <a:prstClr val="black"/>
                </a:solidFill>
              </a:rPr>
              <a:t> 108 (2017): 44-54.</a:t>
            </a:r>
          </a:p>
        </p:txBody>
      </p:sp>
      <p:sp>
        <p:nvSpPr>
          <p:cNvPr id="7" name="TextBox 6"/>
          <p:cNvSpPr txBox="1"/>
          <p:nvPr/>
        </p:nvSpPr>
        <p:spPr>
          <a:xfrm>
            <a:off x="262647" y="4433137"/>
            <a:ext cx="8599251" cy="1323439"/>
          </a:xfrm>
          <a:prstGeom prst="rect">
            <a:avLst/>
          </a:prstGeom>
          <a:noFill/>
        </p:spPr>
        <p:txBody>
          <a:bodyPr wrap="square" rtlCol="0">
            <a:spAutoFit/>
          </a:bodyPr>
          <a:lstStyle/>
          <a:p>
            <a:pPr marL="342900" indent="-342900" defTabSz="457200">
              <a:buFont typeface="Arial" panose="020B0604020202020204" pitchFamily="34" charset="0"/>
              <a:buChar char="•"/>
            </a:pPr>
            <a:r>
              <a:rPr lang="en-US" sz="2000" dirty="0">
                <a:solidFill>
                  <a:prstClr val="black"/>
                </a:solidFill>
              </a:rPr>
              <a:t>Until recently the growth in PV was largely policy driven (tax credits, renewable portfolio standards, net metering…)</a:t>
            </a:r>
          </a:p>
          <a:p>
            <a:pPr marL="342900" indent="-342900" defTabSz="457200">
              <a:buFont typeface="Arial" panose="020B0604020202020204" pitchFamily="34" charset="0"/>
              <a:buChar char="•"/>
            </a:pPr>
            <a:r>
              <a:rPr lang="en-US" sz="2000" dirty="0">
                <a:solidFill>
                  <a:prstClr val="black"/>
                </a:solidFill>
              </a:rPr>
              <a:t>The price of PV has continued to decline to the point where some jurisdictions are approaching grid parity</a:t>
            </a:r>
          </a:p>
        </p:txBody>
      </p:sp>
    </p:spTree>
    <p:extLst>
      <p:ext uri="{BB962C8B-B14F-4D97-AF65-F5344CB8AC3E}">
        <p14:creationId xmlns:p14="http://schemas.microsoft.com/office/powerpoint/2010/main" val="34581406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Policy Incentives</a:t>
            </a:r>
            <a:endParaRPr lang="en-US" sz="2400" dirty="0"/>
          </a:p>
        </p:txBody>
      </p:sp>
      <p:sp>
        <p:nvSpPr>
          <p:cNvPr id="4" name="Content Placeholder 3"/>
          <p:cNvSpPr>
            <a:spLocks noGrp="1"/>
          </p:cNvSpPr>
          <p:nvPr>
            <p:ph idx="1"/>
          </p:nvPr>
        </p:nvSpPr>
        <p:spPr>
          <a:xfrm>
            <a:off x="152103" y="1393219"/>
            <a:ext cx="8873067" cy="4265920"/>
          </a:xfrm>
        </p:spPr>
        <p:txBody>
          <a:bodyPr/>
          <a:lstStyle/>
          <a:p>
            <a:pPr marL="457200" indent="-457200">
              <a:buFont typeface="Arial" panose="020B0604020202020204" pitchFamily="34" charset="0"/>
              <a:buChar char="•"/>
            </a:pPr>
            <a:r>
              <a:rPr lang="en-US" sz="2800" dirty="0" smtClean="0"/>
              <a:t>In 2015 44 states had </a:t>
            </a:r>
            <a:r>
              <a:rPr lang="en-US" sz="2800" b="1" dirty="0" smtClean="0"/>
              <a:t>net-metering</a:t>
            </a:r>
            <a:r>
              <a:rPr lang="en-US" sz="2800" dirty="0" smtClean="0"/>
              <a:t> policies </a:t>
            </a:r>
          </a:p>
          <a:p>
            <a:pPr marL="457200" indent="-457200">
              <a:buFont typeface="Arial" panose="020B0604020202020204" pitchFamily="34" charset="0"/>
              <a:buChar char="•"/>
            </a:pPr>
            <a:r>
              <a:rPr lang="en-US" sz="2800" dirty="0" smtClean="0"/>
              <a:t>22 states had </a:t>
            </a:r>
            <a:r>
              <a:rPr lang="en-US" sz="2800" b="1" dirty="0" smtClean="0"/>
              <a:t>renewable portfolio standards</a:t>
            </a:r>
            <a:r>
              <a:rPr lang="en-US" sz="2800" dirty="0" smtClean="0"/>
              <a:t> with solar or distributed generation provisions </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p:txBody>
      </p:sp>
      <p:pic>
        <p:nvPicPr>
          <p:cNvPr id="3076" name="Picture 4" descr="Image result for net mete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251" y="3001058"/>
            <a:ext cx="6220773" cy="340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948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23" y="4285924"/>
            <a:ext cx="8093413" cy="1881412"/>
          </a:xfrm>
        </p:spPr>
        <p:txBody>
          <a:bodyPr/>
          <a:lstStyle/>
          <a:p>
            <a:pPr marL="342900" indent="-342900">
              <a:buFont typeface="Arial" panose="020B0604020202020204" pitchFamily="34" charset="0"/>
              <a:buChar char="•"/>
            </a:pPr>
            <a:r>
              <a:rPr lang="en-US" sz="2000" dirty="0"/>
              <a:t>Fixed Cost Recovery – Utilities argue that solar adopters are not paying for the grid services that they still use</a:t>
            </a:r>
          </a:p>
          <a:p>
            <a:pPr marL="342900" indent="-342900">
              <a:buFont typeface="Arial" panose="020B0604020202020204" pitchFamily="34" charset="0"/>
              <a:buChar char="•"/>
            </a:pPr>
            <a:r>
              <a:rPr lang="en-US" sz="2000" dirty="0" smtClean="0"/>
              <a:t>Even without net metering rooftop solar leads to an erosion of sales</a:t>
            </a:r>
          </a:p>
          <a:p>
            <a:pPr marL="342900" indent="-342900">
              <a:buFont typeface="Arial" panose="020B0604020202020204" pitchFamily="34" charset="0"/>
              <a:buChar char="•"/>
            </a:pPr>
            <a:r>
              <a:rPr lang="en-US" sz="2000" dirty="0" smtClean="0"/>
              <a:t>Coupled with flat load growth utilities may have to raise rates to recover costs</a:t>
            </a:r>
          </a:p>
          <a:p>
            <a:pPr marL="342900" indent="-342900">
              <a:buFont typeface="Arial" panose="020B0604020202020204" pitchFamily="34" charset="0"/>
              <a:buChar char="•"/>
            </a:pPr>
            <a:endParaRPr lang="en-US" sz="2000" dirty="0"/>
          </a:p>
        </p:txBody>
      </p:sp>
      <p:sp>
        <p:nvSpPr>
          <p:cNvPr id="3" name="Title 2"/>
          <p:cNvSpPr>
            <a:spLocks noGrp="1"/>
          </p:cNvSpPr>
          <p:nvPr>
            <p:ph type="title"/>
          </p:nvPr>
        </p:nvSpPr>
        <p:spPr>
          <a:xfrm>
            <a:off x="0" y="0"/>
            <a:ext cx="5765800" cy="991352"/>
          </a:xfrm>
        </p:spPr>
        <p:txBody>
          <a:bodyPr/>
          <a:lstStyle/>
          <a:p>
            <a:r>
              <a:rPr lang="en-US" sz="2400" dirty="0" smtClean="0"/>
              <a:t>Utility “Death Spiral”</a:t>
            </a:r>
            <a:endParaRPr lang="en-US" sz="2400" dirty="0"/>
          </a:p>
        </p:txBody>
      </p:sp>
      <p:pic>
        <p:nvPicPr>
          <p:cNvPr id="2050" name="Picture 2" descr="Image result for utility death spi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0601" y="1565456"/>
            <a:ext cx="2916028" cy="20078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utility death spi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59" y="1120791"/>
            <a:ext cx="5232984" cy="2897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000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IGERT Funded </a:t>
            </a:r>
            <a:r>
              <a:rPr lang="en-US" sz="2400" dirty="0" err="1" smtClean="0"/>
              <a:t>REsearch</a:t>
            </a:r>
            <a:endParaRPr lang="en-US" sz="2400" dirty="0"/>
          </a:p>
        </p:txBody>
      </p:sp>
      <p:pic>
        <p:nvPicPr>
          <p:cNvPr id="2050" name="Picture 2" descr="http://ars.els-cdn.com/content/image/1-s2.0-S0301421517301787-gr5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317"/>
          <a:stretch/>
        </p:blipFill>
        <p:spPr bwMode="auto">
          <a:xfrm>
            <a:off x="0" y="1303637"/>
            <a:ext cx="4533847" cy="34238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rs.els-cdn.com/content/image/1-s2.0-S0301421517301787-gr4_lrg.jpg"/>
          <p:cNvPicPr>
            <a:picLocks noGrp="1" noChangeAspect="1" noChangeArrowheads="1"/>
          </p:cNvPicPr>
          <p:nvPr>
            <p:ph sz="half" idx="1"/>
          </p:nvPr>
        </p:nvPicPr>
        <p:blipFill rotWithShape="1">
          <a:blip r:embed="rId4" cstate="print">
            <a:extLst>
              <a:ext uri="{28A0092B-C50C-407E-A947-70E740481C1C}">
                <a14:useLocalDpi xmlns:a14="http://schemas.microsoft.com/office/drawing/2010/main" val="0"/>
              </a:ext>
            </a:extLst>
          </a:blip>
          <a:srcRect r="22689"/>
          <a:stretch/>
        </p:blipFill>
        <p:spPr bwMode="auto">
          <a:xfrm>
            <a:off x="4563536" y="1303637"/>
            <a:ext cx="4432467" cy="3423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0681" y="5948644"/>
            <a:ext cx="8346332" cy="523220"/>
          </a:xfrm>
          <a:prstGeom prst="rect">
            <a:avLst/>
          </a:prstGeom>
          <a:noFill/>
        </p:spPr>
        <p:txBody>
          <a:bodyPr wrap="square" rtlCol="0">
            <a:spAutoFit/>
          </a:bodyPr>
          <a:lstStyle/>
          <a:p>
            <a:pPr defTabSz="457200"/>
            <a:r>
              <a:rPr lang="en-US" sz="1400" dirty="0">
                <a:solidFill>
                  <a:prstClr val="black"/>
                </a:solidFill>
              </a:rPr>
              <a:t>Johnson, E., </a:t>
            </a:r>
            <a:r>
              <a:rPr lang="en-US" sz="1400" dirty="0" err="1">
                <a:solidFill>
                  <a:prstClr val="black"/>
                </a:solidFill>
              </a:rPr>
              <a:t>Beppler</a:t>
            </a:r>
            <a:r>
              <a:rPr lang="en-US" sz="1400" dirty="0">
                <a:solidFill>
                  <a:prstClr val="black"/>
                </a:solidFill>
              </a:rPr>
              <a:t>, R., Blackburn, C., </a:t>
            </a:r>
            <a:r>
              <a:rPr lang="en-US" sz="1400" dirty="0" err="1">
                <a:solidFill>
                  <a:prstClr val="black"/>
                </a:solidFill>
              </a:rPr>
              <a:t>Staver</a:t>
            </a:r>
            <a:r>
              <a:rPr lang="en-US" sz="1400" dirty="0">
                <a:solidFill>
                  <a:prstClr val="black"/>
                </a:solidFill>
              </a:rPr>
              <a:t>, B., Brown, M., &amp; </a:t>
            </a:r>
            <a:r>
              <a:rPr lang="en-US" sz="1400" dirty="0" err="1">
                <a:solidFill>
                  <a:prstClr val="black"/>
                </a:solidFill>
              </a:rPr>
              <a:t>Matisoff</a:t>
            </a:r>
            <a:r>
              <a:rPr lang="en-US" sz="1400" dirty="0">
                <a:solidFill>
                  <a:prstClr val="black"/>
                </a:solidFill>
              </a:rPr>
              <a:t>, D. (2017). Peak shifting and cross-class subsidization: The impacts of solar PV on changes in electricity costs. </a:t>
            </a:r>
            <a:r>
              <a:rPr lang="en-US" sz="1400" i="1" dirty="0">
                <a:solidFill>
                  <a:prstClr val="black"/>
                </a:solidFill>
              </a:rPr>
              <a:t>Energy Policy</a:t>
            </a:r>
            <a:r>
              <a:rPr lang="en-US" sz="1400" dirty="0">
                <a:solidFill>
                  <a:prstClr val="black"/>
                </a:solidFill>
              </a:rPr>
              <a:t>, </a:t>
            </a:r>
            <a:r>
              <a:rPr lang="en-US" sz="1400" i="1" dirty="0">
                <a:solidFill>
                  <a:prstClr val="black"/>
                </a:solidFill>
              </a:rPr>
              <a:t>106</a:t>
            </a:r>
            <a:r>
              <a:rPr lang="en-US" sz="1400" dirty="0">
                <a:solidFill>
                  <a:prstClr val="black"/>
                </a:solidFill>
              </a:rPr>
              <a:t>, 436-444.</a:t>
            </a:r>
          </a:p>
        </p:txBody>
      </p:sp>
      <p:pic>
        <p:nvPicPr>
          <p:cNvPr id="6" name="Picture 5"/>
          <p:cNvPicPr>
            <a:picLocks noChangeAspect="1"/>
          </p:cNvPicPr>
          <p:nvPr/>
        </p:nvPicPr>
        <p:blipFill>
          <a:blip r:embed="rId5"/>
          <a:stretch>
            <a:fillRect/>
          </a:stretch>
        </p:blipFill>
        <p:spPr>
          <a:xfrm>
            <a:off x="278243" y="4857371"/>
            <a:ext cx="1152525" cy="885825"/>
          </a:xfrm>
          <a:prstGeom prst="rect">
            <a:avLst/>
          </a:prstGeom>
        </p:spPr>
      </p:pic>
      <p:sp>
        <p:nvSpPr>
          <p:cNvPr id="7" name="TextBox 6"/>
          <p:cNvSpPr txBox="1"/>
          <p:nvPr/>
        </p:nvSpPr>
        <p:spPr>
          <a:xfrm>
            <a:off x="1614791" y="4932981"/>
            <a:ext cx="7286017" cy="1015663"/>
          </a:xfrm>
          <a:prstGeom prst="rect">
            <a:avLst/>
          </a:prstGeom>
          <a:noFill/>
        </p:spPr>
        <p:txBody>
          <a:bodyPr wrap="square" rtlCol="0">
            <a:spAutoFit/>
          </a:bodyPr>
          <a:lstStyle/>
          <a:p>
            <a:pPr marL="342900" indent="-342900" defTabSz="457200">
              <a:buFont typeface="Arial" panose="020B0604020202020204" pitchFamily="34" charset="0"/>
              <a:buChar char="•"/>
            </a:pPr>
            <a:r>
              <a:rPr lang="en-US" sz="2000" dirty="0">
                <a:solidFill>
                  <a:prstClr val="black"/>
                </a:solidFill>
              </a:rPr>
              <a:t>Base Case (5% solar) non-participant impacts are minimal</a:t>
            </a:r>
          </a:p>
          <a:p>
            <a:pPr marL="342900" indent="-342900" defTabSz="457200">
              <a:buFont typeface="Arial" panose="020B0604020202020204" pitchFamily="34" charset="0"/>
              <a:buChar char="•"/>
            </a:pPr>
            <a:r>
              <a:rPr lang="en-US" sz="2000" dirty="0">
                <a:solidFill>
                  <a:prstClr val="black"/>
                </a:solidFill>
              </a:rPr>
              <a:t>High Case (15% solar) significant cross-subsidies begin to develop</a:t>
            </a:r>
          </a:p>
          <a:p>
            <a:pPr defTabSz="457200"/>
            <a:r>
              <a:rPr lang="en-US" sz="2000" dirty="0">
                <a:solidFill>
                  <a:prstClr val="black"/>
                </a:solidFill>
              </a:rPr>
              <a:t> </a:t>
            </a:r>
          </a:p>
        </p:txBody>
      </p:sp>
    </p:spTree>
    <p:extLst>
      <p:ext uri="{BB962C8B-B14F-4D97-AF65-F5344CB8AC3E}">
        <p14:creationId xmlns:p14="http://schemas.microsoft.com/office/powerpoint/2010/main" val="29349516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Policy Options</a:t>
            </a:r>
            <a:endParaRPr lang="en-US" sz="2400" dirty="0"/>
          </a:p>
        </p:txBody>
      </p:sp>
      <p:sp>
        <p:nvSpPr>
          <p:cNvPr id="3" name="Content Placeholder 2"/>
          <p:cNvSpPr>
            <a:spLocks noGrp="1"/>
          </p:cNvSpPr>
          <p:nvPr>
            <p:ph sz="half" idx="1"/>
          </p:nvPr>
        </p:nvSpPr>
        <p:spPr>
          <a:xfrm>
            <a:off x="228600" y="2114726"/>
            <a:ext cx="7952361" cy="4621678"/>
          </a:xfrm>
        </p:spPr>
        <p:txBody>
          <a:bodyPr/>
          <a:lstStyle/>
          <a:p>
            <a:pPr marL="342900" indent="-342900">
              <a:buFont typeface="Arial" panose="020B0604020202020204" pitchFamily="34" charset="0"/>
              <a:buChar char="•"/>
            </a:pPr>
            <a:r>
              <a:rPr lang="en-US" dirty="0" smtClean="0"/>
              <a:t>Retail Rate Design – AMI provides </a:t>
            </a:r>
            <a:r>
              <a:rPr lang="en-US" dirty="0"/>
              <a:t>the opportunity for more sophisticated rate designs which allow costs to be recovered </a:t>
            </a:r>
            <a:r>
              <a:rPr lang="en-US" dirty="0" smtClean="0"/>
              <a:t>outside the traditional volumetric (per kWh) charges</a:t>
            </a:r>
          </a:p>
          <a:p>
            <a:pPr marL="692658" lvl="1" indent="-342900">
              <a:buFont typeface="Arial" panose="020B0604020202020204" pitchFamily="34" charset="0"/>
              <a:buChar char="•"/>
            </a:pPr>
            <a:r>
              <a:rPr lang="en-US" dirty="0" smtClean="0"/>
              <a:t>Increased Fixed Charges</a:t>
            </a:r>
          </a:p>
          <a:p>
            <a:pPr marL="692658" lvl="1" indent="-342900">
              <a:buFont typeface="Arial" panose="020B0604020202020204" pitchFamily="34" charset="0"/>
              <a:buChar char="•"/>
            </a:pPr>
            <a:r>
              <a:rPr lang="en-US" dirty="0" smtClean="0"/>
              <a:t>Residential Demand Charges </a:t>
            </a:r>
          </a:p>
          <a:p>
            <a:pPr marL="692658" lvl="1" indent="-342900">
              <a:buFont typeface="Arial" panose="020B0604020202020204" pitchFamily="34" charset="0"/>
              <a:buChar char="•"/>
            </a:pPr>
            <a:r>
              <a:rPr lang="en-US" dirty="0" smtClean="0"/>
              <a:t>Minimum Bill</a:t>
            </a:r>
          </a:p>
          <a:p>
            <a:pPr marL="692658" lvl="1" indent="-342900">
              <a:buFont typeface="Arial" panose="020B0604020202020204" pitchFamily="34" charset="0"/>
              <a:buChar char="•"/>
            </a:pPr>
            <a:r>
              <a:rPr lang="en-US" dirty="0" smtClean="0"/>
              <a:t>Time-of- Use Pricing</a:t>
            </a:r>
          </a:p>
          <a:p>
            <a:pPr marL="692658" lvl="1" indent="-342900">
              <a:buFont typeface="Arial" panose="020B0604020202020204" pitchFamily="34" charset="0"/>
              <a:buChar char="•"/>
            </a:pPr>
            <a:r>
              <a:rPr lang="en-US" dirty="0" smtClean="0"/>
              <a:t>Alternative Class for Distributed Energy Resource Adopters</a:t>
            </a:r>
          </a:p>
          <a:p>
            <a:pPr marL="692658" lvl="1" indent="-342900">
              <a:buFont typeface="Arial" panose="020B0604020202020204" pitchFamily="34" charset="0"/>
              <a:buChar char="•"/>
            </a:pPr>
            <a:r>
              <a:rPr lang="en-US" dirty="0" smtClean="0"/>
              <a:t>Value of Resource Methodologies </a:t>
            </a:r>
          </a:p>
          <a:p>
            <a:pPr marL="342900" indent="-342900">
              <a:buFont typeface="Arial" panose="020B0604020202020204" pitchFamily="34" charset="0"/>
              <a:buChar char="•"/>
            </a:pPr>
            <a:r>
              <a:rPr lang="en-US" dirty="0" smtClean="0"/>
              <a:t>Alternative Business Models – </a:t>
            </a:r>
          </a:p>
          <a:p>
            <a:pPr marL="692658" lvl="1" indent="-342900">
              <a:buFont typeface="Arial" panose="020B0604020202020204" pitchFamily="34" charset="0"/>
              <a:buChar char="•"/>
            </a:pPr>
            <a:r>
              <a:rPr lang="en-US" dirty="0" smtClean="0"/>
              <a:t>Community Solar </a:t>
            </a:r>
          </a:p>
          <a:p>
            <a:pPr marL="692658" lvl="1" indent="-342900">
              <a:buFont typeface="Arial" panose="020B0604020202020204" pitchFamily="34" charset="0"/>
              <a:buChar char="•"/>
            </a:pPr>
            <a:r>
              <a:rPr lang="en-US" dirty="0" smtClean="0"/>
              <a:t>Third-Party Ownership/Financing </a:t>
            </a:r>
          </a:p>
          <a:p>
            <a:pPr marL="692658" lvl="1" indent="-342900">
              <a:buFont typeface="Arial" panose="020B0604020202020204" pitchFamily="34" charset="0"/>
              <a:buChar char="•"/>
            </a:pPr>
            <a:r>
              <a:rPr lang="en-US" dirty="0" smtClean="0"/>
              <a:t>Rooftop Rental </a:t>
            </a:r>
          </a:p>
          <a:p>
            <a:pPr marL="692658" lvl="1" indent="-342900">
              <a:buFont typeface="Arial" panose="020B0604020202020204" pitchFamily="34" charset="0"/>
              <a:buChar char="•"/>
            </a:pPr>
            <a:endParaRPr lang="en-US" dirty="0" smtClean="0"/>
          </a:p>
        </p:txBody>
      </p:sp>
      <p:sp>
        <p:nvSpPr>
          <p:cNvPr id="5" name="TextBox 4"/>
          <p:cNvSpPr txBox="1"/>
          <p:nvPr/>
        </p:nvSpPr>
        <p:spPr>
          <a:xfrm>
            <a:off x="0" y="1507628"/>
            <a:ext cx="9144000" cy="369332"/>
          </a:xfrm>
          <a:prstGeom prst="rect">
            <a:avLst/>
          </a:prstGeom>
          <a:noFill/>
        </p:spPr>
        <p:txBody>
          <a:bodyPr wrap="square" rtlCol="0">
            <a:spAutoFit/>
          </a:bodyPr>
          <a:lstStyle/>
          <a:p>
            <a:pPr algn="ctr" defTabSz="457200"/>
            <a:r>
              <a:rPr lang="en-US" b="1" dirty="0">
                <a:solidFill>
                  <a:prstClr val="black"/>
                </a:solidFill>
              </a:rPr>
              <a:t>Goals: Economic efficiency, consumer equity, positive environmental and social impacts </a:t>
            </a:r>
          </a:p>
        </p:txBody>
      </p:sp>
    </p:spTree>
    <p:extLst>
      <p:ext uri="{BB962C8B-B14F-4D97-AF65-F5344CB8AC3E}">
        <p14:creationId xmlns:p14="http://schemas.microsoft.com/office/powerpoint/2010/main" val="2998040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Q: What is the Value of Solar? </a:t>
            </a:r>
            <a:endParaRPr lang="en-US" sz="2400" dirty="0"/>
          </a:p>
        </p:txBody>
      </p:sp>
      <p:sp>
        <p:nvSpPr>
          <p:cNvPr id="5" name="TextBox 4"/>
          <p:cNvSpPr txBox="1"/>
          <p:nvPr/>
        </p:nvSpPr>
        <p:spPr>
          <a:xfrm>
            <a:off x="0" y="1236051"/>
            <a:ext cx="9144000" cy="369332"/>
          </a:xfrm>
          <a:prstGeom prst="rect">
            <a:avLst/>
          </a:prstGeom>
          <a:noFill/>
        </p:spPr>
        <p:txBody>
          <a:bodyPr wrap="square" rtlCol="0">
            <a:spAutoFit/>
          </a:bodyPr>
          <a:lstStyle/>
          <a:p>
            <a:pPr algn="ctr" defTabSz="457200"/>
            <a:r>
              <a:rPr lang="en-US" b="1" dirty="0">
                <a:solidFill>
                  <a:prstClr val="black"/>
                </a:solidFill>
              </a:rPr>
              <a:t>A: Well… It depends.	</a:t>
            </a:r>
          </a:p>
        </p:txBody>
      </p:sp>
      <p:sp>
        <p:nvSpPr>
          <p:cNvPr id="6" name="TextBox 5"/>
          <p:cNvSpPr txBox="1"/>
          <p:nvPr/>
        </p:nvSpPr>
        <p:spPr>
          <a:xfrm>
            <a:off x="418289" y="1605383"/>
            <a:ext cx="8501975" cy="923330"/>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rPr>
              <a:t>Value of Solar to who? Solar adopters, utility ratepayers, utility, society at large?</a:t>
            </a:r>
          </a:p>
          <a:p>
            <a:pPr marL="285750" indent="-285750" defTabSz="457200">
              <a:buFont typeface="Arial" panose="020B0604020202020204" pitchFamily="34" charset="0"/>
              <a:buChar char="•"/>
            </a:pPr>
            <a:r>
              <a:rPr lang="en-US" dirty="0">
                <a:solidFill>
                  <a:prstClr val="black"/>
                </a:solidFill>
              </a:rPr>
              <a:t>What Benefits and Costs will be considered?</a:t>
            </a:r>
          </a:p>
          <a:p>
            <a:pPr marL="285750" indent="-285750" defTabSz="457200">
              <a:buFont typeface="Arial" panose="020B0604020202020204" pitchFamily="34" charset="0"/>
              <a:buChar char="•"/>
            </a:pPr>
            <a:r>
              <a:rPr lang="en-US" dirty="0">
                <a:solidFill>
                  <a:prstClr val="black"/>
                </a:solidFill>
              </a:rPr>
              <a:t>What techniques are used, assumptions made, and forecasts applied?</a:t>
            </a:r>
          </a:p>
        </p:txBody>
      </p:sp>
      <p:graphicFrame>
        <p:nvGraphicFramePr>
          <p:cNvPr id="7" name="Table 6"/>
          <p:cNvGraphicFramePr>
            <a:graphicFrameLocks noGrp="1"/>
          </p:cNvGraphicFramePr>
          <p:nvPr>
            <p:extLst/>
          </p:nvPr>
        </p:nvGraphicFramePr>
        <p:xfrm>
          <a:off x="1649455" y="2629217"/>
          <a:ext cx="5314728" cy="3470148"/>
        </p:xfrm>
        <a:graphic>
          <a:graphicData uri="http://schemas.openxmlformats.org/drawingml/2006/table">
            <a:tbl>
              <a:tblPr firstRow="1" firstCol="1" bandRow="1">
                <a:tableStyleId>{5C22544A-7EE6-4342-B048-85BDC9FD1C3A}</a:tableStyleId>
              </a:tblPr>
              <a:tblGrid>
                <a:gridCol w="3040380"/>
                <a:gridCol w="857250"/>
                <a:gridCol w="159798"/>
                <a:gridCol w="1257300"/>
              </a:tblGrid>
              <a:tr h="0">
                <a:tc>
                  <a:txBody>
                    <a:bodyPr/>
                    <a:lstStyle/>
                    <a:p>
                      <a:pPr marL="0" marR="0">
                        <a:lnSpc>
                          <a:spcPct val="115000"/>
                        </a:lnSpc>
                        <a:spcBef>
                          <a:spcPts val="0"/>
                        </a:spcBef>
                        <a:spcAft>
                          <a:spcPts val="0"/>
                        </a:spcAft>
                      </a:pPr>
                      <a:r>
                        <a:rPr lang="en-US" sz="1100" dirty="0">
                          <a:effectLst/>
                        </a:rPr>
                        <a:t>Component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Utility Scale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Distributed Generation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Avoided Fuel and Purchased Power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Avoided Generation VO&amp;M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Avoided Environmental Compliance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Deferred Generation Capacity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Deferred Generation FO&amp;M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Reduced Transmission Losses (Energy Related)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Reduced Transmission Losses (Capacity Related)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dirty="0" smtClean="0">
                          <a:effectLst/>
                        </a:rPr>
                        <a:t>Case by Case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Deferred Transmission Investment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dirty="0" smtClean="0">
                          <a:effectLst/>
                        </a:rPr>
                        <a:t>Case by Case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Reduced Distribution Losses (Energy Related)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dirty="0" smtClean="0">
                          <a:effectLst/>
                        </a:rPr>
                        <a:t>Case by Case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Distribution Operations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Generation Remix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Cost or 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100">
                          <a:effectLst/>
                        </a:rPr>
                        <a:t>Cost or Benefit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Ancillary Services – Reactive Supply and Voltage Control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0">
                <a:tc>
                  <a:txBody>
                    <a:bodyPr/>
                    <a:lstStyle/>
                    <a:p>
                      <a:pPr marL="0" marR="0">
                        <a:lnSpc>
                          <a:spcPct val="115000"/>
                        </a:lnSpc>
                        <a:spcBef>
                          <a:spcPts val="0"/>
                        </a:spcBef>
                        <a:spcAft>
                          <a:spcPts val="0"/>
                        </a:spcAft>
                      </a:pPr>
                      <a:r>
                        <a:rPr lang="en-US" sz="1100">
                          <a:effectLst/>
                        </a:rPr>
                        <a:t>Ancillary Services – Regulation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0">
                <a:tc>
                  <a:txBody>
                    <a:bodyPr/>
                    <a:lstStyle/>
                    <a:p>
                      <a:pPr marL="0" marR="0">
                        <a:lnSpc>
                          <a:spcPct val="115000"/>
                        </a:lnSpc>
                        <a:spcBef>
                          <a:spcPts val="0"/>
                        </a:spcBef>
                        <a:spcAft>
                          <a:spcPts val="0"/>
                        </a:spcAft>
                      </a:pPr>
                      <a:r>
                        <a:rPr lang="en-US" sz="1100">
                          <a:effectLst/>
                        </a:rPr>
                        <a:t>Support Capacity (Flexible Reserves)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0">
                <a:tc>
                  <a:txBody>
                    <a:bodyPr/>
                    <a:lstStyle/>
                    <a:p>
                      <a:pPr marL="0" marR="0">
                        <a:lnSpc>
                          <a:spcPct val="115000"/>
                        </a:lnSpc>
                        <a:spcBef>
                          <a:spcPts val="0"/>
                        </a:spcBef>
                        <a:spcAft>
                          <a:spcPts val="0"/>
                        </a:spcAft>
                      </a:pPr>
                      <a:r>
                        <a:rPr lang="en-US" sz="1100">
                          <a:effectLst/>
                        </a:rPr>
                        <a:t>Bottom Out Costs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Cost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15000"/>
                        </a:lnSpc>
                        <a:spcBef>
                          <a:spcPts val="0"/>
                        </a:spcBef>
                        <a:spcAft>
                          <a:spcPts val="0"/>
                        </a:spcAft>
                      </a:pPr>
                      <a:r>
                        <a:rPr lang="en-US" sz="1100" dirty="0">
                          <a:effectLst/>
                        </a:rPr>
                        <a:t>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bl>
          </a:graphicData>
        </a:graphic>
      </p:graphicFrame>
      <p:sp>
        <p:nvSpPr>
          <p:cNvPr id="8" name="TextBox 7"/>
          <p:cNvSpPr txBox="1"/>
          <p:nvPr/>
        </p:nvSpPr>
        <p:spPr>
          <a:xfrm>
            <a:off x="272374" y="6019021"/>
            <a:ext cx="8414426" cy="307777"/>
          </a:xfrm>
          <a:prstGeom prst="rect">
            <a:avLst/>
          </a:prstGeom>
          <a:noFill/>
        </p:spPr>
        <p:txBody>
          <a:bodyPr wrap="square" rtlCol="0">
            <a:spAutoFit/>
          </a:bodyPr>
          <a:lstStyle/>
          <a:p>
            <a:pPr algn="ctr" defTabSz="457200"/>
            <a:r>
              <a:rPr lang="en-US" sz="1400" dirty="0">
                <a:solidFill>
                  <a:prstClr val="black"/>
                </a:solidFill>
              </a:rPr>
              <a:t>Source: A Framework for Determining The Costs and Benefits of Renewable Resources in Georgia</a:t>
            </a:r>
          </a:p>
        </p:txBody>
      </p:sp>
    </p:spTree>
    <p:extLst>
      <p:ext uri="{BB962C8B-B14F-4D97-AF65-F5344CB8AC3E}">
        <p14:creationId xmlns:p14="http://schemas.microsoft.com/office/powerpoint/2010/main" val="14642395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Q: IF We Agree On All that Will We Know the Value of Solar?</a:t>
            </a:r>
            <a:endParaRPr lang="en-US" sz="2400" dirty="0"/>
          </a:p>
        </p:txBody>
      </p:sp>
      <p:sp>
        <p:nvSpPr>
          <p:cNvPr id="4" name="Slide Number Placeholder 3"/>
          <p:cNvSpPr>
            <a:spLocks noGrp="1"/>
          </p:cNvSpPr>
          <p:nvPr>
            <p:ph type="sldNum" sz="quarter" idx="4294967295"/>
          </p:nvPr>
        </p:nvSpPr>
        <p:spPr>
          <a:xfrm>
            <a:off x="7918725" y="5324353"/>
            <a:ext cx="789381" cy="273844"/>
          </a:xfrm>
          <a:prstGeom prst="rect">
            <a:avLst/>
          </a:prstGeom>
        </p:spPr>
        <p:txBody>
          <a:bodyPr/>
          <a:lstStyle/>
          <a:p>
            <a:pPr defTabSz="457200"/>
            <a:fld id="{8D1C6352-E37F-6642-8FA8-32E2E7F0DD47}" type="slidenum">
              <a:rPr lang="en-US">
                <a:solidFill>
                  <a:prstClr val="white"/>
                </a:solidFill>
              </a:rPr>
              <a:pPr defTabSz="457200"/>
              <a:t>96</a:t>
            </a:fld>
            <a:endParaRPr lang="en-US">
              <a:solidFill>
                <a:prstClr val="white"/>
              </a:solidFill>
            </a:endParaRPr>
          </a:p>
        </p:txBody>
      </p:sp>
      <p:sp>
        <p:nvSpPr>
          <p:cNvPr id="5" name="Rectangle 4"/>
          <p:cNvSpPr/>
          <p:nvPr/>
        </p:nvSpPr>
        <p:spPr>
          <a:xfrm>
            <a:off x="222270" y="5918954"/>
            <a:ext cx="8015093" cy="523220"/>
          </a:xfrm>
          <a:prstGeom prst="rect">
            <a:avLst/>
          </a:prstGeom>
        </p:spPr>
        <p:txBody>
          <a:bodyPr wrap="square">
            <a:spAutoFit/>
          </a:bodyPr>
          <a:lstStyle/>
          <a:p>
            <a:pPr defTabSz="457200"/>
            <a:r>
              <a:rPr lang="en-US" sz="1400" dirty="0">
                <a:solidFill>
                  <a:prstClr val="black"/>
                </a:solidFill>
              </a:rPr>
              <a:t>Smith, Jeff, et al. "Time and Location: What Matters Most When Valuing Distributed Energy Resources." </a:t>
            </a:r>
            <a:r>
              <a:rPr lang="en-US" sz="1400" i="1" dirty="0">
                <a:solidFill>
                  <a:prstClr val="black"/>
                </a:solidFill>
              </a:rPr>
              <a:t>IEEE Power and Energy Magazine</a:t>
            </a:r>
            <a:r>
              <a:rPr lang="en-US" sz="1400" dirty="0">
                <a:solidFill>
                  <a:prstClr val="black"/>
                </a:solidFill>
              </a:rPr>
              <a:t> 15.2 (2017): 29-39.</a:t>
            </a:r>
          </a:p>
        </p:txBody>
      </p:sp>
      <p:pic>
        <p:nvPicPr>
          <p:cNvPr id="6" name="Picture 5"/>
          <p:cNvPicPr>
            <a:picLocks noChangeAspect="1"/>
          </p:cNvPicPr>
          <p:nvPr/>
        </p:nvPicPr>
        <p:blipFill>
          <a:blip r:embed="rId2"/>
          <a:stretch>
            <a:fillRect/>
          </a:stretch>
        </p:blipFill>
        <p:spPr>
          <a:xfrm>
            <a:off x="622353" y="3430762"/>
            <a:ext cx="1697037" cy="2446180"/>
          </a:xfrm>
          <a:prstGeom prst="rect">
            <a:avLst/>
          </a:prstGeom>
        </p:spPr>
      </p:pic>
      <p:pic>
        <p:nvPicPr>
          <p:cNvPr id="7" name="Picture 6"/>
          <p:cNvPicPr>
            <a:picLocks noChangeAspect="1"/>
          </p:cNvPicPr>
          <p:nvPr/>
        </p:nvPicPr>
        <p:blipFill>
          <a:blip r:embed="rId3"/>
          <a:stretch>
            <a:fillRect/>
          </a:stretch>
        </p:blipFill>
        <p:spPr>
          <a:xfrm>
            <a:off x="3292186" y="3427906"/>
            <a:ext cx="2188918" cy="2449036"/>
          </a:xfrm>
          <a:prstGeom prst="rect">
            <a:avLst/>
          </a:prstGeom>
        </p:spPr>
      </p:pic>
      <p:pic>
        <p:nvPicPr>
          <p:cNvPr id="8" name="Picture 7"/>
          <p:cNvPicPr>
            <a:picLocks noChangeAspect="1"/>
          </p:cNvPicPr>
          <p:nvPr/>
        </p:nvPicPr>
        <p:blipFill>
          <a:blip r:embed="rId4"/>
          <a:stretch>
            <a:fillRect/>
          </a:stretch>
        </p:blipFill>
        <p:spPr>
          <a:xfrm>
            <a:off x="6453900" y="3430762"/>
            <a:ext cx="1994339" cy="2446180"/>
          </a:xfrm>
          <a:prstGeom prst="rect">
            <a:avLst/>
          </a:prstGeom>
        </p:spPr>
      </p:pic>
      <p:sp>
        <p:nvSpPr>
          <p:cNvPr id="9" name="TextBox 8"/>
          <p:cNvSpPr txBox="1"/>
          <p:nvPr/>
        </p:nvSpPr>
        <p:spPr>
          <a:xfrm>
            <a:off x="-47810" y="1109911"/>
            <a:ext cx="9144000" cy="369332"/>
          </a:xfrm>
          <a:prstGeom prst="rect">
            <a:avLst/>
          </a:prstGeom>
          <a:noFill/>
        </p:spPr>
        <p:txBody>
          <a:bodyPr wrap="square" rtlCol="0">
            <a:spAutoFit/>
          </a:bodyPr>
          <a:lstStyle/>
          <a:p>
            <a:pPr algn="ctr" defTabSz="457200"/>
            <a:r>
              <a:rPr lang="en-US" b="1" dirty="0">
                <a:solidFill>
                  <a:prstClr val="black"/>
                </a:solidFill>
              </a:rPr>
              <a:t>A: Well… It still depends.	</a:t>
            </a:r>
          </a:p>
        </p:txBody>
      </p:sp>
      <p:sp>
        <p:nvSpPr>
          <p:cNvPr id="3" name="TextBox 2"/>
          <p:cNvSpPr txBox="1"/>
          <p:nvPr/>
        </p:nvSpPr>
        <p:spPr>
          <a:xfrm>
            <a:off x="398834" y="1468877"/>
            <a:ext cx="8250713" cy="1754326"/>
          </a:xfrm>
          <a:prstGeom prst="rect">
            <a:avLst/>
          </a:prstGeom>
          <a:noFill/>
        </p:spPr>
        <p:txBody>
          <a:bodyPr wrap="square" rtlCol="0">
            <a:spAutoFit/>
          </a:bodyPr>
          <a:lstStyle/>
          <a:p>
            <a:pPr marL="285750" indent="-285750" defTabSz="457200">
              <a:buFont typeface="Arial" panose="020B0604020202020204" pitchFamily="34" charset="0"/>
              <a:buChar char="•"/>
            </a:pPr>
            <a:r>
              <a:rPr lang="en-US" dirty="0">
                <a:solidFill>
                  <a:prstClr val="black"/>
                </a:solidFill>
              </a:rPr>
              <a:t>Where is the solar being installed (geographically and electrically)?</a:t>
            </a:r>
          </a:p>
          <a:p>
            <a:pPr marL="285750" indent="-285750" defTabSz="457200">
              <a:buFont typeface="Arial" panose="020B0604020202020204" pitchFamily="34" charset="0"/>
              <a:buChar char="•"/>
            </a:pPr>
            <a:r>
              <a:rPr lang="en-US" dirty="0">
                <a:solidFill>
                  <a:prstClr val="black"/>
                </a:solidFill>
              </a:rPr>
              <a:t>How much solar is already installed?</a:t>
            </a:r>
          </a:p>
          <a:p>
            <a:pPr marL="285750" indent="-285750" defTabSz="457200">
              <a:buFont typeface="Arial" panose="020B0604020202020204" pitchFamily="34" charset="0"/>
              <a:buChar char="•"/>
            </a:pPr>
            <a:r>
              <a:rPr lang="en-US" dirty="0">
                <a:solidFill>
                  <a:prstClr val="black"/>
                </a:solidFill>
              </a:rPr>
              <a:t>Do the solar installations use smart inverters?</a:t>
            </a:r>
          </a:p>
          <a:p>
            <a:pPr marL="285750" indent="-285750" defTabSz="457200">
              <a:buFont typeface="Arial" panose="020B0604020202020204" pitchFamily="34" charset="0"/>
              <a:buChar char="•"/>
            </a:pPr>
            <a:r>
              <a:rPr lang="en-US" dirty="0">
                <a:solidFill>
                  <a:prstClr val="black"/>
                </a:solidFill>
              </a:rPr>
              <a:t>What other DERs does the solar interact with it?</a:t>
            </a:r>
          </a:p>
          <a:p>
            <a:pPr marL="285750" indent="-285750" defTabSz="457200">
              <a:buFont typeface="Arial" panose="020B0604020202020204" pitchFamily="34" charset="0"/>
              <a:buChar char="•"/>
            </a:pPr>
            <a:r>
              <a:rPr lang="en-US" dirty="0">
                <a:solidFill>
                  <a:prstClr val="black"/>
                </a:solidFill>
              </a:rPr>
              <a:t>How’s the weather?</a:t>
            </a:r>
          </a:p>
          <a:p>
            <a:pPr marL="285750" indent="-285750" defTabSz="457200">
              <a:buFont typeface="Arial" panose="020B0604020202020204" pitchFamily="34" charset="0"/>
              <a:buChar char="•"/>
            </a:pPr>
            <a:r>
              <a:rPr lang="en-US" dirty="0">
                <a:solidFill>
                  <a:prstClr val="black"/>
                </a:solidFill>
              </a:rPr>
              <a:t>What time is it?</a:t>
            </a:r>
          </a:p>
        </p:txBody>
      </p:sp>
    </p:spTree>
    <p:extLst>
      <p:ext uri="{BB962C8B-B14F-4D97-AF65-F5344CB8AC3E}">
        <p14:creationId xmlns:p14="http://schemas.microsoft.com/office/powerpoint/2010/main" val="32728943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COST-Reflective Rates </a:t>
            </a:r>
            <a:endParaRPr lang="en-US" sz="2400" dirty="0"/>
          </a:p>
        </p:txBody>
      </p:sp>
      <p:sp>
        <p:nvSpPr>
          <p:cNvPr id="3" name="Content Placeholder 2"/>
          <p:cNvSpPr>
            <a:spLocks noGrp="1"/>
          </p:cNvSpPr>
          <p:nvPr>
            <p:ph sz="half" idx="1"/>
          </p:nvPr>
        </p:nvSpPr>
        <p:spPr>
          <a:xfrm>
            <a:off x="228601" y="1600200"/>
            <a:ext cx="7962088" cy="3506821"/>
          </a:xfrm>
        </p:spPr>
        <p:txBody>
          <a:bodyPr/>
          <a:lstStyle/>
          <a:p>
            <a:pPr algn="ctr"/>
            <a:r>
              <a:rPr lang="en-US" b="1" dirty="0" smtClean="0"/>
              <a:t>An Economist’s Dream:</a:t>
            </a:r>
          </a:p>
          <a:p>
            <a:pPr algn="ctr"/>
            <a:endParaRPr lang="en-US" b="1" dirty="0" smtClean="0"/>
          </a:p>
          <a:p>
            <a:r>
              <a:rPr lang="en-US" dirty="0" smtClean="0"/>
              <a:t>“Implement efficient rates which reflect </a:t>
            </a:r>
            <a:r>
              <a:rPr lang="en-US" dirty="0"/>
              <a:t>both short- and long-run marginal costs and provide clear and separate price signals for the electricity commodity and delivery services, which have very different cost structures. Ensuring that customers receive price signals that reflect the costs that their use imposes on the different parts of the system will result in more optimal use patterns. </a:t>
            </a:r>
            <a:r>
              <a:rPr lang="en-US" dirty="0" smtClean="0"/>
              <a:t>More </a:t>
            </a:r>
            <a:r>
              <a:rPr lang="en-US" dirty="0"/>
              <a:t>cost-reflective rates reduce system costs: Having electricity prices reflect costs gives customers the ability to reduce their electricity bills by changing their use patterns and investing in DERs. These responses will decrease overall costs in the long </a:t>
            </a:r>
            <a:r>
              <a:rPr lang="en-US" dirty="0" smtClean="0"/>
              <a:t>run.”</a:t>
            </a:r>
            <a:endParaRPr lang="en-US" dirty="0"/>
          </a:p>
        </p:txBody>
      </p:sp>
      <p:sp>
        <p:nvSpPr>
          <p:cNvPr id="5" name="Rectangle 4"/>
          <p:cNvSpPr/>
          <p:nvPr/>
        </p:nvSpPr>
        <p:spPr>
          <a:xfrm>
            <a:off x="0" y="5716747"/>
            <a:ext cx="9022403" cy="523220"/>
          </a:xfrm>
          <a:prstGeom prst="rect">
            <a:avLst/>
          </a:prstGeom>
        </p:spPr>
        <p:txBody>
          <a:bodyPr wrap="square">
            <a:spAutoFit/>
          </a:bodyPr>
          <a:lstStyle/>
          <a:p>
            <a:pPr defTabSz="457200"/>
            <a:r>
              <a:rPr lang="en-US" sz="1400" dirty="0" err="1">
                <a:solidFill>
                  <a:srgbClr val="222222"/>
                </a:solidFill>
              </a:rPr>
              <a:t>Convery</a:t>
            </a:r>
            <a:r>
              <a:rPr lang="en-US" sz="1400" dirty="0">
                <a:solidFill>
                  <a:srgbClr val="222222"/>
                </a:solidFill>
              </a:rPr>
              <a:t>, Frank J., Kristina </a:t>
            </a:r>
            <a:r>
              <a:rPr lang="en-US" sz="1400" dirty="0" err="1">
                <a:solidFill>
                  <a:srgbClr val="222222"/>
                </a:solidFill>
              </a:rPr>
              <a:t>Mohlin</a:t>
            </a:r>
            <a:r>
              <a:rPr lang="en-US" sz="1400" dirty="0">
                <a:solidFill>
                  <a:srgbClr val="222222"/>
                </a:solidFill>
              </a:rPr>
              <a:t>, and Elisheba Spiller. "Policy Brief—Designing Electric Utility Rates: Insights on Achieving Efficiency, Equity, and Environmental Goals." </a:t>
            </a:r>
            <a:r>
              <a:rPr lang="en-US" sz="1400" i="1" dirty="0">
                <a:solidFill>
                  <a:srgbClr val="222222"/>
                </a:solidFill>
              </a:rPr>
              <a:t>Review of Environmental Economics and Policy</a:t>
            </a:r>
            <a:r>
              <a:rPr lang="en-US" sz="1400" dirty="0">
                <a:solidFill>
                  <a:srgbClr val="222222"/>
                </a:solidFill>
              </a:rPr>
              <a:t> 11.1 (2017): 156-164.</a:t>
            </a:r>
            <a:endParaRPr lang="en-US" sz="1400" dirty="0">
              <a:solidFill>
                <a:prstClr val="white"/>
              </a:solidFill>
            </a:endParaRPr>
          </a:p>
        </p:txBody>
      </p:sp>
    </p:spTree>
    <p:extLst>
      <p:ext uri="{BB962C8B-B14F-4D97-AF65-F5344CB8AC3E}">
        <p14:creationId xmlns:p14="http://schemas.microsoft.com/office/powerpoint/2010/main" val="30609983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Barriers</a:t>
            </a:r>
            <a:endParaRPr lang="en-US" sz="2400" dirty="0"/>
          </a:p>
        </p:txBody>
      </p:sp>
      <p:sp>
        <p:nvSpPr>
          <p:cNvPr id="6" name="Rectangle 5"/>
          <p:cNvSpPr/>
          <p:nvPr/>
        </p:nvSpPr>
        <p:spPr>
          <a:xfrm>
            <a:off x="457201" y="1234544"/>
            <a:ext cx="8005863" cy="5355312"/>
          </a:xfrm>
          <a:prstGeom prst="rect">
            <a:avLst/>
          </a:prstGeom>
        </p:spPr>
        <p:txBody>
          <a:bodyPr wrap="square">
            <a:spAutoFit/>
          </a:bodyPr>
          <a:lstStyle/>
          <a:p>
            <a:pPr marL="285750" indent="-285750" defTabSz="457200">
              <a:buFont typeface="Arial" panose="020B0604020202020204" pitchFamily="34" charset="0"/>
              <a:buChar char="•"/>
            </a:pPr>
            <a:r>
              <a:rPr lang="en-US" b="1" dirty="0">
                <a:solidFill>
                  <a:prstClr val="black"/>
                </a:solidFill>
              </a:rPr>
              <a:t>Path Dependence – </a:t>
            </a:r>
            <a:r>
              <a:rPr lang="en-US" dirty="0">
                <a:solidFill>
                  <a:prstClr val="black"/>
                </a:solidFill>
              </a:rPr>
              <a:t>Particularly in regulated markets pricing for service would be a huge transition. </a:t>
            </a: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b="1" dirty="0">
                <a:solidFill>
                  <a:prstClr val="black"/>
                </a:solidFill>
              </a:rPr>
              <a:t>Technology</a:t>
            </a:r>
            <a:r>
              <a:rPr lang="en-US" dirty="0">
                <a:solidFill>
                  <a:prstClr val="black"/>
                </a:solidFill>
              </a:rPr>
              <a:t> – need near complete deployment of AMI before wide-spread opt-out cost-of-service rates</a:t>
            </a: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b="1" dirty="0">
                <a:solidFill>
                  <a:prstClr val="black"/>
                </a:solidFill>
              </a:rPr>
              <a:t>Computational and Communication Capacity </a:t>
            </a:r>
            <a:r>
              <a:rPr lang="en-US" dirty="0">
                <a:solidFill>
                  <a:prstClr val="black"/>
                </a:solidFill>
              </a:rPr>
              <a:t>– do all utilities have the capacity to manage data flows, information storage, and cyber security concerns</a:t>
            </a: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b="1" dirty="0">
                <a:solidFill>
                  <a:prstClr val="black"/>
                </a:solidFill>
              </a:rPr>
              <a:t>Residential Acceptance </a:t>
            </a:r>
            <a:r>
              <a:rPr lang="en-US" dirty="0">
                <a:solidFill>
                  <a:prstClr val="black"/>
                </a:solidFill>
              </a:rPr>
              <a:t>– historically, consumers aren’t great at understanding electricity rates or responding to price signals</a:t>
            </a:r>
          </a:p>
          <a:p>
            <a:pPr marL="285750"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b="1" dirty="0">
                <a:solidFill>
                  <a:prstClr val="black"/>
                </a:solidFill>
              </a:rPr>
              <a:t>Political</a:t>
            </a:r>
            <a:r>
              <a:rPr lang="en-US" dirty="0">
                <a:solidFill>
                  <a:prstClr val="black"/>
                </a:solidFill>
              </a:rPr>
              <a:t> – Can rate redesign get through the public service commissions?</a:t>
            </a:r>
          </a:p>
          <a:p>
            <a:pPr marL="742950" lvl="1" indent="-285750" defTabSz="457200">
              <a:buFont typeface="Arial" panose="020B0604020202020204" pitchFamily="34" charset="0"/>
              <a:buChar char="•"/>
            </a:pPr>
            <a:r>
              <a:rPr lang="en-US" dirty="0">
                <a:solidFill>
                  <a:prstClr val="black"/>
                </a:solidFill>
              </a:rPr>
              <a:t>Competing interest groups include large utility lobbies, solar installers, environmental groups, solar adopters…</a:t>
            </a:r>
          </a:p>
          <a:p>
            <a:pPr marL="742950" lvl="1" indent="-285750" defTabSz="457200">
              <a:buFont typeface="Arial" panose="020B0604020202020204" pitchFamily="34" charset="0"/>
              <a:buChar char="•"/>
            </a:pPr>
            <a:endParaRPr lang="en-US" dirty="0">
              <a:solidFill>
                <a:prstClr val="black"/>
              </a:solidFill>
            </a:endParaRPr>
          </a:p>
          <a:p>
            <a:pPr marL="285750" indent="-285750" defTabSz="457200">
              <a:buFont typeface="Arial" panose="020B0604020202020204" pitchFamily="34" charset="0"/>
              <a:buChar char="•"/>
            </a:pPr>
            <a:r>
              <a:rPr lang="en-US" b="1" dirty="0">
                <a:solidFill>
                  <a:prstClr val="black"/>
                </a:solidFill>
              </a:rPr>
              <a:t>Institutional</a:t>
            </a:r>
            <a:r>
              <a:rPr lang="en-US" dirty="0">
                <a:solidFill>
                  <a:prstClr val="black"/>
                </a:solidFill>
              </a:rPr>
              <a:t> – How to address legacy plants such as nuclear which may no longer be cost competitive in the services they provide</a:t>
            </a:r>
          </a:p>
          <a:p>
            <a:pPr marL="285750" indent="-285750" defTabSz="45720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26192991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Going Forward</a:t>
            </a:r>
            <a:endParaRPr lang="en-US" sz="2400" dirty="0"/>
          </a:p>
        </p:txBody>
      </p:sp>
      <p:sp>
        <p:nvSpPr>
          <p:cNvPr id="5" name="Content Placeholder 2"/>
          <p:cNvSpPr>
            <a:spLocks noGrp="1"/>
          </p:cNvSpPr>
          <p:nvPr>
            <p:ph sz="half" idx="1"/>
          </p:nvPr>
        </p:nvSpPr>
        <p:spPr>
          <a:xfrm>
            <a:off x="351818" y="2271550"/>
            <a:ext cx="4093722" cy="3166211"/>
          </a:xfrm>
        </p:spPr>
        <p:txBody>
          <a:bodyPr/>
          <a:lstStyle/>
          <a:p>
            <a:r>
              <a:rPr lang="en-US" b="1" dirty="0" smtClean="0"/>
              <a:t>Recommendations:</a:t>
            </a:r>
            <a:endParaRPr lang="en-US" b="1" dirty="0"/>
          </a:p>
          <a:p>
            <a:pPr marL="285750" indent="-285750">
              <a:buFont typeface="Arial" panose="020B0604020202020204" pitchFamily="34" charset="0"/>
              <a:buChar char="•"/>
            </a:pPr>
            <a:r>
              <a:rPr lang="en-US" dirty="0" smtClean="0"/>
              <a:t>Better data collection and sharing practices</a:t>
            </a:r>
          </a:p>
          <a:p>
            <a:pPr marL="285750" indent="-285750">
              <a:buFont typeface="Arial" panose="020B0604020202020204" pitchFamily="34" charset="0"/>
              <a:buChar char="•"/>
            </a:pPr>
            <a:r>
              <a:rPr lang="en-US" dirty="0" smtClean="0"/>
              <a:t>Holistic approach to electric sector changes</a:t>
            </a:r>
          </a:p>
          <a:p>
            <a:pPr marL="285750" indent="-285750">
              <a:buFont typeface="Arial" panose="020B0604020202020204" pitchFamily="34" charset="0"/>
              <a:buChar char="•"/>
            </a:pPr>
            <a:r>
              <a:rPr lang="en-US" dirty="0" smtClean="0"/>
              <a:t>Pilot programs </a:t>
            </a:r>
          </a:p>
          <a:p>
            <a:pPr marL="285750" indent="-285750">
              <a:buFont typeface="Arial" panose="020B0604020202020204" pitchFamily="34" charset="0"/>
              <a:buChar char="•"/>
            </a:pPr>
            <a:r>
              <a:rPr lang="en-US" dirty="0" smtClean="0"/>
              <a:t>Local </a:t>
            </a:r>
            <a:r>
              <a:rPr lang="en-US" dirty="0"/>
              <a:t>p</a:t>
            </a:r>
            <a:r>
              <a:rPr lang="en-US" dirty="0" smtClean="0"/>
              <a:t>olicy </a:t>
            </a:r>
            <a:r>
              <a:rPr lang="en-US" dirty="0"/>
              <a:t>v</a:t>
            </a:r>
            <a:r>
              <a:rPr lang="en-US" dirty="0" smtClean="0"/>
              <a:t>ariability </a:t>
            </a:r>
          </a:p>
          <a:p>
            <a:pPr marL="285750" indent="-285750">
              <a:buFont typeface="Arial" panose="020B0604020202020204" pitchFamily="34" charset="0"/>
              <a:buChar char="•"/>
            </a:pPr>
            <a:r>
              <a:rPr lang="en-US" dirty="0" smtClean="0"/>
              <a:t>Align utility incentives with customer and societal needs</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4613567" y="1396062"/>
            <a:ext cx="4481794" cy="4481794"/>
          </a:xfrm>
          <a:prstGeom prst="rect">
            <a:avLst/>
          </a:prstGeom>
        </p:spPr>
      </p:pic>
      <p:sp>
        <p:nvSpPr>
          <p:cNvPr id="8" name="TextBox 7"/>
          <p:cNvSpPr txBox="1"/>
          <p:nvPr/>
        </p:nvSpPr>
        <p:spPr>
          <a:xfrm>
            <a:off x="5073939" y="5893060"/>
            <a:ext cx="4070061" cy="276999"/>
          </a:xfrm>
          <a:prstGeom prst="rect">
            <a:avLst/>
          </a:prstGeom>
          <a:noFill/>
        </p:spPr>
        <p:txBody>
          <a:bodyPr wrap="square" rtlCol="0">
            <a:spAutoFit/>
          </a:bodyPr>
          <a:lstStyle/>
          <a:p>
            <a:pPr defTabSz="457200"/>
            <a:r>
              <a:rPr lang="en-US" sz="1200" dirty="0">
                <a:solidFill>
                  <a:prstClr val="black"/>
                </a:solidFill>
              </a:rPr>
              <a:t>Drivers of new utility business models. (source: AEEI)</a:t>
            </a:r>
          </a:p>
        </p:txBody>
      </p:sp>
    </p:spTree>
    <p:extLst>
      <p:ext uri="{BB962C8B-B14F-4D97-AF65-F5344CB8AC3E}">
        <p14:creationId xmlns:p14="http://schemas.microsoft.com/office/powerpoint/2010/main" val="346947382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
      <a:dk1>
        <a:srgbClr val="808080"/>
      </a:dk1>
      <a:lt1>
        <a:srgbClr val="FFFFFF"/>
      </a:lt1>
      <a:dk2>
        <a:srgbClr val="000000"/>
      </a:dk2>
      <a:lt2>
        <a:srgbClr val="EECD74"/>
      </a:lt2>
      <a:accent1>
        <a:srgbClr val="EEB211"/>
      </a:accent1>
      <a:accent2>
        <a:srgbClr val="002B54"/>
      </a:accent2>
      <a:accent3>
        <a:srgbClr val="AAAAAA"/>
      </a:accent3>
      <a:accent4>
        <a:srgbClr val="DADADA"/>
      </a:accent4>
      <a:accent5>
        <a:srgbClr val="F5D5AA"/>
      </a:accent5>
      <a:accent6>
        <a:srgbClr val="00264B"/>
      </a:accent6>
      <a:hlink>
        <a:srgbClr val="BC9B6A"/>
      </a:hlink>
      <a:folHlink>
        <a:srgbClr val="C5D6E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BC9B6A"/>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FFFFFF"/>
        </a:dk1>
        <a:lt1>
          <a:srgbClr val="FFFFFF"/>
        </a:lt1>
        <a:dk2>
          <a:srgbClr val="BC9B6A"/>
        </a:dk2>
        <a:lt2>
          <a:srgbClr val="808080"/>
        </a:lt2>
        <a:accent1>
          <a:srgbClr val="EEB211"/>
        </a:accent1>
        <a:accent2>
          <a:srgbClr val="002B54"/>
        </a:accent2>
        <a:accent3>
          <a:srgbClr val="FFFFFF"/>
        </a:accent3>
        <a:accent4>
          <a:srgbClr val="DADADA"/>
        </a:accent4>
        <a:accent5>
          <a:srgbClr val="F5D5AA"/>
        </a:accent5>
        <a:accent6>
          <a:srgbClr val="00264B"/>
        </a:accent6>
        <a:hlink>
          <a:srgbClr val="EEDFB5"/>
        </a:hlink>
        <a:folHlink>
          <a:srgbClr val="C5D6E7"/>
        </a:folHlink>
      </a:clrScheme>
      <a:clrMap bg1="lt1" tx1="dk1" bg2="lt2" tx2="dk2" accent1="accent1" accent2="accent2" accent3="accent3" accent4="accent4" accent5="accent5" accent6="accent6" hlink="hlink" folHlink="folHlink"/>
    </a:extraClrScheme>
    <a:extraClrScheme>
      <a:clrScheme name="Default Design 15">
        <a:dk1>
          <a:srgbClr val="808080"/>
        </a:dk1>
        <a:lt1>
          <a:srgbClr val="FFFFFF"/>
        </a:lt1>
        <a:dk2>
          <a:srgbClr val="000000"/>
        </a:dk2>
        <a:lt2>
          <a:srgbClr val="BC9B6A"/>
        </a:lt2>
        <a:accent1>
          <a:srgbClr val="EEB211"/>
        </a:accent1>
        <a:accent2>
          <a:srgbClr val="002B54"/>
        </a:accent2>
        <a:accent3>
          <a:srgbClr val="AAAAAA"/>
        </a:accent3>
        <a:accent4>
          <a:srgbClr val="DADADA"/>
        </a:accent4>
        <a:accent5>
          <a:srgbClr val="F5D5AA"/>
        </a:accent5>
        <a:accent6>
          <a:srgbClr val="00264B"/>
        </a:accent6>
        <a:hlink>
          <a:srgbClr val="EEDFB5"/>
        </a:hlink>
        <a:folHlink>
          <a:srgbClr val="C5D6E7"/>
        </a:folHlink>
      </a:clrScheme>
      <a:clrMap bg1="dk2" tx1="lt1" bg2="dk1" tx2="lt2" accent1="accent1" accent2="accent2" accent3="accent3" accent4="accent4" accent5="accent5" accent6="accent6" hlink="hlink" folHlink="folHlink"/>
    </a:extraClrScheme>
    <a:extraClrScheme>
      <a:clrScheme name="Default Design 16">
        <a:dk1>
          <a:srgbClr val="808080"/>
        </a:dk1>
        <a:lt1>
          <a:srgbClr val="FFFFFF"/>
        </a:lt1>
        <a:dk2>
          <a:srgbClr val="000000"/>
        </a:dk2>
        <a:lt2>
          <a:srgbClr val="EEDFB5"/>
        </a:lt2>
        <a:accent1>
          <a:srgbClr val="EEB211"/>
        </a:accent1>
        <a:accent2>
          <a:srgbClr val="002B54"/>
        </a:accent2>
        <a:accent3>
          <a:srgbClr val="AAAAAA"/>
        </a:accent3>
        <a:accent4>
          <a:srgbClr val="DADADA"/>
        </a:accent4>
        <a:accent5>
          <a:srgbClr val="F5D5AA"/>
        </a:accent5>
        <a:accent6>
          <a:srgbClr val="00264B"/>
        </a:accent6>
        <a:hlink>
          <a:srgbClr val="BC9B6A"/>
        </a:hlink>
        <a:folHlink>
          <a:srgbClr val="C5D6E7"/>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Office Theme">
  <a:themeElements>
    <a:clrScheme name="Custom 6">
      <a:dk1>
        <a:sysClr val="windowText" lastClr="000000"/>
      </a:dk1>
      <a:lt1>
        <a:sysClr val="window" lastClr="FFFFFF"/>
      </a:lt1>
      <a:dk2>
        <a:srgbClr val="003366"/>
      </a:dk2>
      <a:lt2>
        <a:srgbClr val="DBEFF9"/>
      </a:lt2>
      <a:accent1>
        <a:srgbClr val="0F6FC6"/>
      </a:accent1>
      <a:accent2>
        <a:srgbClr val="009DD9"/>
      </a:accent2>
      <a:accent3>
        <a:srgbClr val="0BD0D9"/>
      </a:accent3>
      <a:accent4>
        <a:srgbClr val="FFCC00"/>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4710</Words>
  <Application>Microsoft Office PowerPoint</Application>
  <PresentationFormat>On-screen Show (4:3)</PresentationFormat>
  <Paragraphs>1080</Paragraphs>
  <Slides>100</Slides>
  <Notes>43</Notes>
  <HiddenSlides>0</HiddenSlides>
  <MMClips>1</MMClips>
  <ScaleCrop>false</ScaleCrop>
  <HeadingPairs>
    <vt:vector size="8" baseType="variant">
      <vt:variant>
        <vt:lpstr>Fonts Used</vt:lpstr>
      </vt:variant>
      <vt:variant>
        <vt:i4>19</vt:i4>
      </vt:variant>
      <vt:variant>
        <vt:lpstr>Theme</vt:lpstr>
      </vt:variant>
      <vt:variant>
        <vt:i4>7</vt:i4>
      </vt:variant>
      <vt:variant>
        <vt:lpstr>Embedded OLE Servers</vt:lpstr>
      </vt:variant>
      <vt:variant>
        <vt:i4>3</vt:i4>
      </vt:variant>
      <vt:variant>
        <vt:lpstr>Slide Titles</vt:lpstr>
      </vt:variant>
      <vt:variant>
        <vt:i4>100</vt:i4>
      </vt:variant>
    </vt:vector>
  </HeadingPairs>
  <TitlesOfParts>
    <vt:vector size="129" baseType="lpstr">
      <vt:lpstr>굴림</vt:lpstr>
      <vt:lpstr>MS PGothic</vt:lpstr>
      <vt:lpstr>MS PGothic</vt:lpstr>
      <vt:lpstr>SimSun</vt:lpstr>
      <vt:lpstr>Arial</vt:lpstr>
      <vt:lpstr>Arial Black</vt:lpstr>
      <vt:lpstr>Arial Narrow</vt:lpstr>
      <vt:lpstr>Calibri</vt:lpstr>
      <vt:lpstr>Calibri Light</vt:lpstr>
      <vt:lpstr>Century Gothic</vt:lpstr>
      <vt:lpstr>franklin-gothic-urw-cond</vt:lpstr>
      <vt:lpstr>Geneva</vt:lpstr>
      <vt:lpstr>Helvetica Neue</vt:lpstr>
      <vt:lpstr>Lucida Grande</vt:lpstr>
      <vt:lpstr>Roboto Light</vt:lpstr>
      <vt:lpstr>Symbol</vt:lpstr>
      <vt:lpstr>Tahoma</vt:lpstr>
      <vt:lpstr>Times New Roman</vt:lpstr>
      <vt:lpstr>Webdings</vt:lpstr>
      <vt:lpstr>1_Office Theme</vt:lpstr>
      <vt:lpstr>3_Office Theme</vt:lpstr>
      <vt:lpstr>Default Design</vt:lpstr>
      <vt:lpstr>9_Office Theme</vt:lpstr>
      <vt:lpstr>2_Office Theme</vt:lpstr>
      <vt:lpstr>Custom Design</vt:lpstr>
      <vt:lpstr>1_White Main</vt:lpstr>
      <vt:lpstr>Chart</vt:lpstr>
      <vt:lpstr>CS ChemDraw Drawing</vt:lpstr>
      <vt:lpstr>Graph</vt:lpstr>
      <vt:lpstr>PowerPoint Presentation</vt:lpstr>
      <vt:lpstr>Solar Economics and Policy</vt:lpstr>
      <vt:lpstr>Dropping Solar Costs</vt:lpstr>
      <vt:lpstr>Panel costs vs. Balance of Systems</vt:lpstr>
      <vt:lpstr>Competitiveness of Renewable Costs</vt:lpstr>
      <vt:lpstr>But despite Favorable prices, policy can Either help or hinder</vt:lpstr>
      <vt:lpstr>Key Policy Issues</vt:lpstr>
      <vt:lpstr>And IGERT efforts have Supported Research to answer these questions</vt:lpstr>
      <vt:lpstr>Process-Structure-Property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Plethora of PV Materials</vt:lpstr>
      <vt:lpstr>PowerPoint Presentation</vt:lpstr>
      <vt:lpstr>Solar Cell Technology Nodes</vt:lpstr>
      <vt:lpstr>Solar Cell Technology Nodes</vt:lpstr>
      <vt:lpstr>The Silicon Solar Cell</vt:lpstr>
      <vt:lpstr>Prevalence of Silicon PV Systems</vt:lpstr>
      <vt:lpstr>Prevalence of Silicon PV Systems</vt:lpstr>
      <vt:lpstr>Solar Cell Technology Nodes</vt:lpstr>
      <vt:lpstr>2nd Generation Devices Provide Opportunity for Cost Effective Production</vt:lpstr>
      <vt:lpstr>Health and Safety Concerns</vt:lpstr>
      <vt:lpstr>Material Availability</vt:lpstr>
      <vt:lpstr>Production &amp; Prices</vt:lpstr>
      <vt:lpstr>Solar Cell Technology Nodes</vt:lpstr>
      <vt:lpstr>New Product Development Cycles</vt:lpstr>
      <vt:lpstr>PowerPoint Presentation</vt:lpstr>
      <vt:lpstr>The Organic Photovoltaic Sandwich</vt:lpstr>
      <vt:lpstr>Technical Issues with Organic Photovoltaics</vt:lpstr>
      <vt:lpstr>PowerPoint Presentation</vt:lpstr>
      <vt:lpstr>Hybrid Organic–Inorganic Photovoltaics</vt:lpstr>
      <vt:lpstr>Hybrid Organic-Inorganic Photovoltaics (HOPV)</vt:lpstr>
      <vt:lpstr>Progress in Photovoltaics</vt:lpstr>
      <vt:lpstr>Progress in Photovoltaics</vt:lpstr>
      <vt:lpstr>Dye sensitized solar cells</vt:lpstr>
      <vt:lpstr>Dye-Sensitized Solar Cells</vt:lpstr>
      <vt:lpstr>Photovoltaic device parameters</vt:lpstr>
      <vt:lpstr>Increasing Power Conversion Efficiency</vt:lpstr>
      <vt:lpstr>Squaraine sensitizers for DSSCs</vt:lpstr>
      <vt:lpstr>Examining the Effect of the Donor</vt:lpstr>
      <vt:lpstr>Examining the Effect of the Donor</vt:lpstr>
      <vt:lpstr>Examining an Out-of-plane End Group</vt:lpstr>
      <vt:lpstr>Examining an Out-of-plane End Group</vt:lpstr>
      <vt:lpstr>Out-of-plane Groups and the π-bridge</vt:lpstr>
      <vt:lpstr>Out-of-plane Groups and the π-bridge</vt:lpstr>
      <vt:lpstr>Future challenges</vt:lpstr>
      <vt:lpstr>Lead Organo-halide Perovskite Solar Cells</vt:lpstr>
      <vt:lpstr>Perovskite Solar Cell Architecture Evolution</vt:lpstr>
      <vt:lpstr>Fullerene-amine reactivity</vt:lpstr>
      <vt:lpstr>Evidence of bond formation</vt:lpstr>
      <vt:lpstr>Work function shift</vt:lpstr>
      <vt:lpstr>Solar cell device data</vt:lpstr>
      <vt:lpstr>Acknowledgements</vt:lpstr>
      <vt:lpstr>Squaraine Sensitizer Modifications</vt:lpstr>
      <vt:lpstr>Sample Squaraine 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Policy Implications of Solar Penetration</vt:lpstr>
      <vt:lpstr>Outline</vt:lpstr>
      <vt:lpstr>What IS Driving PV Installation?</vt:lpstr>
      <vt:lpstr>Policy Incentives</vt:lpstr>
      <vt:lpstr>Utility “Death Spiral”</vt:lpstr>
      <vt:lpstr>IGERT Funded REsearch</vt:lpstr>
      <vt:lpstr>Policy Options</vt:lpstr>
      <vt:lpstr>Q: What is the Value of Solar? </vt:lpstr>
      <vt:lpstr>Q: IF We Agree On All that Will We Know the Value of Solar?</vt:lpstr>
      <vt:lpstr>COST-Reflective Rates </vt:lpstr>
      <vt:lpstr>Barriers</vt:lpstr>
      <vt:lpstr>Going Forward</vt:lpstr>
      <vt:lpstr>Conclusions</vt:lpstr>
    </vt:vector>
  </TitlesOfParts>
  <Company>Georgia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Hyman, Elizabeth R</dc:creator>
  <cp:lastModifiedBy>Hyman, Elizabeth R</cp:lastModifiedBy>
  <cp:revision>1</cp:revision>
  <dcterms:created xsi:type="dcterms:W3CDTF">2017-07-27T14:23:28Z</dcterms:created>
  <dcterms:modified xsi:type="dcterms:W3CDTF">2017-07-27T14:23:45Z</dcterms:modified>
</cp:coreProperties>
</file>