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307" r:id="rId2"/>
    <p:sldId id="326" r:id="rId3"/>
    <p:sldId id="327" r:id="rId4"/>
    <p:sldId id="328" r:id="rId5"/>
    <p:sldId id="329" r:id="rId6"/>
    <p:sldId id="311" r:id="rId7"/>
    <p:sldId id="337" r:id="rId8"/>
    <p:sldId id="332" r:id="rId9"/>
    <p:sldId id="336" r:id="rId10"/>
    <p:sldId id="314" r:id="rId11"/>
    <p:sldId id="333" r:id="rId12"/>
    <p:sldId id="331" r:id="rId13"/>
    <p:sldId id="317" r:id="rId14"/>
    <p:sldId id="335" r:id="rId15"/>
    <p:sldId id="321" r:id="rId16"/>
    <p:sldId id="323" r:id="rId17"/>
    <p:sldId id="339" r:id="rId1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 xmlns:p15="http://schemas.microsoft.com/office/powerpoint/2012/main">
        <p15:guide id="1" orient="horz" pos="1920">
          <p15:clr>
            <a:srgbClr val="A4A3A4"/>
          </p15:clr>
        </p15:guide>
        <p15:guide id="2" pos="2928">
          <p15:clr>
            <a:srgbClr val="A4A3A4"/>
          </p15:clr>
        </p15:guide>
      </p15:sldGuideLst>
    </p:ext>
    <p:ext uri="{2D200454-40CA-4A62-9FC3-DE9A4176ACB9}">
      <p15:notesGuideLst xmlns=""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3E"/>
    <a:srgbClr val="3A75D5"/>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1" autoAdjust="0"/>
    <p:restoredTop sz="77520" autoAdjust="0"/>
  </p:normalViewPr>
  <p:slideViewPr>
    <p:cSldViewPr>
      <p:cViewPr varScale="1">
        <p:scale>
          <a:sx n="86" d="100"/>
          <a:sy n="86" d="100"/>
        </p:scale>
        <p:origin x="-520" y="-112"/>
      </p:cViewPr>
      <p:guideLst>
        <p:guide orient="horz" pos="1920"/>
        <p:guide pos="2928"/>
      </p:guideLst>
    </p:cSldViewPr>
  </p:slideViewPr>
  <p:notesTextViewPr>
    <p:cViewPr>
      <p:scale>
        <a:sx n="70" d="100"/>
        <a:sy n="70" d="100"/>
      </p:scale>
      <p:origin x="0" y="0"/>
    </p:cViewPr>
  </p:notesTextViewPr>
  <p:sorterViewPr>
    <p:cViewPr varScale="1">
      <p:scale>
        <a:sx n="1" d="1"/>
        <a:sy n="1" d="1"/>
      </p:scale>
      <p:origin x="0" y="0"/>
    </p:cViewPr>
  </p:sorterViewPr>
  <p:notesViewPr>
    <p:cSldViewPr>
      <p:cViewPr>
        <p:scale>
          <a:sx n="125" d="100"/>
          <a:sy n="125" d="100"/>
        </p:scale>
        <p:origin x="-584" y="342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0DE9FCE2-77B2-2248-8C5D-C3371FED6679}" type="datetimeFigureOut">
              <a:rPr lang="en-US" smtClean="0"/>
              <a:pPr/>
              <a:t>9/8/14</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DD12DADD-BEA8-0545-B21E-F4FDE893C8A7}" type="slidenum">
              <a:rPr lang="en-US" smtClean="0"/>
              <a:pPr/>
              <a:t>‹#›</a:t>
            </a:fld>
            <a:endParaRPr lang="en-US" dirty="0"/>
          </a:p>
        </p:txBody>
      </p:sp>
    </p:spTree>
    <p:extLst>
      <p:ext uri="{BB962C8B-B14F-4D97-AF65-F5344CB8AC3E}">
        <p14:creationId xmlns:p14="http://schemas.microsoft.com/office/powerpoint/2010/main" val="1368476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114" cy="464180"/>
          </a:xfrm>
          <a:prstGeom prst="rect">
            <a:avLst/>
          </a:prstGeom>
        </p:spPr>
        <p:txBody>
          <a:bodyPr vert="horz" wrap="square" lIns="93177" tIns="46588" rIns="93177" bIns="46588"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idx="1"/>
          </p:nvPr>
        </p:nvSpPr>
        <p:spPr>
          <a:xfrm>
            <a:off x="3884316" y="0"/>
            <a:ext cx="2972114" cy="464180"/>
          </a:xfrm>
          <a:prstGeom prst="rect">
            <a:avLst/>
          </a:prstGeom>
        </p:spPr>
        <p:txBody>
          <a:bodyPr vert="horz" wrap="square" lIns="93177" tIns="46588" rIns="93177" bIns="46588" numCol="1" anchor="t" anchorCtr="0" compatLnSpc="1">
            <a:prstTxWarp prst="textNoShape">
              <a:avLst/>
            </a:prstTxWarp>
          </a:bodyPr>
          <a:lstStyle>
            <a:lvl1pPr algn="r">
              <a:defRPr sz="1200">
                <a:latin typeface="Calibri" charset="0"/>
                <a:ea typeface="ＭＳ Ｐゴシック" charset="-128"/>
                <a:cs typeface="+mn-cs"/>
              </a:defRPr>
            </a:lvl1pPr>
          </a:lstStyle>
          <a:p>
            <a:pPr>
              <a:defRPr/>
            </a:pPr>
            <a:fld id="{4A246EDA-47CE-42BC-84EC-3D46EE2943DC}" type="datetime1">
              <a:rPr lang="en-US"/>
              <a:pPr>
                <a:defRPr/>
              </a:pPr>
              <a:t>9/8/14</a:t>
            </a:fld>
            <a:endParaRPr lang="en-US" dirty="0"/>
          </a:p>
        </p:txBody>
      </p:sp>
      <p:sp>
        <p:nvSpPr>
          <p:cNvPr id="4" name="Slide Image Placeholder 3"/>
          <p:cNvSpPr>
            <a:spLocks noGrp="1" noRot="1" noChangeAspect="1"/>
          </p:cNvSpPr>
          <p:nvPr>
            <p:ph type="sldImg" idx="2"/>
          </p:nvPr>
        </p:nvSpPr>
        <p:spPr>
          <a:xfrm>
            <a:off x="1104900" y="698500"/>
            <a:ext cx="4648200" cy="3486150"/>
          </a:xfrm>
          <a:prstGeom prst="rect">
            <a:avLst/>
          </a:prstGeom>
          <a:noFill/>
          <a:ln w="12700">
            <a:solidFill>
              <a:prstClr val="black"/>
            </a:solidFill>
          </a:ln>
        </p:spPr>
        <p:txBody>
          <a:bodyPr vert="horz" wrap="square" lIns="93177" tIns="46588" rIns="93177" bIns="46588"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86115" y="4416112"/>
            <a:ext cx="5485772" cy="4182419"/>
          </a:xfrm>
          <a:prstGeom prst="rect">
            <a:avLst/>
          </a:prstGeom>
        </p:spPr>
        <p:txBody>
          <a:bodyPr vert="horz" wrap="square" lIns="93177" tIns="46588" rIns="93177" bIns="46588"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30621"/>
            <a:ext cx="2972114" cy="464180"/>
          </a:xfrm>
          <a:prstGeom prst="rect">
            <a:avLst/>
          </a:prstGeom>
        </p:spPr>
        <p:txBody>
          <a:bodyPr vert="horz" wrap="square" lIns="93177" tIns="46588" rIns="93177" bIns="46588"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dirty="0"/>
          </a:p>
        </p:txBody>
      </p:sp>
      <p:sp>
        <p:nvSpPr>
          <p:cNvPr id="7" name="Slide Number Placeholder 6"/>
          <p:cNvSpPr>
            <a:spLocks noGrp="1"/>
          </p:cNvSpPr>
          <p:nvPr>
            <p:ph type="sldNum" sz="quarter" idx="5"/>
          </p:nvPr>
        </p:nvSpPr>
        <p:spPr>
          <a:xfrm>
            <a:off x="3884316" y="8830621"/>
            <a:ext cx="2972114" cy="464180"/>
          </a:xfrm>
          <a:prstGeom prst="rect">
            <a:avLst/>
          </a:prstGeom>
        </p:spPr>
        <p:txBody>
          <a:bodyPr vert="horz" wrap="square" lIns="93177" tIns="46588" rIns="93177" bIns="46588" numCol="1" anchor="b" anchorCtr="0" compatLnSpc="1">
            <a:prstTxWarp prst="textNoShape">
              <a:avLst/>
            </a:prstTxWarp>
          </a:bodyPr>
          <a:lstStyle>
            <a:lvl1pPr algn="r">
              <a:defRPr sz="1200">
                <a:latin typeface="Calibri" charset="0"/>
                <a:ea typeface="ＭＳ Ｐゴシック" charset="-128"/>
                <a:cs typeface="+mn-cs"/>
              </a:defRPr>
            </a:lvl1pPr>
          </a:lstStyle>
          <a:p>
            <a:pPr>
              <a:defRPr/>
            </a:pPr>
            <a:fld id="{675B0570-B023-4AA6-AC35-028568F89F8A}" type="slidenum">
              <a:rPr lang="en-US"/>
              <a:pPr>
                <a:defRPr/>
              </a:pPr>
              <a:t>‹#›</a:t>
            </a:fld>
            <a:endParaRPr lang="en-US" dirty="0"/>
          </a:p>
        </p:txBody>
      </p:sp>
    </p:spTree>
    <p:extLst>
      <p:ext uri="{BB962C8B-B14F-4D97-AF65-F5344CB8AC3E}">
        <p14:creationId xmlns:p14="http://schemas.microsoft.com/office/powerpoint/2010/main" val="423835313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xfrm>
            <a:off x="670891" y="4495800"/>
            <a:ext cx="5485772" cy="3874130"/>
          </a:xfrm>
          <a:noFill/>
        </p:spPr>
        <p:txBody>
          <a:bodyPr/>
          <a:lstStyle/>
          <a:p>
            <a:pPr eaLnBrk="1" hangingPunct="1">
              <a:spcBef>
                <a:spcPct val="0"/>
              </a:spcBef>
            </a:pPr>
            <a:endParaRPr lang="en-US" dirty="0" smtClean="0">
              <a:ea typeface="ＭＳ Ｐゴシック" pitchFamily="34" charset="-128"/>
            </a:endParaRPr>
          </a:p>
        </p:txBody>
      </p:sp>
      <p:sp>
        <p:nvSpPr>
          <p:cNvPr id="16387" name="Slide Number Placeholder 3"/>
          <p:cNvSpPr>
            <a:spLocks noGrp="1"/>
          </p:cNvSpPr>
          <p:nvPr>
            <p:ph type="sldNum" sz="quarter" idx="5"/>
          </p:nvPr>
        </p:nvSpPr>
        <p:spPr bwMode="auto">
          <a:noFill/>
          <a:ln>
            <a:miter lim="800000"/>
            <a:headEnd/>
            <a:tailEnd/>
          </a:ln>
        </p:spPr>
        <p:txBody>
          <a:bodyPr/>
          <a:lstStyle/>
          <a:p>
            <a:fld id="{0459A6CC-6EE8-43B3-B4D6-F4DC31A18EC3}" type="slidenum">
              <a:rPr lang="en-US" smtClean="0">
                <a:latin typeface="Calibri" pitchFamily="34" charset="0"/>
                <a:ea typeface="ＭＳ Ｐゴシック" pitchFamily="34" charset="-128"/>
              </a:rPr>
              <a:pPr/>
              <a:t>1</a:t>
            </a:fld>
            <a:endParaRPr lang="en-US" dirty="0" smtClean="0">
              <a:latin typeface="Calibri" pitchFamily="34" charset="0"/>
              <a:ea typeface="ＭＳ Ｐゴシック" pitchFamily="34" charset="-128"/>
            </a:endParaRPr>
          </a:p>
        </p:txBody>
      </p:sp>
    </p:spTree>
    <p:extLst>
      <p:ext uri="{BB962C8B-B14F-4D97-AF65-F5344CB8AC3E}">
        <p14:creationId xmlns:p14="http://schemas.microsoft.com/office/powerpoint/2010/main" val="3131212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examining the influence of</a:t>
            </a:r>
            <a:r>
              <a:rPr lang="en-US" baseline="0" dirty="0" smtClean="0"/>
              <a:t> the measure upon incentives for individual adaptation…</a:t>
            </a:r>
            <a:endParaRPr lang="en-US" dirty="0"/>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10</a:t>
            </a:fld>
            <a:endParaRPr lang="en-US" dirty="0"/>
          </a:p>
        </p:txBody>
      </p:sp>
    </p:spTree>
    <p:extLst>
      <p:ext uri="{BB962C8B-B14F-4D97-AF65-F5344CB8AC3E}">
        <p14:creationId xmlns:p14="http://schemas.microsoft.com/office/powerpoint/2010/main" val="4152802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examining</a:t>
            </a:r>
            <a:r>
              <a:rPr lang="en-US" baseline="0" dirty="0" smtClean="0"/>
              <a:t> the maladaptation of exacerbating climate change…</a:t>
            </a:r>
            <a:endParaRPr lang="en-US" dirty="0"/>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11</a:t>
            </a:fld>
            <a:endParaRPr lang="en-US" dirty="0"/>
          </a:p>
        </p:txBody>
      </p:sp>
    </p:spTree>
    <p:extLst>
      <p:ext uri="{BB962C8B-B14F-4D97-AF65-F5344CB8AC3E}">
        <p14:creationId xmlns:p14="http://schemas.microsoft.com/office/powerpoint/2010/main" val="2908066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examining the relevance of the measure toward economic development goals….</a:t>
            </a:r>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12</a:t>
            </a:fld>
            <a:endParaRPr lang="en-US" dirty="0"/>
          </a:p>
        </p:txBody>
      </p:sp>
    </p:spTree>
    <p:extLst>
      <p:ext uri="{BB962C8B-B14F-4D97-AF65-F5344CB8AC3E}">
        <p14:creationId xmlns:p14="http://schemas.microsoft.com/office/powerpoint/2010/main" val="3744051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examining the maladaptation of burdening the most vulnerable…</a:t>
            </a:r>
            <a:endParaRPr lang="en-US" dirty="0"/>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13</a:t>
            </a:fld>
            <a:endParaRPr lang="en-US" dirty="0"/>
          </a:p>
        </p:txBody>
      </p:sp>
    </p:spTree>
    <p:extLst>
      <p:ext uri="{BB962C8B-B14F-4D97-AF65-F5344CB8AC3E}">
        <p14:creationId xmlns:p14="http://schemas.microsoft.com/office/powerpoint/2010/main" val="3257048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examining the relevance of the measure to the policy goal of public health</a:t>
            </a:r>
            <a:endParaRPr lang="en-US" dirty="0" smtClean="0"/>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14</a:t>
            </a:fld>
            <a:endParaRPr lang="en-US" dirty="0"/>
          </a:p>
        </p:txBody>
      </p:sp>
    </p:spTree>
    <p:extLst>
      <p:ext uri="{BB962C8B-B14F-4D97-AF65-F5344CB8AC3E}">
        <p14:creationId xmlns:p14="http://schemas.microsoft.com/office/powerpoint/2010/main" val="324989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Lacey</a:t>
            </a:r>
            <a:r>
              <a:rPr lang="en-US" baseline="0" dirty="0" smtClean="0"/>
              <a:t> (2014)</a:t>
            </a:r>
          </a:p>
          <a:p>
            <a:pPr marL="228600" indent="-228600">
              <a:buAutoNum type="arabicPeriod"/>
            </a:pPr>
            <a:r>
              <a:rPr lang="en-US" baseline="0" dirty="0" smtClean="0"/>
              <a:t>Filatkova (2014)</a:t>
            </a:r>
          </a:p>
          <a:p>
            <a:pPr marL="228600" marR="0" indent="-228600" algn="l" defTabSz="457200" rtl="0" eaLnBrk="0" fontAlgn="base" latinLnBrk="0" hangingPunct="0">
              <a:lnSpc>
                <a:spcPct val="100000"/>
              </a:lnSpc>
              <a:spcBef>
                <a:spcPct val="30000"/>
              </a:spcBef>
              <a:spcAft>
                <a:spcPct val="0"/>
              </a:spcAft>
              <a:buClrTx/>
              <a:buSzTx/>
              <a:buFontTx/>
              <a:buAutoNum type="arabicPeriod"/>
              <a:tabLst/>
              <a:defRPr/>
            </a:pPr>
            <a:r>
              <a:rPr lang="en-US" dirty="0" smtClean="0"/>
              <a:t>Barnett and</a:t>
            </a:r>
            <a:r>
              <a:rPr lang="en-US" baseline="0" dirty="0" smtClean="0"/>
              <a:t> O’Neil (2010)</a:t>
            </a:r>
          </a:p>
          <a:p>
            <a:pPr marL="228600" indent="-228600">
              <a:buAutoNum type="arabicPeriod"/>
            </a:pPr>
            <a:r>
              <a:rPr lang="en-US" baseline="0" dirty="0" smtClean="0"/>
              <a:t>Vine (2012)</a:t>
            </a:r>
          </a:p>
          <a:p>
            <a:pPr marL="228600" indent="-228600">
              <a:buAutoNum type="arabicPeriod"/>
            </a:pPr>
            <a:r>
              <a:rPr lang="en-US" baseline="0" dirty="0" smtClean="0"/>
              <a:t>NAPEE (2007)</a:t>
            </a:r>
          </a:p>
          <a:p>
            <a:pPr marL="228600" indent="-228600">
              <a:buAutoNum type="arabicPeriod"/>
            </a:pPr>
            <a:r>
              <a:rPr lang="en-US" baseline="0" dirty="0" smtClean="0"/>
              <a:t>Saintilan et al. (2013)</a:t>
            </a:r>
          </a:p>
          <a:p>
            <a:pPr marL="228600" indent="-228600">
              <a:buAutoNum type="arabicPeriod"/>
            </a:pPr>
            <a:r>
              <a:rPr lang="en-US" dirty="0" smtClean="0"/>
              <a:t>Fu</a:t>
            </a:r>
            <a:r>
              <a:rPr lang="en-US" baseline="0" dirty="0" smtClean="0"/>
              <a:t> et al. (2012)</a:t>
            </a:r>
          </a:p>
          <a:p>
            <a:pPr marL="228600" indent="-228600">
              <a:buAutoNum type="arabicPeriod"/>
            </a:pPr>
            <a:r>
              <a:rPr lang="en-US" baseline="0" dirty="0" smtClean="0"/>
              <a:t>Tompkins (2010)</a:t>
            </a:r>
          </a:p>
          <a:p>
            <a:pPr marL="228600" indent="-228600">
              <a:buAutoNum type="arabicPeriod"/>
            </a:pPr>
            <a:r>
              <a:rPr lang="en-US" baseline="0" dirty="0" smtClean="0"/>
              <a:t>Aggarwal (2013)</a:t>
            </a:r>
          </a:p>
          <a:p>
            <a:pPr marL="228600" indent="-228600">
              <a:buAutoNum type="arabicPeriod"/>
            </a:pPr>
            <a:r>
              <a:rPr lang="en-US" sz="1200" kern="1200" dirty="0" smtClean="0">
                <a:solidFill>
                  <a:schemeClr val="tx1"/>
                </a:solidFill>
                <a:effectLst/>
                <a:latin typeface="+mn-lt"/>
                <a:ea typeface="ＭＳ Ｐゴシック" charset="-128"/>
                <a:cs typeface="ＭＳ Ｐゴシック" charset="-128"/>
              </a:rPr>
              <a:t>(US Energy Information Administration 2014, Table E1).</a:t>
            </a:r>
          </a:p>
          <a:p>
            <a:pPr marL="228600" indent="-228600">
              <a:buAutoNum type="arabicPeriod"/>
            </a:pPr>
            <a:r>
              <a:rPr lang="en-US" sz="1200" kern="1200" baseline="0" dirty="0" smtClean="0">
                <a:solidFill>
                  <a:schemeClr val="tx1"/>
                </a:solidFill>
                <a:effectLst/>
                <a:latin typeface="+mn-lt"/>
                <a:ea typeface="ＭＳ Ｐゴシック" charset="-128"/>
              </a:rPr>
              <a:t>CBO</a:t>
            </a:r>
          </a:p>
          <a:p>
            <a:pPr marL="228600" indent="-228600">
              <a:buAutoNum type="arabicPeriod"/>
            </a:pPr>
            <a:endParaRPr lang="en-US" baseline="0" dirty="0" smtClean="0"/>
          </a:p>
          <a:p>
            <a:endParaRPr lang="en-US" baseline="0" dirty="0" smtClean="0"/>
          </a:p>
          <a:p>
            <a:pPr marL="0" indent="0">
              <a:buNone/>
            </a:pPr>
            <a:endParaRPr lang="en-US" dirty="0" smtClean="0"/>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17</a:t>
            </a:fld>
            <a:endParaRPr lang="en-US" dirty="0"/>
          </a:p>
        </p:txBody>
      </p:sp>
    </p:spTree>
    <p:extLst>
      <p:ext uri="{BB962C8B-B14F-4D97-AF65-F5344CB8AC3E}">
        <p14:creationId xmlns:p14="http://schemas.microsoft.com/office/powerpoint/2010/main" val="2269766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Lacey</a:t>
            </a:r>
            <a:r>
              <a:rPr lang="en-US" baseline="0" dirty="0" smtClean="0"/>
              <a:t> (2014)</a:t>
            </a:r>
          </a:p>
          <a:p>
            <a:r>
              <a:rPr lang="en-US" baseline="0" dirty="0" smtClean="0"/>
              <a:t>Mention the vulnerability of the power sector to climate change </a:t>
            </a:r>
          </a:p>
          <a:p>
            <a:r>
              <a:rPr lang="en-US" baseline="0" dirty="0" smtClean="0"/>
              <a:t>Mention the FEPS WG1 modeling philosophy of displaying the outcomes of “unforeseen” change</a:t>
            </a:r>
          </a:p>
          <a:p>
            <a:r>
              <a:rPr lang="en-US" baseline="0" dirty="0" smtClean="0"/>
              <a:t>--”we should also consider work in other areas being done around the same subject...i.e. look at prior experience with climatic change”</a:t>
            </a:r>
          </a:p>
          <a:p>
            <a:endParaRPr lang="en-US" baseline="0" dirty="0" smtClean="0"/>
          </a:p>
          <a:p>
            <a:r>
              <a:rPr lang="en-US" dirty="0" smtClean="0">
                <a:latin typeface="Arial"/>
                <a:cs typeface="Arial"/>
              </a:rPr>
              <a:t>Members of the FEPS Economics Working Group advocated the use of scenario modeling to “stretch the limitations” of popular thinking regarding the future of electric power, rather than simply forecasting expected trends. </a:t>
            </a:r>
          </a:p>
          <a:p>
            <a:r>
              <a:rPr lang="en-US" dirty="0" smtClean="0">
                <a:latin typeface="Arial"/>
                <a:cs typeface="Arial"/>
              </a:rPr>
              <a:t>“it is more important to develop scenarios that involve imperfect foresight to show the potential impact of hard-to-predict disturbances or sudden changes in trends affecting electric power systems”</a:t>
            </a:r>
          </a:p>
          <a:p>
            <a:endParaRPr lang="en-US" baseline="0" dirty="0" smtClean="0"/>
          </a:p>
        </p:txBody>
      </p:sp>
      <p:sp>
        <p:nvSpPr>
          <p:cNvPr id="4" name="Slide Number Placeholder 3"/>
          <p:cNvSpPr>
            <a:spLocks noGrp="1"/>
          </p:cNvSpPr>
          <p:nvPr>
            <p:ph type="sldNum" sz="quarter" idx="10"/>
          </p:nvPr>
        </p:nvSpPr>
        <p:spPr/>
        <p:txBody>
          <a:bodyPr/>
          <a:lstStyle/>
          <a:p>
            <a:fld id="{8544033B-69D2-4DB2-816B-D4F0B8A82080}" type="slidenum">
              <a:rPr lang="en-US" smtClean="0"/>
              <a:t>2</a:t>
            </a:fld>
            <a:endParaRPr lang="en-US" dirty="0"/>
          </a:p>
        </p:txBody>
      </p:sp>
    </p:spTree>
    <p:extLst>
      <p:ext uri="{BB962C8B-B14F-4D97-AF65-F5344CB8AC3E}">
        <p14:creationId xmlns:p14="http://schemas.microsoft.com/office/powerpoint/2010/main" val="747698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Barnett and</a:t>
            </a:r>
            <a:r>
              <a:rPr lang="en-US" baseline="0" dirty="0" smtClean="0"/>
              <a:t> O’Neil (2010)</a:t>
            </a:r>
          </a:p>
          <a:p>
            <a:r>
              <a:rPr lang="en-US" baseline="0" dirty="0" smtClean="0"/>
              <a:t>2. Filatkova (2014)</a:t>
            </a:r>
          </a:p>
          <a:p>
            <a:r>
              <a:rPr lang="en-US" baseline="0" dirty="0" smtClean="0"/>
              <a:t>3. Vine (2012)</a:t>
            </a:r>
          </a:p>
          <a:p>
            <a:pPr defTabSz="873161" eaLnBrk="1" fontAlgn="auto" hangingPunct="1">
              <a:spcBef>
                <a:spcPts val="0"/>
              </a:spcBef>
              <a:spcAft>
                <a:spcPts val="0"/>
              </a:spcAft>
            </a:pPr>
            <a:r>
              <a:rPr lang="en-US" baseline="0" dirty="0" smtClean="0"/>
              <a:t>4. NAPEE (2007)</a:t>
            </a:r>
          </a:p>
          <a:p>
            <a:endParaRPr lang="en-US" dirty="0"/>
          </a:p>
        </p:txBody>
      </p:sp>
      <p:sp>
        <p:nvSpPr>
          <p:cNvPr id="4" name="Slide Number Placeholder 3"/>
          <p:cNvSpPr>
            <a:spLocks noGrp="1"/>
          </p:cNvSpPr>
          <p:nvPr>
            <p:ph type="sldNum" sz="quarter" idx="10"/>
          </p:nvPr>
        </p:nvSpPr>
        <p:spPr/>
        <p:txBody>
          <a:bodyPr/>
          <a:lstStyle/>
          <a:p>
            <a:fld id="{8544033B-69D2-4DB2-816B-D4F0B8A82080}" type="slidenum">
              <a:rPr lang="en-US" smtClean="0"/>
              <a:t>3</a:t>
            </a:fld>
            <a:endParaRPr lang="en-US" dirty="0"/>
          </a:p>
        </p:txBody>
      </p:sp>
    </p:spTree>
    <p:extLst>
      <p:ext uri="{BB962C8B-B14F-4D97-AF65-F5344CB8AC3E}">
        <p14:creationId xmlns:p14="http://schemas.microsoft.com/office/powerpoint/2010/main" val="693799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a:t>
            </a:r>
            <a:r>
              <a:rPr lang="en-US" baseline="0" dirty="0" smtClean="0"/>
              <a:t> citations – include list of references at end, but don’t go into detail – just say e.g. “studies of tundra pastoralists responding to warming/cooling trends.” Give the key premise supporting each bullet point, and the citation in which that premise can be found</a:t>
            </a:r>
            <a:endParaRPr lang="en-US" dirty="0" smtClean="0"/>
          </a:p>
          <a:p>
            <a:r>
              <a:rPr lang="en-US" dirty="0" smtClean="0"/>
              <a:t>2.</a:t>
            </a:r>
            <a:r>
              <a:rPr lang="en-US" baseline="0" dirty="0" smtClean="0"/>
              <a:t> </a:t>
            </a:r>
            <a:r>
              <a:rPr lang="en-US" dirty="0" smtClean="0"/>
              <a:t>Filatkova (2014);</a:t>
            </a:r>
            <a:r>
              <a:rPr lang="en-US" baseline="0" dirty="0" smtClean="0"/>
              <a:t> </a:t>
            </a:r>
          </a:p>
          <a:p>
            <a:r>
              <a:rPr lang="en-US" baseline="0" dirty="0" smtClean="0"/>
              <a:t>5. Saintilan et al. (2013)</a:t>
            </a:r>
            <a:endParaRPr lang="en-US" dirty="0" smtClean="0"/>
          </a:p>
          <a:p>
            <a:r>
              <a:rPr lang="en-US" dirty="0" smtClean="0"/>
              <a:t>6. Fu</a:t>
            </a:r>
            <a:r>
              <a:rPr lang="en-US" baseline="0" dirty="0" smtClean="0"/>
              <a:t> et al. (2012)</a:t>
            </a:r>
          </a:p>
          <a:p>
            <a:r>
              <a:rPr lang="en-US" baseline="0" dirty="0" smtClean="0"/>
              <a:t>7. Tompkins (2010)</a:t>
            </a:r>
          </a:p>
          <a:p>
            <a:r>
              <a:rPr lang="en-US" baseline="0" dirty="0" smtClean="0"/>
              <a:t>8. Aggarwal (2013)</a:t>
            </a:r>
          </a:p>
          <a:p>
            <a:r>
              <a:rPr lang="en-US" baseline="0" dirty="0" smtClean="0"/>
              <a:t>“Thus adaptation measures will be evaluated with respect to non-adaptive goals”</a:t>
            </a:r>
          </a:p>
          <a:p>
            <a:endParaRPr lang="en-US" baseline="0" dirty="0" smtClean="0"/>
          </a:p>
        </p:txBody>
      </p:sp>
      <p:sp>
        <p:nvSpPr>
          <p:cNvPr id="4" name="Slide Number Placeholder 3"/>
          <p:cNvSpPr>
            <a:spLocks noGrp="1"/>
          </p:cNvSpPr>
          <p:nvPr>
            <p:ph type="sldNum" sz="quarter" idx="10"/>
          </p:nvPr>
        </p:nvSpPr>
        <p:spPr/>
        <p:txBody>
          <a:bodyPr/>
          <a:lstStyle/>
          <a:p>
            <a:fld id="{8544033B-69D2-4DB2-816B-D4F0B8A82080}" type="slidenum">
              <a:rPr lang="en-US" smtClean="0"/>
              <a:t>4</a:t>
            </a:fld>
            <a:endParaRPr lang="en-US" dirty="0"/>
          </a:p>
        </p:txBody>
      </p:sp>
    </p:spTree>
    <p:extLst>
      <p:ext uri="{BB962C8B-B14F-4D97-AF65-F5344CB8AC3E}">
        <p14:creationId xmlns:p14="http://schemas.microsoft.com/office/powerpoint/2010/main" val="1494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exercise:</a:t>
            </a:r>
          </a:p>
          <a:p>
            <a:r>
              <a:rPr lang="en-US" dirty="0" smtClean="0"/>
              <a:t>---to illustrate that existing tools can be used to answer the call by the adaptation literature to account for broader and more diverse considerations</a:t>
            </a:r>
          </a:p>
          <a:p>
            <a:r>
              <a:rPr lang="en-US" dirty="0" smtClean="0"/>
              <a:t>---to inspire work toward doing more assessment of adaptation measures</a:t>
            </a:r>
          </a:p>
          <a:p>
            <a:r>
              <a:rPr lang="en-US" dirty="0" smtClean="0"/>
              <a:t>---to reduce apprehension to adaptation assessments coming from a fear that current tools are inadequate</a:t>
            </a:r>
          </a:p>
          <a:p>
            <a:endParaRPr lang="en-US" dirty="0"/>
          </a:p>
        </p:txBody>
      </p:sp>
      <p:sp>
        <p:nvSpPr>
          <p:cNvPr id="4" name="Slide Number Placeholder 3"/>
          <p:cNvSpPr>
            <a:spLocks noGrp="1"/>
          </p:cNvSpPr>
          <p:nvPr>
            <p:ph type="sldNum" sz="quarter" idx="10"/>
          </p:nvPr>
        </p:nvSpPr>
        <p:spPr/>
        <p:txBody>
          <a:bodyPr/>
          <a:lstStyle/>
          <a:p>
            <a:fld id="{8544033B-69D2-4DB2-816B-D4F0B8A82080}" type="slidenum">
              <a:rPr lang="en-US" smtClean="0"/>
              <a:t>5</a:t>
            </a:fld>
            <a:endParaRPr lang="en-US" dirty="0"/>
          </a:p>
        </p:txBody>
      </p:sp>
    </p:spTree>
    <p:extLst>
      <p:ext uri="{BB962C8B-B14F-4D97-AF65-F5344CB8AC3E}">
        <p14:creationId xmlns:p14="http://schemas.microsoft.com/office/powerpoint/2010/main" val="1534465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Perfect Foresight = Default.</a:t>
            </a:r>
          </a:p>
          <a:p>
            <a:r>
              <a:rPr lang="en-US" sz="1400" dirty="0" smtClean="0"/>
              <a:t>Solution: Perfect Foresight = 0</a:t>
            </a:r>
          </a:p>
          <a:p>
            <a:r>
              <a:rPr lang="en-US" sz="1400" dirty="0" smtClean="0"/>
              <a:t>We use a table in a text file </a:t>
            </a:r>
            <a:r>
              <a:rPr lang="en-US" sz="1400" baseline="0" dirty="0" smtClean="0"/>
              <a:t>that </a:t>
            </a:r>
            <a:r>
              <a:rPr lang="en-US" sz="1400" dirty="0" smtClean="0"/>
              <a:t>allows you to tell the utilities what level of demand to expect when they’re making their capacity choices</a:t>
            </a:r>
          </a:p>
          <a:p>
            <a:r>
              <a:rPr lang="en-US" sz="1400" dirty="0" smtClean="0"/>
              <a:t>It doesn’t have to be the level of demand they actually see in any year</a:t>
            </a:r>
          </a:p>
          <a:p>
            <a:endParaRPr lang="en-US" dirty="0"/>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6</a:t>
            </a:fld>
            <a:endParaRPr lang="en-US" dirty="0"/>
          </a:p>
        </p:txBody>
      </p:sp>
    </p:spTree>
    <p:extLst>
      <p:ext uri="{BB962C8B-B14F-4D97-AF65-F5344CB8AC3E}">
        <p14:creationId xmlns:p14="http://schemas.microsoft.com/office/powerpoint/2010/main" val="3462924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400" dirty="0" smtClean="0"/>
              <a:t>Perfect Foresight = Default.</a:t>
            </a:r>
          </a:p>
          <a:p>
            <a:r>
              <a:rPr lang="en-US" sz="1400" dirty="0" smtClean="0"/>
              <a:t>Solution: Perfect Foresight = 0</a:t>
            </a:r>
          </a:p>
          <a:p>
            <a:r>
              <a:rPr lang="en-US" sz="1400" dirty="0" smtClean="0"/>
              <a:t>We use a table in a text file </a:t>
            </a:r>
            <a:r>
              <a:rPr lang="en-US" sz="1400" baseline="0" dirty="0" smtClean="0"/>
              <a:t>that </a:t>
            </a:r>
            <a:r>
              <a:rPr lang="en-US" sz="1400" dirty="0" smtClean="0"/>
              <a:t>allows you to tell the utilities what level of demand to expect when they’re making their capacity choices</a:t>
            </a:r>
          </a:p>
          <a:p>
            <a:r>
              <a:rPr lang="en-US" sz="1400" dirty="0" smtClean="0"/>
              <a:t>It doesn’t have to be the level of demand they actually see in any year</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128"/>
              <a:cs typeface="ＭＳ Ｐゴシック"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128"/>
                <a:cs typeface="ＭＳ Ｐゴシック" charset="-128"/>
              </a:rPr>
              <a:t>“The adaptation measure we choose to perform a preliminary assessment upon is a comprehensive improvement to US energy efficiency, represented by the assumptions for EIA’s Integrated High Demand Technology side case in the AEO2014. In this case, we use assumptions that reflect a greater push for energy efficiency in all sectors and through multiple means. Building code compliance increases beyond the reference case forecast. Fuel efficiency improvements are made for vehicles used to haul freight, e.g. trains, cargo airplanes, and freight trucks, and fuel economy improvement rates in passenger vehicles are also more optimistic. Building shell efficiencies for residential housing improve by 150% of the reference case improvements, meeting Energy Star standards by 2023. Commercial building shell efficiencies improve by 125% of the reference case value by the year 2040.  Finally, several assumptions are made that accelerate the deployment, lower the costs, and increase the efficiency of equipment for the residential, commercial, and industrial demand sectors (US Energy Information Administration 2014, Table E1). “</a:t>
            </a:r>
          </a:p>
          <a:p>
            <a:endParaRPr lang="en-US" dirty="0"/>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7</a:t>
            </a:fld>
            <a:endParaRPr lang="en-US" dirty="0"/>
          </a:p>
        </p:txBody>
      </p:sp>
    </p:spTree>
    <p:extLst>
      <p:ext uri="{BB962C8B-B14F-4D97-AF65-F5344CB8AC3E}">
        <p14:creationId xmlns:p14="http://schemas.microsoft.com/office/powerpoint/2010/main" val="3958052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Cannot program regionally-specific</a:t>
            </a:r>
            <a:r>
              <a:rPr lang="en-US" baseline="0" dirty="0" smtClean="0"/>
              <a:t> expectations</a:t>
            </a:r>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8</a:t>
            </a:fld>
            <a:endParaRPr lang="en-US" dirty="0"/>
          </a:p>
        </p:txBody>
      </p:sp>
    </p:spTree>
    <p:extLst>
      <p:ext uri="{BB962C8B-B14F-4D97-AF65-F5344CB8AC3E}">
        <p14:creationId xmlns:p14="http://schemas.microsoft.com/office/powerpoint/2010/main" val="4064081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Cannot program regionally-specific</a:t>
            </a:r>
            <a:r>
              <a:rPr lang="en-US" baseline="0" dirty="0" smtClean="0"/>
              <a:t> expectations</a:t>
            </a:r>
          </a:p>
          <a:p>
            <a:r>
              <a:rPr lang="en-US" baseline="0" dirty="0" smtClean="0"/>
              <a:t>The costs of capacity in NEMS put steam coal way above other resources – the switch is driven by the uncertainty of the disturbance scenario</a:t>
            </a:r>
          </a:p>
        </p:txBody>
      </p:sp>
      <p:sp>
        <p:nvSpPr>
          <p:cNvPr id="4" name="Slide Number Placeholder 3"/>
          <p:cNvSpPr>
            <a:spLocks noGrp="1"/>
          </p:cNvSpPr>
          <p:nvPr>
            <p:ph type="sldNum" sz="quarter" idx="10"/>
          </p:nvPr>
        </p:nvSpPr>
        <p:spPr/>
        <p:txBody>
          <a:bodyPr/>
          <a:lstStyle/>
          <a:p>
            <a:pPr>
              <a:defRPr/>
            </a:pPr>
            <a:fld id="{675B0570-B023-4AA6-AC35-028568F89F8A}" type="slidenum">
              <a:rPr lang="en-US" smtClean="0"/>
              <a:pPr>
                <a:defRPr/>
              </a:pPr>
              <a:t>9</a:t>
            </a:fld>
            <a:endParaRPr lang="en-US" dirty="0"/>
          </a:p>
        </p:txBody>
      </p:sp>
    </p:spTree>
    <p:extLst>
      <p:ext uri="{BB962C8B-B14F-4D97-AF65-F5344CB8AC3E}">
        <p14:creationId xmlns:p14="http://schemas.microsoft.com/office/powerpoint/2010/main" val="187755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4B5D88AD-48EA-464F-B3AE-0DB278FCA20C}" type="datetime1">
              <a:rPr lang="en-US" smtClean="0"/>
              <a:t>9/8/14</a:t>
            </a:fld>
            <a:endParaRPr lang="en-US" dirty="0"/>
          </a:p>
        </p:txBody>
      </p:sp>
      <p:sp>
        <p:nvSpPr>
          <p:cNvPr id="16" name="Footer Placeholder 16"/>
          <p:cNvSpPr>
            <a:spLocks noGrp="1"/>
          </p:cNvSpPr>
          <p:nvPr>
            <p:ph type="ftr" sz="quarter" idx="11"/>
          </p:nvPr>
        </p:nvSpPr>
        <p:spPr/>
        <p:txBody>
          <a:bodyPr/>
          <a:lstStyle>
            <a:lvl1pPr>
              <a:defRPr/>
            </a:lvl1pPr>
          </a:lstStyle>
          <a:p>
            <a:pPr>
              <a:defRPr/>
            </a:pPr>
            <a:endParaRPr lang="en-US" dirty="0"/>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pPr>
              <a:defRPr/>
            </a:pPr>
            <a:fld id="{675EDD1C-EB60-4E79-80EF-DE9F6C35238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BDFDAE1-85BB-4797-B939-D61C69CD4090}" type="datetime1">
              <a:rPr lang="en-US" smtClean="0"/>
              <a:t>9/8/14</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A754F446-9487-41C7-9B2F-B377C5624AF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BBF83E2E-3410-4624-9D05-C77FB68912E7}"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fld id="{93C132CA-3187-4E82-A469-3B4B21A04C75}" type="datetime1">
              <a:rPr lang="en-US" smtClean="0"/>
              <a:t>9/8/14</a:t>
            </a:fld>
            <a:endParaRPr lang="en-US" dirty="0"/>
          </a:p>
        </p:txBody>
      </p:sp>
      <p:sp>
        <p:nvSpPr>
          <p:cNvPr id="15"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E660AA-CD76-425B-A658-3571A60F95A5}" type="datetime1">
              <a:rPr lang="en-US" smtClean="0"/>
              <a:t>9/8/14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9A447F3-6104-4E2C-AD01-B93EAFE7853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dirty="0"/>
          </a:p>
        </p:txBody>
      </p:sp>
      <p:sp>
        <p:nvSpPr>
          <p:cNvPr id="16" name="Date Placeholder 3"/>
          <p:cNvSpPr>
            <a:spLocks noGrp="1"/>
          </p:cNvSpPr>
          <p:nvPr>
            <p:ph type="dt" sz="half" idx="11"/>
          </p:nvPr>
        </p:nvSpPr>
        <p:spPr/>
        <p:txBody>
          <a:bodyPr/>
          <a:lstStyle>
            <a:lvl1pPr>
              <a:defRPr/>
            </a:lvl1pPr>
          </a:lstStyle>
          <a:p>
            <a:pPr>
              <a:defRPr/>
            </a:pPr>
            <a:fld id="{89397DF6-5CB5-4097-B09B-D7D95BA76E7D}" type="datetime1">
              <a:rPr lang="en-US" smtClean="0"/>
              <a:t>9/8/14</a:t>
            </a:fld>
            <a:endParaRPr lang="en-US" dirty="0"/>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pPr>
              <a:defRPr/>
            </a:pPr>
            <a:fld id="{A4486744-3067-4EB8-AEA1-351A355CD1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3D00071A-7B07-417E-A359-C5A34802A714}" type="datetime1">
              <a:rPr lang="en-US" smtClean="0"/>
              <a:t>9/8/14</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345377C8-636C-4134-87F5-D4227AFE7AF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17F26188-0E25-466B-9A8A-61F3F3B1276E}" type="datetime1">
              <a:rPr lang="en-US" smtClean="0"/>
              <a:t>9/8/14</a:t>
            </a:fld>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dirty="0"/>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pPr>
              <a:defRPr/>
            </a:pPr>
            <a:fld id="{F40D629D-1BEC-4CDD-90F1-A8A5AAA1E01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DC47B28-22C2-4CFB-B467-F9277802430A}" type="datetime1">
              <a:rPr lang="en-US" smtClean="0"/>
              <a:t>9/8/14</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65BE18B8-0648-40FC-836B-1CB4A0832C9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8" name="Date Placeholder 1"/>
          <p:cNvSpPr>
            <a:spLocks noGrp="1"/>
          </p:cNvSpPr>
          <p:nvPr>
            <p:ph type="dt" sz="half" idx="10"/>
          </p:nvPr>
        </p:nvSpPr>
        <p:spPr/>
        <p:txBody>
          <a:bodyPr/>
          <a:lstStyle>
            <a:lvl1pPr>
              <a:defRPr/>
            </a:lvl1pPr>
          </a:lstStyle>
          <a:p>
            <a:pPr>
              <a:defRPr/>
            </a:pPr>
            <a:fld id="{CA1666A4-8BC2-4496-B6D4-77B5631E9221}" type="datetime1">
              <a:rPr lang="en-US" smtClean="0"/>
              <a:t>9/8/14</a:t>
            </a:fld>
            <a:endParaRPr lang="en-US" dirty="0"/>
          </a:p>
        </p:txBody>
      </p:sp>
      <p:sp>
        <p:nvSpPr>
          <p:cNvPr id="9" name="Footer Placeholder 2"/>
          <p:cNvSpPr>
            <a:spLocks noGrp="1"/>
          </p:cNvSpPr>
          <p:nvPr>
            <p:ph type="ftr" sz="quarter" idx="11"/>
          </p:nvPr>
        </p:nvSpPr>
        <p:spPr/>
        <p:txBody>
          <a:bodyPr/>
          <a:lstStyle>
            <a:lvl1pPr>
              <a:defRPr/>
            </a:lvl1pPr>
          </a:lstStyle>
          <a:p>
            <a:pPr>
              <a:defRPr/>
            </a:pPr>
            <a:endParaRPr lang="en-US" dirty="0"/>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6180A348-06D1-498C-8BE0-FC28D2B7F3E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CC9D53A-FDE3-4158-8393-B5A5783F5AA4}"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fld id="{50C54A1C-89A2-4F8B-831C-C15A834AB1B1}" type="datetime1">
              <a:rPr lang="en-US" smtClean="0"/>
              <a:t>9/8/14</a:t>
            </a:fld>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24A7C39E-C1EB-4DC2-A901-9595A7E2E739}"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DD064369-64A2-4CB8-ABD0-1313F70DC19B}" type="datetime1">
              <a:rPr lang="en-US" smtClean="0"/>
              <a:t>9/8/14</a:t>
            </a:fld>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rgbClr val="FFFFFF"/>
                </a:solidFill>
                <a:latin typeface="Georgia" charset="0"/>
                <a:ea typeface="ＭＳ Ｐゴシック" charset="-128"/>
                <a:cs typeface="+mn-cs"/>
              </a:defRPr>
            </a:lvl1pPr>
          </a:lstStyle>
          <a:p>
            <a:pPr>
              <a:defRPr/>
            </a:pPr>
            <a:fld id="{617F7F8C-3829-4A33-9111-5B87D549C78E}" type="datetime1">
              <a:rPr lang="en-US" smtClean="0"/>
              <a:t>9/8/14</a:t>
            </a:fld>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a:solidFill>
                  <a:srgbClr val="FFFFFF"/>
                </a:solidFill>
                <a:latin typeface="Georgia" charset="0"/>
                <a:ea typeface="ＭＳ Ｐゴシック" charset="-128"/>
                <a:cs typeface="ＭＳ Ｐゴシック" charset="-128"/>
              </a:defRPr>
            </a:lvl1pPr>
          </a:lstStyle>
          <a:p>
            <a:pPr>
              <a:defRPr/>
            </a:pPr>
            <a:endParaRPr lang="en-US" dirty="0"/>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eorgia" charset="0"/>
              <a:ea typeface="ＭＳ Ｐゴシック" charset="-128"/>
              <a:cs typeface="ＭＳ Ｐゴシック" charset="-128"/>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128"/>
              <a:cs typeface="ＭＳ Ｐゴシック" charset="-128"/>
            </a:endParaRPr>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88A44D"/>
                </a:solidFill>
                <a:latin typeface="Georgia" charset="0"/>
                <a:ea typeface="ＭＳ Ｐゴシック" charset="-128"/>
                <a:cs typeface="+mn-cs"/>
              </a:defRPr>
            </a:lvl1pPr>
          </a:lstStyle>
          <a:p>
            <a:pPr>
              <a:defRPr/>
            </a:pPr>
            <a:fld id="{A7984E85-E7D0-4DAA-9853-A8904571CA81}"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9" r:id="rId10"/>
    <p:sldLayoutId id="2147483669" r:id="rId11"/>
  </p:sldLayoutIdLst>
  <p:hf hdr="0" ftr="0" dt="0"/>
  <p:txStyles>
    <p:titleStyle>
      <a:lvl1pPr algn="ctr" rtl="0" eaLnBrk="0" fontAlgn="base" hangingPunct="0">
        <a:spcBef>
          <a:spcPct val="0"/>
        </a:spcBef>
        <a:spcAft>
          <a:spcPct val="0"/>
        </a:spcAft>
        <a:defRPr sz="3300" kern="1200">
          <a:solidFill>
            <a:srgbClr val="88A44D"/>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2pPr>
      <a:lvl3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3pPr>
      <a:lvl4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4pPr>
      <a:lvl5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5pPr>
      <a:lvl6pPr marL="457200" algn="ctr" rtl="0" fontAlgn="base">
        <a:spcBef>
          <a:spcPct val="0"/>
        </a:spcBef>
        <a:spcAft>
          <a:spcPct val="0"/>
        </a:spcAft>
        <a:defRPr sz="3300">
          <a:solidFill>
            <a:srgbClr val="88A44D"/>
          </a:solidFill>
          <a:latin typeface="Georgia" charset="0"/>
          <a:ea typeface="ＭＳ Ｐゴシック" charset="-128"/>
          <a:cs typeface="ＭＳ Ｐゴシック" charset="-128"/>
        </a:defRPr>
      </a:lvl6pPr>
      <a:lvl7pPr marL="914400" algn="ctr" rtl="0" fontAlgn="base">
        <a:spcBef>
          <a:spcPct val="0"/>
        </a:spcBef>
        <a:spcAft>
          <a:spcPct val="0"/>
        </a:spcAft>
        <a:defRPr sz="3300">
          <a:solidFill>
            <a:srgbClr val="88A44D"/>
          </a:solidFill>
          <a:latin typeface="Georgia" charset="0"/>
          <a:ea typeface="ＭＳ Ｐゴシック" charset="-128"/>
          <a:cs typeface="ＭＳ Ｐゴシック" charset="-128"/>
        </a:defRPr>
      </a:lvl7pPr>
      <a:lvl8pPr marL="1371600" algn="ctr" rtl="0" fontAlgn="base">
        <a:spcBef>
          <a:spcPct val="0"/>
        </a:spcBef>
        <a:spcAft>
          <a:spcPct val="0"/>
        </a:spcAft>
        <a:defRPr sz="3300">
          <a:solidFill>
            <a:srgbClr val="88A44D"/>
          </a:solidFill>
          <a:latin typeface="Georgia" charset="0"/>
          <a:ea typeface="ＭＳ Ｐゴシック" charset="-128"/>
          <a:cs typeface="ＭＳ Ｐゴシック" charset="-128"/>
        </a:defRPr>
      </a:lvl8pPr>
      <a:lvl9pPr marL="1828800" algn="ctr" rtl="0" fontAlgn="base">
        <a:spcBef>
          <a:spcPct val="0"/>
        </a:spcBef>
        <a:spcAft>
          <a:spcPct val="0"/>
        </a:spcAft>
        <a:defRPr sz="3300">
          <a:solidFill>
            <a:srgbClr val="88A44D"/>
          </a:solidFill>
          <a:latin typeface="Georgia" charset="0"/>
          <a:ea typeface="ＭＳ Ｐゴシック" charset="-128"/>
          <a:cs typeface="ＭＳ Ｐゴシック" charset="-128"/>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hyperlink" Target="mailto:Marilyn.Brown@pubpolicy.gatech.edu" TargetMode="External"/><Relationship Id="rId5" Type="http://schemas.openxmlformats.org/officeDocument/2006/relationships/hyperlink" Target="http://www.cepl.gatech.edu/" TargetMode="External"/><Relationship Id="rId1" Type="http://schemas.openxmlformats.org/officeDocument/2006/relationships/slideLayout" Target="../slideLayouts/slideLayout6.xml"/><Relationship Id="rId2" Type="http://schemas.openxmlformats.org/officeDocument/2006/relationships/hyperlink" Target="mailto:asmith313@gatech.edu"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greentechmedia.com/articles/featured/resiliency-how-superstorm-sandy-changed-americas-grid" TargetMode="External"/><Relationship Id="rId4" Type="http://schemas.openxmlformats.org/officeDocument/2006/relationships/hyperlink" Target="http://www.epa.gov/eeactionplan" TargetMode="External"/><Relationship Id="rId5" Type="http://schemas.openxmlformats.org/officeDocument/2006/relationships/hyperlink" Target="http://www.eia.gov/forecasts/aeo/pdf/0383(2014).pdf" TargetMode="External"/><Relationship Id="rId6" Type="http://schemas.openxmlformats.org/officeDocument/2006/relationships/hyperlink" Target="http://www.cbo.gov/sites/default/files/cbofiles/attachments/05-09-EnergySecurity.pdf" TargetMode="External"/><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4267200" y="6324600"/>
            <a:ext cx="609600" cy="441325"/>
          </a:xfrm>
        </p:spPr>
        <p:txBody>
          <a:bodyPr/>
          <a:lstStyle/>
          <a:p>
            <a:pPr>
              <a:defRPr/>
            </a:pPr>
            <a:fld id="{6180A348-06D1-498C-8BE0-FC28D2B7F3E2}" type="slidenum">
              <a:rPr lang="en-US" smtClean="0"/>
              <a:pPr>
                <a:defRPr/>
              </a:pPr>
              <a:t>1</a:t>
            </a:fld>
            <a:endParaRPr lang="en-US" dirty="0"/>
          </a:p>
        </p:txBody>
      </p:sp>
      <p:pic>
        <p:nvPicPr>
          <p:cNvPr id="13" name="Picture 5"/>
          <p:cNvPicPr>
            <a:picLocks noChangeAspect="1" noChangeArrowheads="1"/>
          </p:cNvPicPr>
          <p:nvPr/>
        </p:nvPicPr>
        <p:blipFill>
          <a:blip r:embed="rId3" cstate="print"/>
          <a:srcRect/>
          <a:stretch>
            <a:fillRect/>
          </a:stretch>
        </p:blipFill>
        <p:spPr bwMode="auto">
          <a:xfrm>
            <a:off x="4800600" y="609600"/>
            <a:ext cx="2909888" cy="828675"/>
          </a:xfrm>
          <a:prstGeom prst="rect">
            <a:avLst/>
          </a:prstGeom>
          <a:noFill/>
          <a:ln w="9525">
            <a:noFill/>
            <a:miter lim="800000"/>
            <a:headEnd/>
            <a:tailEnd/>
          </a:ln>
        </p:spPr>
      </p:pic>
      <p:sp>
        <p:nvSpPr>
          <p:cNvPr id="14" name="Rectangle 3"/>
          <p:cNvSpPr txBox="1">
            <a:spLocks noChangeArrowheads="1"/>
          </p:cNvSpPr>
          <p:nvPr/>
        </p:nvSpPr>
        <p:spPr>
          <a:xfrm>
            <a:off x="228600" y="304800"/>
            <a:ext cx="8656637" cy="1524000"/>
          </a:xfrm>
          <a:prstGeom prst="rect">
            <a:avLst/>
          </a:prstGeom>
        </p:spPr>
        <p:txBody>
          <a:bodyPr>
            <a:noAutofit/>
          </a:bodyPr>
          <a:lstStyle>
            <a:lvl1pPr algn="ctr" rtl="0" eaLnBrk="0" fontAlgn="base" hangingPunct="0">
              <a:spcBef>
                <a:spcPct val="0"/>
              </a:spcBef>
              <a:spcAft>
                <a:spcPct val="0"/>
              </a:spcAft>
              <a:defRPr sz="3300" kern="1200">
                <a:solidFill>
                  <a:srgbClr val="88A44D"/>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2pPr>
            <a:lvl3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3pPr>
            <a:lvl4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4pPr>
            <a:lvl5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5pPr>
            <a:lvl6pPr marL="457200" algn="ctr" rtl="0" fontAlgn="base">
              <a:spcBef>
                <a:spcPct val="0"/>
              </a:spcBef>
              <a:spcAft>
                <a:spcPct val="0"/>
              </a:spcAft>
              <a:defRPr sz="3300">
                <a:solidFill>
                  <a:srgbClr val="88A44D"/>
                </a:solidFill>
                <a:latin typeface="Georgia" charset="0"/>
                <a:ea typeface="ＭＳ Ｐゴシック" charset="-128"/>
                <a:cs typeface="ＭＳ Ｐゴシック" charset="-128"/>
              </a:defRPr>
            </a:lvl6pPr>
            <a:lvl7pPr marL="914400" algn="ctr" rtl="0" fontAlgn="base">
              <a:spcBef>
                <a:spcPct val="0"/>
              </a:spcBef>
              <a:spcAft>
                <a:spcPct val="0"/>
              </a:spcAft>
              <a:defRPr sz="3300">
                <a:solidFill>
                  <a:srgbClr val="88A44D"/>
                </a:solidFill>
                <a:latin typeface="Georgia" charset="0"/>
                <a:ea typeface="ＭＳ Ｐゴシック" charset="-128"/>
                <a:cs typeface="ＭＳ Ｐゴシック" charset="-128"/>
              </a:defRPr>
            </a:lvl7pPr>
            <a:lvl8pPr marL="1371600" algn="ctr" rtl="0" fontAlgn="base">
              <a:spcBef>
                <a:spcPct val="0"/>
              </a:spcBef>
              <a:spcAft>
                <a:spcPct val="0"/>
              </a:spcAft>
              <a:defRPr sz="3300">
                <a:solidFill>
                  <a:srgbClr val="88A44D"/>
                </a:solidFill>
                <a:latin typeface="Georgia" charset="0"/>
                <a:ea typeface="ＭＳ Ｐゴシック" charset="-128"/>
                <a:cs typeface="ＭＳ Ｐゴシック" charset="-128"/>
              </a:defRPr>
            </a:lvl8pPr>
            <a:lvl9pPr marL="1828800" algn="ctr" rtl="0" fontAlgn="base">
              <a:spcBef>
                <a:spcPct val="0"/>
              </a:spcBef>
              <a:spcAft>
                <a:spcPct val="0"/>
              </a:spcAft>
              <a:defRPr sz="3300">
                <a:solidFill>
                  <a:srgbClr val="88A44D"/>
                </a:solidFill>
                <a:latin typeface="Georgia" charset="0"/>
                <a:ea typeface="ＭＳ Ｐゴシック" charset="-128"/>
                <a:cs typeface="ＭＳ Ｐゴシック" charset="-128"/>
              </a:defRPr>
            </a:lvl9pPr>
          </a:lstStyle>
          <a:p>
            <a:pPr eaLnBrk="1" hangingPunct="1">
              <a:lnSpc>
                <a:spcPct val="120000"/>
              </a:lnSpc>
            </a:pPr>
            <a:r>
              <a:rPr lang="en-US" sz="3200" b="1" dirty="0" smtClean="0">
                <a:solidFill>
                  <a:srgbClr val="00673E"/>
                </a:solidFill>
                <a:latin typeface="Arial Black" panose="020B0A04020102020204" pitchFamily="34" charset="0"/>
                <a:cs typeface="Arial" pitchFamily="34" charset="0"/>
              </a:rPr>
              <a:t>Policy Considerations for Adapting Power Systems to Climate Change</a:t>
            </a:r>
          </a:p>
        </p:txBody>
      </p:sp>
      <p:sp>
        <p:nvSpPr>
          <p:cNvPr id="15" name="Rectangle 14"/>
          <p:cNvSpPr/>
          <p:nvPr/>
        </p:nvSpPr>
        <p:spPr>
          <a:xfrm>
            <a:off x="4648199" y="4191000"/>
            <a:ext cx="4114801" cy="1754326"/>
          </a:xfrm>
          <a:prstGeom prst="rect">
            <a:avLst/>
          </a:prstGeom>
        </p:spPr>
        <p:txBody>
          <a:bodyPr wrap="square">
            <a:spAutoFit/>
          </a:bodyPr>
          <a:lstStyle/>
          <a:p>
            <a:pPr>
              <a:defRPr/>
            </a:pPr>
            <a:r>
              <a:rPr lang="en-US" dirty="0">
                <a:latin typeface="Arial" pitchFamily="34" charset="0"/>
                <a:ea typeface="ＭＳ Ｐゴシック" charset="0"/>
                <a:cs typeface="Arial" pitchFamily="34" charset="0"/>
              </a:rPr>
              <a:t>Alex Smith and Marilyn </a:t>
            </a:r>
            <a:r>
              <a:rPr lang="en-US" dirty="0" smtClean="0">
                <a:latin typeface="Arial" pitchFamily="34" charset="0"/>
                <a:ea typeface="ＭＳ Ｐゴシック" charset="0"/>
                <a:cs typeface="Arial" pitchFamily="34" charset="0"/>
              </a:rPr>
              <a:t>Brown</a:t>
            </a:r>
          </a:p>
          <a:p>
            <a:pPr>
              <a:spcBef>
                <a:spcPct val="0"/>
              </a:spcBef>
              <a:defRPr/>
            </a:pPr>
            <a:r>
              <a:rPr lang="en-US" dirty="0" smtClean="0">
                <a:latin typeface="Arial" pitchFamily="34" charset="0"/>
                <a:ea typeface="ＭＳ Ｐゴシック" charset="0"/>
                <a:cs typeface="Arial" pitchFamily="34" charset="0"/>
              </a:rPr>
              <a:t>Georgia Institute of Technology</a:t>
            </a:r>
          </a:p>
          <a:p>
            <a:pPr>
              <a:spcBef>
                <a:spcPct val="0"/>
              </a:spcBef>
              <a:defRPr/>
            </a:pPr>
            <a:endParaRPr lang="en-US" dirty="0">
              <a:latin typeface="Arial" pitchFamily="34" charset="0"/>
              <a:ea typeface="ＭＳ Ｐゴシック" charset="0"/>
              <a:cs typeface="Arial" pitchFamily="34" charset="0"/>
            </a:endParaRPr>
          </a:p>
          <a:p>
            <a:pPr>
              <a:spcBef>
                <a:spcPct val="0"/>
              </a:spcBef>
              <a:defRPr/>
            </a:pPr>
            <a:r>
              <a:rPr lang="en-US" dirty="0" smtClean="0">
                <a:latin typeface="Arial" pitchFamily="34" charset="0"/>
                <a:ea typeface="ＭＳ Ｐゴシック" charset="0"/>
                <a:cs typeface="Arial" pitchFamily="34" charset="0"/>
              </a:rPr>
              <a:t>September 4, 2014</a:t>
            </a:r>
          </a:p>
          <a:p>
            <a:pPr>
              <a:spcBef>
                <a:spcPct val="0"/>
              </a:spcBef>
              <a:defRPr/>
            </a:pPr>
            <a:r>
              <a:rPr lang="en-US" dirty="0" smtClean="0">
                <a:latin typeface="Arial" pitchFamily="34" charset="0"/>
                <a:ea typeface="ＭＳ Ｐゴシック" charset="0"/>
                <a:cs typeface="Arial" pitchFamily="34" charset="0"/>
              </a:rPr>
              <a:t>Energy Policy Research Conference</a:t>
            </a:r>
          </a:p>
          <a:p>
            <a:pPr>
              <a:spcBef>
                <a:spcPct val="0"/>
              </a:spcBef>
              <a:defRPr/>
            </a:pPr>
            <a:r>
              <a:rPr lang="en-US" dirty="0" smtClean="0">
                <a:latin typeface="Arial" pitchFamily="34" charset="0"/>
                <a:ea typeface="ＭＳ Ｐゴシック" charset="0"/>
                <a:cs typeface="Arial" pitchFamily="34" charset="0"/>
              </a:rPr>
              <a:t>San Francisco, CA</a:t>
            </a:r>
          </a:p>
        </p:txBody>
      </p:sp>
      <p:sp>
        <p:nvSpPr>
          <p:cNvPr id="17" name="Rectangle 16"/>
          <p:cNvSpPr/>
          <p:nvPr/>
        </p:nvSpPr>
        <p:spPr>
          <a:xfrm>
            <a:off x="4495800" y="2362200"/>
            <a:ext cx="4379487" cy="1323439"/>
          </a:xfrm>
          <a:prstGeom prst="rect">
            <a:avLst/>
          </a:prstGeom>
        </p:spPr>
        <p:txBody>
          <a:bodyPr wrap="square">
            <a:spAutoFit/>
          </a:bodyPr>
          <a:lstStyle/>
          <a:p>
            <a:pPr>
              <a:defRPr/>
            </a:pPr>
            <a:r>
              <a:rPr lang="en-US" sz="2000" b="1" dirty="0" smtClean="0">
                <a:latin typeface="Arial" pitchFamily="34" charset="0"/>
                <a:ea typeface="ＭＳ Ｐゴシック" charset="0"/>
                <a:cs typeface="Arial" pitchFamily="34" charset="0"/>
              </a:rPr>
              <a:t>An examination of climate adaptation in other sectors and an exercise in modeling key considerations for adapting power</a:t>
            </a:r>
            <a:endParaRPr lang="en-US" sz="2000" dirty="0">
              <a:latin typeface="Arial" pitchFamily="34" charset="0"/>
              <a:ea typeface="ＭＳ Ｐゴシック" charset="0"/>
              <a:cs typeface="Arial" pitchFamily="34" charset="0"/>
            </a:endParaRPr>
          </a:p>
        </p:txBody>
      </p:sp>
      <p:sp>
        <p:nvSpPr>
          <p:cNvPr id="4" name="Rectangle 3"/>
          <p:cNvSpPr/>
          <p:nvPr/>
        </p:nvSpPr>
        <p:spPr>
          <a:xfrm>
            <a:off x="318800" y="2365744"/>
            <a:ext cx="4177000" cy="3200399"/>
          </a:xfrm>
          <a:prstGeom prst="rect">
            <a:avLst/>
          </a:prstGeom>
          <a:blipFill dpi="0" rotWithShape="1">
            <a:blip r:embed="rId4">
              <a:alphaModFix amt="77000"/>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18800" y="2349482"/>
            <a:ext cx="4177000" cy="3200399"/>
          </a:xfrm>
          <a:prstGeom prst="rect">
            <a:avLst/>
          </a:prstGeom>
          <a:blipFill dpi="0" rotWithShape="1">
            <a:blip r:embed="rId5">
              <a:alphaModFix amt="68000"/>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10</a:t>
            </a:fld>
            <a:endParaRPr lang="en-US" dirty="0"/>
          </a:p>
        </p:txBody>
      </p:sp>
      <p:sp>
        <p:nvSpPr>
          <p:cNvPr id="4" name="Title 1"/>
          <p:cNvSpPr>
            <a:spLocks noGrp="1"/>
          </p:cNvSpPr>
          <p:nvPr>
            <p:ph type="title"/>
          </p:nvPr>
        </p:nvSpPr>
        <p:spPr>
          <a:xfrm>
            <a:off x="152400" y="243360"/>
            <a:ext cx="8839200" cy="899640"/>
          </a:xfrm>
        </p:spPr>
        <p:txBody>
          <a:bodyPr>
            <a:normAutofit fontScale="90000"/>
          </a:bodyPr>
          <a:lstStyle/>
          <a:p>
            <a:r>
              <a:rPr lang="en-US" b="1" dirty="0" smtClean="0">
                <a:solidFill>
                  <a:srgbClr val="00673E"/>
                </a:solidFill>
                <a:latin typeface="Arial Black" panose="020B0A04020102020204" pitchFamily="34" charset="0"/>
                <a:cs typeface="Arial" panose="020B0604020202020204" pitchFamily="34" charset="0"/>
              </a:rPr>
              <a:t>Disturbance Scenario </a:t>
            </a:r>
            <a:r>
              <a:rPr lang="en-US" b="1" dirty="0">
                <a:solidFill>
                  <a:srgbClr val="00673E"/>
                </a:solidFill>
                <a:latin typeface="Arial Black" panose="020B0A04020102020204" pitchFamily="34" charset="0"/>
                <a:cs typeface="Arial" panose="020B0604020202020204" pitchFamily="34" charset="0"/>
              </a:rPr>
              <a:t>E</a:t>
            </a:r>
            <a:r>
              <a:rPr lang="en-US" b="1" dirty="0" smtClean="0">
                <a:solidFill>
                  <a:srgbClr val="00673E"/>
                </a:solidFill>
                <a:latin typeface="Arial Black" panose="020B0A04020102020204" pitchFamily="34" charset="0"/>
                <a:cs typeface="Arial" panose="020B0604020202020204" pitchFamily="34" charset="0"/>
              </a:rPr>
              <a:t>xhibits Improved Energy Efficiency of US Economy</a:t>
            </a:r>
            <a:endParaRPr lang="en-US" b="1" dirty="0">
              <a:solidFill>
                <a:srgbClr val="00673E"/>
              </a:solidFill>
              <a:latin typeface="Arial Black" panose="020B0A04020102020204" pitchFamily="34" charset="0"/>
              <a:cs typeface="Arial" panose="020B0604020202020204" pitchFamily="34" charset="0"/>
            </a:endParaRPr>
          </a:p>
        </p:txBody>
      </p:sp>
      <p:sp>
        <p:nvSpPr>
          <p:cNvPr id="9" name="Content Placeholder 2"/>
          <p:cNvSpPr txBox="1">
            <a:spLocks/>
          </p:cNvSpPr>
          <p:nvPr/>
        </p:nvSpPr>
        <p:spPr>
          <a:xfrm>
            <a:off x="457200" y="5181600"/>
            <a:ext cx="8229600" cy="1143000"/>
          </a:xfrm>
          <a:prstGeom prst="rect">
            <a:avLst/>
          </a:prstGeom>
        </p:spPr>
        <p:txBody>
          <a:bodyPr>
            <a:normAutofit/>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Disturbance drives a ~5% decrease in energy intensity of US economy signaling improved </a:t>
            </a:r>
          </a:p>
        </p:txBody>
      </p:sp>
      <p:pic>
        <p:nvPicPr>
          <p:cNvPr id="2" name="Picture 1"/>
          <p:cNvPicPr>
            <a:picLocks noChangeAspect="1"/>
          </p:cNvPicPr>
          <p:nvPr/>
        </p:nvPicPr>
        <p:blipFill>
          <a:blip r:embed="rId3"/>
          <a:stretch>
            <a:fillRect/>
          </a:stretch>
        </p:blipFill>
        <p:spPr>
          <a:xfrm>
            <a:off x="914400" y="1594039"/>
            <a:ext cx="7010400" cy="3584503"/>
          </a:xfrm>
          <a:prstGeom prst="rect">
            <a:avLst/>
          </a:prstGeom>
        </p:spPr>
      </p:pic>
    </p:spTree>
    <p:extLst>
      <p:ext uri="{BB962C8B-B14F-4D97-AF65-F5344CB8AC3E}">
        <p14:creationId xmlns:p14="http://schemas.microsoft.com/office/powerpoint/2010/main" val="27705815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11</a:t>
            </a:fld>
            <a:endParaRPr lang="en-US" dirty="0"/>
          </a:p>
        </p:txBody>
      </p:sp>
      <p:sp>
        <p:nvSpPr>
          <p:cNvPr id="4" name="Title 1"/>
          <p:cNvSpPr>
            <a:spLocks noGrp="1"/>
          </p:cNvSpPr>
          <p:nvPr>
            <p:ph type="title"/>
          </p:nvPr>
        </p:nvSpPr>
        <p:spPr>
          <a:xfrm>
            <a:off x="152400" y="243360"/>
            <a:ext cx="8839200" cy="899640"/>
          </a:xfrm>
        </p:spPr>
        <p:txBody>
          <a:bodyPr>
            <a:normAutofit fontScale="90000"/>
          </a:bodyPr>
          <a:lstStyle/>
          <a:p>
            <a:r>
              <a:rPr lang="en-US" b="1" dirty="0" smtClean="0">
                <a:solidFill>
                  <a:srgbClr val="00673E"/>
                </a:solidFill>
                <a:latin typeface="Arial Black" panose="020B0A04020102020204" pitchFamily="34" charset="0"/>
                <a:cs typeface="Arial" panose="020B0604020202020204" pitchFamily="34" charset="0"/>
              </a:rPr>
              <a:t>Disturbance Drives Reduction in Carbon Emissions, Augmented by Efficiency</a:t>
            </a:r>
            <a:endParaRPr lang="en-US" b="1" dirty="0">
              <a:solidFill>
                <a:srgbClr val="00673E"/>
              </a:solidFill>
              <a:latin typeface="Arial Black" panose="020B0A04020102020204" pitchFamily="34" charset="0"/>
              <a:cs typeface="Arial" panose="020B0604020202020204" pitchFamily="34" charset="0"/>
            </a:endParaRPr>
          </a:p>
        </p:txBody>
      </p:sp>
      <p:sp>
        <p:nvSpPr>
          <p:cNvPr id="9" name="Content Placeholder 2"/>
          <p:cNvSpPr txBox="1">
            <a:spLocks/>
          </p:cNvSpPr>
          <p:nvPr/>
        </p:nvSpPr>
        <p:spPr>
          <a:xfrm>
            <a:off x="457200" y="5181600"/>
            <a:ext cx="8229600" cy="1143000"/>
          </a:xfrm>
          <a:prstGeom prst="rect">
            <a:avLst/>
          </a:prstGeom>
        </p:spPr>
        <p:txBody>
          <a:bodyPr>
            <a:normAutofit fontScale="92500" lnSpcReduction="10000"/>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Disturbance reduces carbon emissions, primarily caused by energy efficiency and fuel-switching; efficiency augments this effect</a:t>
            </a:r>
          </a:p>
          <a:p>
            <a:endParaRPr lang="en-US" dirty="0" smtClean="0"/>
          </a:p>
        </p:txBody>
      </p:sp>
      <p:pic>
        <p:nvPicPr>
          <p:cNvPr id="2" name="Picture 1"/>
          <p:cNvPicPr>
            <a:picLocks noChangeAspect="1"/>
          </p:cNvPicPr>
          <p:nvPr/>
        </p:nvPicPr>
        <p:blipFill>
          <a:blip r:embed="rId3"/>
          <a:stretch>
            <a:fillRect/>
          </a:stretch>
        </p:blipFill>
        <p:spPr>
          <a:xfrm>
            <a:off x="866905" y="1570115"/>
            <a:ext cx="7410189" cy="3519333"/>
          </a:xfrm>
          <a:prstGeom prst="rect">
            <a:avLst/>
          </a:prstGeom>
        </p:spPr>
      </p:pic>
    </p:spTree>
    <p:extLst>
      <p:ext uri="{BB962C8B-B14F-4D97-AF65-F5344CB8AC3E}">
        <p14:creationId xmlns:p14="http://schemas.microsoft.com/office/powerpoint/2010/main" val="19124950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12</a:t>
            </a:fld>
            <a:endParaRPr lang="en-US" dirty="0"/>
          </a:p>
        </p:txBody>
      </p:sp>
      <p:sp>
        <p:nvSpPr>
          <p:cNvPr id="6" name="Rectangle 5"/>
          <p:cNvSpPr/>
          <p:nvPr/>
        </p:nvSpPr>
        <p:spPr>
          <a:xfrm>
            <a:off x="304800" y="152400"/>
            <a:ext cx="8534400" cy="1015663"/>
          </a:xfrm>
          <a:prstGeom prst="rect">
            <a:avLst/>
          </a:prstGeom>
        </p:spPr>
        <p:txBody>
          <a:bodyPr wrap="square">
            <a:spAutoFit/>
          </a:bodyPr>
          <a:lstStyle/>
          <a:p>
            <a:pPr algn="ctr"/>
            <a:r>
              <a:rPr lang="en-US" sz="3000" b="1" dirty="0" smtClean="0">
                <a:solidFill>
                  <a:srgbClr val="00673E"/>
                </a:solidFill>
                <a:latin typeface="Arial Black" panose="020B0A04020102020204" pitchFamily="34" charset="0"/>
                <a:cs typeface="Arial" panose="020B0604020202020204" pitchFamily="34" charset="0"/>
              </a:rPr>
              <a:t>Small Losses in Real GDP &amp; Value of Shipments; Efficiency Helps Recovery</a:t>
            </a:r>
            <a:endParaRPr lang="en-US" sz="3000" dirty="0"/>
          </a:p>
        </p:txBody>
      </p:sp>
      <p:graphicFrame>
        <p:nvGraphicFramePr>
          <p:cNvPr id="5" name="Table 4"/>
          <p:cNvGraphicFramePr>
            <a:graphicFrameLocks noGrp="1"/>
          </p:cNvGraphicFramePr>
          <p:nvPr>
            <p:extLst>
              <p:ext uri="{D42A27DB-BD31-4B8C-83A1-F6EECF244321}">
                <p14:modId xmlns:p14="http://schemas.microsoft.com/office/powerpoint/2010/main" val="1909898829"/>
              </p:ext>
            </p:extLst>
          </p:nvPr>
        </p:nvGraphicFramePr>
        <p:xfrm>
          <a:off x="416626" y="1477958"/>
          <a:ext cx="8422574" cy="4858512"/>
        </p:xfrm>
        <a:graphic>
          <a:graphicData uri="http://schemas.openxmlformats.org/drawingml/2006/table">
            <a:tbl>
              <a:tblPr firstRow="1" firstCol="1" bandRow="1"/>
              <a:tblGrid>
                <a:gridCol w="1371600"/>
                <a:gridCol w="1031174"/>
                <a:gridCol w="1371600"/>
                <a:gridCol w="1224038"/>
                <a:gridCol w="1712081"/>
                <a:gridCol w="1712081"/>
              </a:tblGrid>
              <a:tr h="560832">
                <a:tc gridSpan="2">
                  <a:txBody>
                    <a:bodyPr/>
                    <a:lstStyle/>
                    <a:p>
                      <a:pPr marL="0" marR="0" algn="ctr">
                        <a:lnSpc>
                          <a:spcPct val="115000"/>
                        </a:lnSpc>
                        <a:spcBef>
                          <a:spcPts val="0"/>
                        </a:spcBef>
                        <a:spcAft>
                          <a:spcPts val="0"/>
                        </a:spcAft>
                      </a:pPr>
                      <a:r>
                        <a:rPr lang="en-US" sz="1600" b="1" dirty="0" smtClean="0">
                          <a:solidFill>
                            <a:schemeClr val="bg1"/>
                          </a:solidFill>
                          <a:effectLst/>
                          <a:latin typeface="+mj-lt"/>
                          <a:ea typeface="Times New Roman"/>
                          <a:cs typeface="Times New Roman"/>
                        </a:rPr>
                        <a:t>(Billion $2005)</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a:noFill/>
                    </a:lnB>
                    <a:solidFill>
                      <a:schemeClr val="tx2"/>
                    </a:solidFill>
                  </a:tcPr>
                </a:tc>
                <a:tc hMerge="1">
                  <a:txBody>
                    <a:bodyPr/>
                    <a:lstStyle/>
                    <a:p>
                      <a:pPr>
                        <a:lnSpc>
                          <a:spcPct val="115000"/>
                        </a:lnSpc>
                      </a:pPr>
                      <a:endParaRPr lang="en-US" sz="1600" b="1" dirty="0">
                        <a:solidFill>
                          <a:schemeClr val="bg1"/>
                        </a:solidFill>
                        <a:effectLst/>
                        <a:latin typeface="+mj-lt"/>
                      </a:endParaRPr>
                    </a:p>
                  </a:txBody>
                  <a:tcPr marL="68580" marR="68580" marT="0" marB="0" anchor="b">
                    <a:lnL>
                      <a:noFill/>
                    </a:lnL>
                    <a:lnR>
                      <a:noFill/>
                    </a:lnR>
                    <a:lnT>
                      <a:noFill/>
                    </a:lnT>
                    <a:lnB>
                      <a:noFill/>
                    </a:lnB>
                    <a:solidFill>
                      <a:schemeClr val="tx2"/>
                    </a:solidFill>
                  </a:tcPr>
                </a:tc>
                <a:tc>
                  <a:txBody>
                    <a:bodyPr/>
                    <a:lstStyle/>
                    <a:p>
                      <a:pPr marL="0" marR="0" algn="ctr">
                        <a:lnSpc>
                          <a:spcPct val="115000"/>
                        </a:lnSpc>
                        <a:spcBef>
                          <a:spcPts val="0"/>
                        </a:spcBef>
                        <a:spcAft>
                          <a:spcPts val="0"/>
                        </a:spcAft>
                      </a:pPr>
                      <a:r>
                        <a:rPr lang="en-US" sz="1600" b="1" dirty="0" smtClean="0">
                          <a:solidFill>
                            <a:schemeClr val="bg1"/>
                          </a:solidFill>
                          <a:effectLst/>
                          <a:latin typeface="+mj-lt"/>
                          <a:ea typeface="Times New Roman"/>
                          <a:cs typeface="Times New Roman"/>
                        </a:rPr>
                        <a:t>Reference</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High </a:t>
                      </a:r>
                      <a:r>
                        <a:rPr lang="en-US" sz="1600" b="1" dirty="0" smtClean="0">
                          <a:solidFill>
                            <a:schemeClr val="bg1"/>
                          </a:solidFill>
                          <a:effectLst/>
                          <a:latin typeface="+mj-lt"/>
                          <a:ea typeface="Times New Roman"/>
                          <a:cs typeface="Times New Roman"/>
                        </a:rPr>
                        <a:t>Tech</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b="1" dirty="0" smtClean="0">
                          <a:solidFill>
                            <a:schemeClr val="bg1"/>
                          </a:solidFill>
                          <a:effectLst/>
                          <a:latin typeface="+mj-lt"/>
                          <a:ea typeface="Times New Roman"/>
                          <a:cs typeface="Times New Roman"/>
                        </a:rPr>
                        <a:t>Disturbance</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Disturbance + High </a:t>
                      </a:r>
                      <a:r>
                        <a:rPr lang="en-US" sz="1600" b="1" dirty="0" smtClean="0">
                          <a:solidFill>
                            <a:schemeClr val="bg1"/>
                          </a:solidFill>
                          <a:effectLst/>
                          <a:latin typeface="+mj-lt"/>
                          <a:ea typeface="Times New Roman"/>
                          <a:cs typeface="Times New Roman"/>
                        </a:rPr>
                        <a:t>Tech</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solidFill>
                  </a:tcPr>
                </a:tc>
              </a:tr>
              <a:tr h="361950">
                <a:tc rowSpan="4">
                  <a:txBody>
                    <a:bodyPr/>
                    <a:lstStyle/>
                    <a:p>
                      <a:pPr marL="71755" marR="71755" algn="ctr">
                        <a:lnSpc>
                          <a:spcPct val="115000"/>
                        </a:lnSpc>
                        <a:spcBef>
                          <a:spcPts val="0"/>
                        </a:spcBef>
                        <a:spcAft>
                          <a:spcPts val="0"/>
                        </a:spcAft>
                      </a:pPr>
                      <a:r>
                        <a:rPr lang="en-US" sz="1600" b="1" dirty="0">
                          <a:solidFill>
                            <a:schemeClr val="bg1"/>
                          </a:solidFill>
                          <a:effectLst/>
                          <a:latin typeface="+mj-lt"/>
                          <a:ea typeface="Times New Roman"/>
                          <a:cs typeface="Times New Roman"/>
                        </a:rPr>
                        <a:t>Energy-Intensive  </a:t>
                      </a:r>
                      <a:r>
                        <a:rPr lang="en-US" sz="1600" b="1" dirty="0" smtClean="0">
                          <a:solidFill>
                            <a:schemeClr val="bg1"/>
                          </a:solidFill>
                          <a:effectLst/>
                          <a:latin typeface="+mj-lt"/>
                          <a:ea typeface="Times New Roman"/>
                          <a:cs typeface="Times New Roman"/>
                        </a:rPr>
                        <a:t>Industries</a:t>
                      </a:r>
                    </a:p>
                    <a:p>
                      <a:pPr marL="71755" marR="71755" algn="ctr">
                        <a:lnSpc>
                          <a:spcPct val="115000"/>
                        </a:lnSpc>
                        <a:spcBef>
                          <a:spcPts val="0"/>
                        </a:spcBef>
                        <a:spcAft>
                          <a:spcPts val="0"/>
                        </a:spcAft>
                      </a:pPr>
                      <a:r>
                        <a:rPr lang="en-US" sz="1600" b="1" dirty="0" smtClean="0">
                          <a:solidFill>
                            <a:schemeClr val="bg1"/>
                          </a:solidFill>
                          <a:effectLst/>
                          <a:latin typeface="+mj-lt"/>
                          <a:ea typeface="Calibri"/>
                          <a:cs typeface="Times New Roman"/>
                        </a:rPr>
                        <a:t>VOS</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w="28575" cap="flat" cmpd="sng" algn="ctr">
                      <a:solidFill>
                        <a:schemeClr val="tx1"/>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1,932 </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1,933 </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1,897 </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1,899 </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2,082 </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2,082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2,037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2,060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2,171 </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2,171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2,121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2,152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2,237 </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2,239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2,188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2,209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61950">
                <a:tc rowSpan="4">
                  <a:txBody>
                    <a:bodyPr/>
                    <a:lstStyle/>
                    <a:p>
                      <a:pPr marL="71755" marR="71755" algn="ctr">
                        <a:lnSpc>
                          <a:spcPct val="115000"/>
                        </a:lnSpc>
                        <a:spcBef>
                          <a:spcPts val="0"/>
                        </a:spcBef>
                        <a:spcAft>
                          <a:spcPts val="0"/>
                        </a:spcAft>
                      </a:pPr>
                      <a:r>
                        <a:rPr lang="en-US" sz="1600" b="1" dirty="0">
                          <a:solidFill>
                            <a:schemeClr val="bg1"/>
                          </a:solidFill>
                          <a:effectLst/>
                          <a:latin typeface="+mj-lt"/>
                          <a:ea typeface="Times New Roman"/>
                          <a:cs typeface="Times New Roman"/>
                        </a:rPr>
                        <a:t>Non-Energy-Intensive </a:t>
                      </a:r>
                      <a:r>
                        <a:rPr lang="en-US" sz="1600" b="1" dirty="0" smtClean="0">
                          <a:solidFill>
                            <a:schemeClr val="bg1"/>
                          </a:solidFill>
                          <a:effectLst/>
                          <a:latin typeface="+mj-lt"/>
                          <a:ea typeface="Times New Roman"/>
                          <a:cs typeface="Times New Roman"/>
                        </a:rPr>
                        <a:t>Industries</a:t>
                      </a:r>
                    </a:p>
                    <a:p>
                      <a:pPr marL="71755" marR="71755" algn="ctr">
                        <a:lnSpc>
                          <a:spcPct val="115000"/>
                        </a:lnSpc>
                        <a:spcBef>
                          <a:spcPts val="0"/>
                        </a:spcBef>
                        <a:spcAft>
                          <a:spcPts val="0"/>
                        </a:spcAft>
                      </a:pPr>
                      <a:r>
                        <a:rPr lang="en-US" sz="1600" b="1" dirty="0" smtClean="0">
                          <a:solidFill>
                            <a:schemeClr val="bg1"/>
                          </a:solidFill>
                          <a:effectLst/>
                          <a:latin typeface="+mj-lt"/>
                          <a:ea typeface="Calibri"/>
                          <a:cs typeface="Times New Roman"/>
                        </a:rPr>
                        <a:t>VOS</a:t>
                      </a:r>
                      <a:endParaRPr lang="en-US" sz="1600" b="1" dirty="0">
                        <a:solidFill>
                          <a:schemeClr val="bg1"/>
                        </a:solidFill>
                        <a:effectLst/>
                        <a:latin typeface="+mj-lt"/>
                        <a:ea typeface="Calibri"/>
                        <a:cs typeface="Times New Roman"/>
                      </a:endParaRPr>
                    </a:p>
                  </a:txBody>
                  <a:tcPr marL="68580" marR="68580" marT="0"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3,804 </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3,805 </a:t>
                      </a:r>
                      <a:endParaRPr lang="en-US" sz="1600" dirty="0">
                        <a:effectLst/>
                        <a:latin typeface="+mj-lt"/>
                        <a:ea typeface="Calibri"/>
                        <a:cs typeface="Times New Roman"/>
                      </a:endParaRPr>
                    </a:p>
                  </a:txBody>
                  <a:tcPr marL="68580" marR="68580" marT="0" marB="0" anchor="ctr">
                    <a:lnL>
                      <a:noFill/>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3,746 </a:t>
                      </a:r>
                      <a:endParaRPr lang="en-US" sz="1600" dirty="0">
                        <a:effectLst/>
                        <a:latin typeface="+mj-lt"/>
                        <a:ea typeface="Calibri"/>
                        <a:cs typeface="Times New Roman"/>
                      </a:endParaRPr>
                    </a:p>
                  </a:txBody>
                  <a:tcPr marL="68580" marR="68580" marT="0" marB="0" anchor="ctr">
                    <a:lnL>
                      <a:noFill/>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3,744 </a:t>
                      </a:r>
                      <a:endParaRPr lang="en-US" sz="1600" dirty="0">
                        <a:effectLst/>
                        <a:latin typeface="+mj-lt"/>
                        <a:ea typeface="Calibri"/>
                        <a:cs typeface="Times New Roman"/>
                      </a:endParaRPr>
                    </a:p>
                  </a:txBody>
                  <a:tcPr marL="68580" marR="68580" marT="0" marB="0" anchor="ctr">
                    <a:lnL>
                      <a:noFill/>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4,386 </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4,385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4,319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4,392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4,975 </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4,975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4,911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5,056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360">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5,542 </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5,547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5,489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000000"/>
                          </a:solidFill>
                          <a:effectLst/>
                          <a:latin typeface="+mj-lt"/>
                          <a:ea typeface="Times New Roman"/>
                          <a:cs typeface="Times New Roman"/>
                        </a:rPr>
                        <a:t>5,652 </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61950">
                <a:tc rowSpan="4">
                  <a:txBody>
                    <a:bodyPr/>
                    <a:lstStyle/>
                    <a:p>
                      <a:pPr algn="ctr" fontAlgn="ctr"/>
                      <a:r>
                        <a:rPr lang="en-US" sz="1600" b="1" i="0" u="none" strike="noStrike" dirty="0" smtClean="0">
                          <a:solidFill>
                            <a:schemeClr val="bg1"/>
                          </a:solidFill>
                          <a:effectLst/>
                          <a:latin typeface="+mj-lt"/>
                        </a:rPr>
                        <a:t>US Gross</a:t>
                      </a:r>
                      <a:r>
                        <a:rPr lang="en-US" sz="1600" b="1" i="0" u="none" strike="noStrike" baseline="0" dirty="0" smtClean="0">
                          <a:solidFill>
                            <a:schemeClr val="bg1"/>
                          </a:solidFill>
                          <a:effectLst/>
                          <a:latin typeface="+mj-lt"/>
                        </a:rPr>
                        <a:t> Domestic Product</a:t>
                      </a:r>
                      <a:endParaRPr lang="en-US" sz="1600" b="1" i="0" u="none" strike="noStrike" dirty="0">
                        <a:solidFill>
                          <a:schemeClr val="bg1"/>
                        </a:solidFill>
                        <a:effectLst/>
                        <a:latin typeface="+mj-lt"/>
                      </a:endParaRPr>
                    </a:p>
                  </a:txBody>
                  <a:tcPr marL="9525" marR="9525" marT="9525"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solidFill>
                  </a:tcPr>
                </a:tc>
                <a:tc>
                  <a:txBody>
                    <a:bodyPr/>
                    <a:lstStyle/>
                    <a:p>
                      <a:pPr algn="ctr" fontAlgn="ctr"/>
                      <a:r>
                        <a:rPr lang="en-US" sz="1600" b="1" u="none" strike="noStrike" dirty="0" smtClean="0">
                          <a:solidFill>
                            <a:schemeClr val="bg1"/>
                          </a:solidFill>
                          <a:effectLst/>
                        </a:rPr>
                        <a:t>2020 </a:t>
                      </a:r>
                      <a:endParaRPr lang="en-US" sz="1600" b="1" i="0" u="none" strike="noStrike" dirty="0">
                        <a:solidFill>
                          <a:schemeClr val="bg1"/>
                        </a:solidFill>
                        <a:effectLst/>
                        <a:latin typeface="Calibri"/>
                      </a:endParaRPr>
                    </a:p>
                  </a:txBody>
                  <a:tcPr marL="9525" marR="9525" marT="9525" marB="0" anchor="ctr">
                    <a:lnL>
                      <a:noFill/>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US" sz="1600" u="none" strike="noStrike" dirty="0">
                          <a:effectLst/>
                        </a:rPr>
                        <a:t>16,753</a:t>
                      </a:r>
                      <a:endParaRPr lang="en-US" sz="16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u="none" strike="noStrike" dirty="0">
                          <a:effectLst/>
                        </a:rPr>
                        <a:t>16,758</a:t>
                      </a:r>
                      <a:endParaRPr lang="en-US" sz="1600" b="0" i="0" u="none" strike="noStrike" dirty="0">
                        <a:solidFill>
                          <a:srgbClr val="000000"/>
                        </a:solidFill>
                        <a:effectLst/>
                        <a:latin typeface="Calibri"/>
                      </a:endParaRPr>
                    </a:p>
                  </a:txBody>
                  <a:tcPr marL="9525" marR="9525" marT="9525" marB="0" anchor="ctr">
                    <a:lnL>
                      <a:noFill/>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u="none" strike="noStrike" dirty="0">
                          <a:effectLst/>
                        </a:rPr>
                        <a:t>16,681</a:t>
                      </a:r>
                      <a:endParaRPr lang="en-US" sz="1600" b="0" i="0" u="none" strike="noStrike" dirty="0">
                        <a:solidFill>
                          <a:srgbClr val="000000"/>
                        </a:solidFill>
                        <a:effectLst/>
                        <a:latin typeface="Calibri"/>
                      </a:endParaRPr>
                    </a:p>
                  </a:txBody>
                  <a:tcPr marL="9525" marR="9525" marT="9525" marB="0" anchor="ctr">
                    <a:lnL>
                      <a:noFill/>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u="none" strike="noStrike" dirty="0">
                          <a:effectLst/>
                        </a:rPr>
                        <a:t>16,662</a:t>
                      </a:r>
                      <a:endParaRPr lang="en-US" sz="1600" b="0" i="0" u="none" strike="noStrike" dirty="0">
                        <a:solidFill>
                          <a:srgbClr val="000000"/>
                        </a:solidFill>
                        <a:effectLst/>
                        <a:latin typeface="Calibri"/>
                      </a:endParaRPr>
                    </a:p>
                  </a:txBody>
                  <a:tcPr marL="9525" marR="9525" marT="9525" marB="0" anchor="ctr">
                    <a:lnL>
                      <a:noFill/>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vMerge="1">
                  <a:txBody>
                    <a:bodyPr/>
                    <a:lstStyle/>
                    <a:p>
                      <a:pPr algn="r" fontAlgn="ctr"/>
                      <a:endParaRPr lang="en-US" sz="1600" b="1" i="0" u="none" strike="noStrike" dirty="0">
                        <a:solidFill>
                          <a:schemeClr val="bg1"/>
                        </a:solidFill>
                        <a:effectLst/>
                        <a:latin typeface="Calibri"/>
                      </a:endParaRPr>
                    </a:p>
                  </a:txBody>
                  <a:tcPr marL="9525" marR="9525" marT="9525" marB="0" anchor="ctr">
                    <a:lnL>
                      <a:noFill/>
                    </a:lnL>
                    <a:lnR>
                      <a:noFill/>
                    </a:lnR>
                    <a:lnT>
                      <a:noFill/>
                    </a:lnT>
                    <a:lnB>
                      <a:noFill/>
                    </a:lnB>
                    <a:solidFill>
                      <a:schemeClr val="tx2"/>
                    </a:solidFill>
                  </a:tcPr>
                </a:tc>
                <a:tc>
                  <a:txBody>
                    <a:bodyPr/>
                    <a:lstStyle/>
                    <a:p>
                      <a:pPr algn="ctr" fontAlgn="ctr"/>
                      <a:r>
                        <a:rPr lang="en-US" sz="1600" b="1" u="none" strike="noStrike" dirty="0">
                          <a:solidFill>
                            <a:schemeClr val="bg1"/>
                          </a:solidFill>
                          <a:effectLst/>
                        </a:rPr>
                        <a:t>2025</a:t>
                      </a:r>
                      <a:endParaRPr lang="en-US" sz="1600" b="1" i="0" u="none" strike="noStrike" dirty="0">
                        <a:solidFill>
                          <a:schemeClr val="bg1"/>
                        </a:solidFill>
                        <a:effectLst/>
                        <a:latin typeface="Calibri"/>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US" sz="1600" u="none" strike="noStrike" dirty="0">
                          <a:effectLst/>
                        </a:rPr>
                        <a:t>18,770</a:t>
                      </a:r>
                      <a:endParaRPr lang="en-US" sz="16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u="none" strike="noStrike" dirty="0">
                          <a:effectLst/>
                        </a:rPr>
                        <a:t>18,772</a:t>
                      </a:r>
                      <a:endParaRPr lang="en-US"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u="none" strike="noStrike" dirty="0">
                          <a:effectLst/>
                        </a:rPr>
                        <a:t>18,676</a:t>
                      </a:r>
                      <a:endParaRPr lang="en-US"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u="none" strike="noStrike" dirty="0">
                          <a:effectLst/>
                        </a:rPr>
                        <a:t>18,727</a:t>
                      </a:r>
                      <a:endParaRPr lang="en-US"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vMerge="1">
                  <a:txBody>
                    <a:bodyPr/>
                    <a:lstStyle/>
                    <a:p>
                      <a:pPr algn="r" fontAlgn="ctr"/>
                      <a:endParaRPr lang="en-US" sz="1600" b="1" i="0" u="none" strike="noStrike" dirty="0">
                        <a:solidFill>
                          <a:schemeClr val="bg1"/>
                        </a:solidFill>
                        <a:effectLst/>
                        <a:latin typeface="Calibri"/>
                      </a:endParaRPr>
                    </a:p>
                  </a:txBody>
                  <a:tcPr marL="9525" marR="9525" marT="9525" marB="0" anchor="ctr">
                    <a:lnL>
                      <a:noFill/>
                    </a:lnL>
                    <a:lnR>
                      <a:noFill/>
                    </a:lnR>
                    <a:lnT>
                      <a:noFill/>
                    </a:lnT>
                    <a:lnB>
                      <a:noFill/>
                    </a:lnB>
                    <a:solidFill>
                      <a:schemeClr val="tx2"/>
                    </a:solidFill>
                  </a:tcPr>
                </a:tc>
                <a:tc>
                  <a:txBody>
                    <a:bodyPr/>
                    <a:lstStyle/>
                    <a:p>
                      <a:pPr algn="ctr" fontAlgn="ctr"/>
                      <a:r>
                        <a:rPr lang="en-US" sz="1600" b="1" u="none" strike="noStrike" dirty="0">
                          <a:solidFill>
                            <a:schemeClr val="bg1"/>
                          </a:solidFill>
                          <a:effectLst/>
                        </a:rPr>
                        <a:t>2030</a:t>
                      </a:r>
                      <a:endParaRPr lang="en-US" sz="1600" b="1" i="0" u="none" strike="noStrike" dirty="0">
                        <a:solidFill>
                          <a:schemeClr val="bg1"/>
                        </a:solidFill>
                        <a:effectLst/>
                        <a:latin typeface="Calibri"/>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US" sz="1600" u="none" strike="noStrike" dirty="0">
                          <a:effectLst/>
                        </a:rPr>
                        <a:t>21,136</a:t>
                      </a:r>
                      <a:endParaRPr lang="en-US" sz="16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u="none" strike="noStrike" dirty="0">
                          <a:effectLst/>
                        </a:rPr>
                        <a:t>21,143</a:t>
                      </a:r>
                      <a:endParaRPr lang="en-US"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u="none" strike="noStrike" dirty="0">
                          <a:effectLst/>
                        </a:rPr>
                        <a:t>21,032</a:t>
                      </a:r>
                      <a:endParaRPr lang="en-US"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u="none" strike="noStrike" dirty="0">
                          <a:effectLst/>
                        </a:rPr>
                        <a:t>21,147</a:t>
                      </a:r>
                      <a:endParaRPr lang="en-US"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vMerge="1">
                  <a:txBody>
                    <a:bodyPr/>
                    <a:lstStyle/>
                    <a:p>
                      <a:pPr algn="r" fontAlgn="ctr"/>
                      <a:endParaRPr lang="en-US" sz="1600" b="1" i="0" u="none" strike="noStrike" dirty="0">
                        <a:solidFill>
                          <a:schemeClr val="bg1"/>
                        </a:solidFill>
                        <a:effectLst/>
                        <a:latin typeface="Calibri"/>
                      </a:endParaRPr>
                    </a:p>
                  </a:txBody>
                  <a:tcPr marL="9525" marR="9525" marT="9525" marB="0" anchor="ctr">
                    <a:lnL>
                      <a:noFill/>
                    </a:lnL>
                    <a:lnR>
                      <a:noFill/>
                    </a:lnR>
                    <a:lnT>
                      <a:noFill/>
                    </a:lnT>
                    <a:lnB>
                      <a:noFill/>
                    </a:lnB>
                    <a:solidFill>
                      <a:schemeClr val="tx2"/>
                    </a:solidFill>
                  </a:tcPr>
                </a:tc>
                <a:tc>
                  <a:txBody>
                    <a:bodyPr/>
                    <a:lstStyle/>
                    <a:p>
                      <a:pPr algn="ctr" fontAlgn="ctr"/>
                      <a:r>
                        <a:rPr lang="en-US" sz="1600" b="1" u="none" strike="noStrike" dirty="0">
                          <a:solidFill>
                            <a:schemeClr val="bg1"/>
                          </a:solidFill>
                          <a:effectLst/>
                        </a:rPr>
                        <a:t>2035</a:t>
                      </a:r>
                      <a:endParaRPr lang="en-US" sz="1600" b="1" i="0" u="none" strike="noStrike" dirty="0">
                        <a:solidFill>
                          <a:schemeClr val="bg1"/>
                        </a:solidFill>
                        <a:effectLst/>
                        <a:latin typeface="Calibri"/>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solidFill>
                  </a:tcPr>
                </a:tc>
                <a:tc>
                  <a:txBody>
                    <a:bodyPr/>
                    <a:lstStyle/>
                    <a:p>
                      <a:pPr algn="ctr" fontAlgn="ctr"/>
                      <a:r>
                        <a:rPr lang="en-US" sz="1600" u="none" strike="noStrike" dirty="0">
                          <a:effectLst/>
                        </a:rPr>
                        <a:t>23,747</a:t>
                      </a:r>
                      <a:endParaRPr lang="en-US" sz="16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rPr>
                        <a:t>23,758</a:t>
                      </a:r>
                      <a:endParaRPr lang="en-US"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rPr>
                        <a:t>23,619</a:t>
                      </a:r>
                      <a:endParaRPr lang="en-US"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rPr>
                        <a:t>23,733</a:t>
                      </a:r>
                      <a:endParaRPr lang="en-US"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167568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13</a:t>
            </a:fld>
            <a:endParaRPr lang="en-US" dirty="0"/>
          </a:p>
        </p:txBody>
      </p:sp>
      <p:sp>
        <p:nvSpPr>
          <p:cNvPr id="4" name="Title 1"/>
          <p:cNvSpPr>
            <a:spLocks noGrp="1"/>
          </p:cNvSpPr>
          <p:nvPr>
            <p:ph type="title"/>
          </p:nvPr>
        </p:nvSpPr>
        <p:spPr>
          <a:xfrm>
            <a:off x="152400" y="228600"/>
            <a:ext cx="8839200" cy="868362"/>
          </a:xfrm>
        </p:spPr>
        <p:txBody>
          <a:bodyPr>
            <a:normAutofit fontScale="90000"/>
          </a:bodyPr>
          <a:lstStyle/>
          <a:p>
            <a:r>
              <a:rPr lang="en-US" b="1" dirty="0" smtClean="0">
                <a:solidFill>
                  <a:srgbClr val="00673E"/>
                </a:solidFill>
                <a:latin typeface="Arial Black" panose="020B0A04020102020204" pitchFamily="34" charset="0"/>
                <a:cs typeface="Arial" panose="020B0604020202020204" pitchFamily="34" charset="0"/>
              </a:rPr>
              <a:t>The Disturbance Increases Electricity Prices; Efficiency has Little Added Effect</a:t>
            </a:r>
            <a:endParaRPr lang="en-US" b="1" dirty="0">
              <a:solidFill>
                <a:srgbClr val="00673E"/>
              </a:solidFill>
              <a:latin typeface="Arial Black" panose="020B0A040201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16970631"/>
              </p:ext>
            </p:extLst>
          </p:nvPr>
        </p:nvGraphicFramePr>
        <p:xfrm>
          <a:off x="457200" y="1523998"/>
          <a:ext cx="8153401" cy="4604118"/>
        </p:xfrm>
        <a:graphic>
          <a:graphicData uri="http://schemas.openxmlformats.org/drawingml/2006/table">
            <a:tbl>
              <a:tblPr firstRow="1" firstCol="1" bandRow="1"/>
              <a:tblGrid>
                <a:gridCol w="1524000"/>
                <a:gridCol w="838200"/>
                <a:gridCol w="1371600"/>
                <a:gridCol w="1066800"/>
                <a:gridCol w="1497815"/>
                <a:gridCol w="1854986"/>
              </a:tblGrid>
              <a:tr h="685802">
                <a:tc gridSpan="2">
                  <a:txBody>
                    <a:bodyPr/>
                    <a:lstStyle/>
                    <a:p>
                      <a:pPr marL="0" marR="0" algn="ctr">
                        <a:lnSpc>
                          <a:spcPct val="115000"/>
                        </a:lnSpc>
                        <a:spcBef>
                          <a:spcPts val="0"/>
                        </a:spcBef>
                        <a:spcAft>
                          <a:spcPts val="0"/>
                        </a:spcAft>
                      </a:pPr>
                      <a:r>
                        <a:rPr lang="en-US" sz="1500" b="1" dirty="0" smtClean="0">
                          <a:solidFill>
                            <a:schemeClr val="bg1"/>
                          </a:solidFill>
                          <a:effectLst/>
                          <a:latin typeface="+mj-lt"/>
                          <a:ea typeface="Times New Roman"/>
                          <a:cs typeface="Times New Roman"/>
                        </a:rPr>
                        <a:t>($/kWh)</a:t>
                      </a:r>
                      <a:r>
                        <a:rPr lang="en-US" sz="1500" b="1" dirty="0">
                          <a:solidFill>
                            <a:schemeClr val="bg1"/>
                          </a:solidFill>
                          <a:effectLst/>
                          <a:latin typeface="+mj-lt"/>
                          <a:ea typeface="Times New Roman"/>
                          <a:cs typeface="Times New Roman"/>
                        </a:rPr>
                        <a:t> </a:t>
                      </a:r>
                      <a:endParaRPr lang="en-US" sz="1500" b="1" dirty="0">
                        <a:solidFill>
                          <a:schemeClr val="bg1"/>
                        </a:solidFill>
                        <a:effectLst/>
                        <a:latin typeface="+mj-lt"/>
                        <a:ea typeface="Calibri"/>
                        <a:cs typeface="Times New Roman"/>
                      </a:endParaRPr>
                    </a:p>
                  </a:txBody>
                  <a:tcPr marL="68580" marR="68580" marT="0" marB="0" anchor="ctr">
                    <a:lnL>
                      <a:noFill/>
                    </a:lnL>
                    <a:lnR>
                      <a:noFill/>
                    </a:lnR>
                    <a:lnT>
                      <a:noFill/>
                    </a:lnT>
                    <a:lnB>
                      <a:noFill/>
                    </a:lnB>
                    <a:solidFill>
                      <a:schemeClr val="tx2"/>
                    </a:solidFill>
                  </a:tcPr>
                </a:tc>
                <a:tc hMerge="1">
                  <a:txBody>
                    <a:bodyPr/>
                    <a:lstStyle/>
                    <a:p>
                      <a:pPr>
                        <a:lnSpc>
                          <a:spcPct val="115000"/>
                        </a:lnSpc>
                      </a:pPr>
                      <a:endParaRPr lang="en-US" sz="1600" b="1" dirty="0">
                        <a:solidFill>
                          <a:schemeClr val="bg1"/>
                        </a:solidFill>
                        <a:effectLst/>
                        <a:latin typeface="+mj-lt"/>
                      </a:endParaRPr>
                    </a:p>
                  </a:txBody>
                  <a:tcPr marL="68580" marR="68580" marT="0" marB="0" anchor="ctr">
                    <a:lnL>
                      <a:noFill/>
                    </a:lnL>
                    <a:lnR>
                      <a:noFill/>
                    </a:lnR>
                    <a:lnT>
                      <a:noFill/>
                    </a:lnT>
                    <a:lnB>
                      <a:noFill/>
                    </a:lnB>
                    <a:solidFill>
                      <a:schemeClr val="tx2"/>
                    </a:solidFill>
                  </a:tcPr>
                </a:tc>
                <a:tc>
                  <a:txBody>
                    <a:bodyPr/>
                    <a:lstStyle/>
                    <a:p>
                      <a:pPr marL="0" marR="0" algn="ctr">
                        <a:lnSpc>
                          <a:spcPct val="115000"/>
                        </a:lnSpc>
                        <a:spcBef>
                          <a:spcPts val="0"/>
                        </a:spcBef>
                        <a:spcAft>
                          <a:spcPts val="0"/>
                        </a:spcAft>
                      </a:pPr>
                      <a:r>
                        <a:rPr lang="en-US" sz="1600" b="1" dirty="0" smtClean="0">
                          <a:solidFill>
                            <a:schemeClr val="bg1"/>
                          </a:solidFill>
                          <a:effectLst/>
                          <a:latin typeface="+mj-lt"/>
                          <a:ea typeface="Times New Roman"/>
                          <a:cs typeface="Times New Roman"/>
                        </a:rPr>
                        <a:t>Reference</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High </a:t>
                      </a:r>
                      <a:r>
                        <a:rPr lang="en-US" sz="1600" b="1" dirty="0" smtClean="0">
                          <a:solidFill>
                            <a:schemeClr val="bg1"/>
                          </a:solidFill>
                          <a:effectLst/>
                          <a:latin typeface="+mj-lt"/>
                          <a:ea typeface="Times New Roman"/>
                          <a:cs typeface="Times New Roman"/>
                        </a:rPr>
                        <a:t>Tech</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b="1" dirty="0" smtClean="0">
                          <a:solidFill>
                            <a:schemeClr val="bg1"/>
                          </a:solidFill>
                          <a:effectLst/>
                          <a:latin typeface="+mj-lt"/>
                          <a:ea typeface="Times New Roman"/>
                          <a:cs typeface="Times New Roman"/>
                        </a:rPr>
                        <a:t>Disturbance</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Disturbance + High </a:t>
                      </a:r>
                      <a:r>
                        <a:rPr lang="en-US" sz="1600" b="1" dirty="0" smtClean="0">
                          <a:solidFill>
                            <a:schemeClr val="bg1"/>
                          </a:solidFill>
                          <a:effectLst/>
                          <a:latin typeface="+mj-lt"/>
                          <a:ea typeface="Times New Roman"/>
                          <a:cs typeface="Times New Roman"/>
                        </a:rPr>
                        <a:t>Tech</a:t>
                      </a:r>
                      <a:endParaRPr lang="en-US" sz="1600" b="1" dirty="0">
                        <a:solidFill>
                          <a:schemeClr val="bg1"/>
                        </a:solidFill>
                        <a:effectLst/>
                        <a:latin typeface="+mj-lt"/>
                        <a:ea typeface="Calibri"/>
                        <a:cs typeface="Times New Roman"/>
                      </a:endParaRPr>
                    </a:p>
                  </a:txBody>
                  <a:tcPr marL="68580" marR="68580" marT="0" marB="0" anchor="ctr">
                    <a:lnL>
                      <a:noFill/>
                    </a:lnL>
                    <a:lnR>
                      <a:noFill/>
                    </a:lnR>
                    <a:lnT>
                      <a:noFill/>
                    </a:lnT>
                    <a:lnB w="28575" cap="flat" cmpd="sng" algn="ctr">
                      <a:solidFill>
                        <a:srgbClr val="000000"/>
                      </a:solidFill>
                      <a:prstDash val="solid"/>
                      <a:round/>
                      <a:headEnd type="none" w="med" len="med"/>
                      <a:tailEnd type="none" w="med" len="med"/>
                    </a:lnB>
                    <a:solidFill>
                      <a:schemeClr val="tx2"/>
                    </a:solidFill>
                  </a:tcPr>
                </a:tc>
              </a:tr>
              <a:tr h="312829">
                <a:tc rowSpan="4">
                  <a:txBody>
                    <a:bodyPr/>
                    <a:lstStyle/>
                    <a:p>
                      <a:pPr marL="71755" marR="71755" algn="ctr">
                        <a:lnSpc>
                          <a:spcPct val="115000"/>
                        </a:lnSpc>
                        <a:spcBef>
                          <a:spcPts val="0"/>
                        </a:spcBef>
                        <a:spcAft>
                          <a:spcPts val="0"/>
                        </a:spcAft>
                      </a:pPr>
                      <a:r>
                        <a:rPr lang="en-US" sz="1500" b="1" dirty="0">
                          <a:solidFill>
                            <a:schemeClr val="bg1"/>
                          </a:solidFill>
                          <a:effectLst/>
                          <a:latin typeface="+mj-lt"/>
                          <a:ea typeface="Times New Roman"/>
                          <a:cs typeface="Times New Roman"/>
                        </a:rPr>
                        <a:t>Residential Demand </a:t>
                      </a:r>
                      <a:endParaRPr lang="en-US" sz="1500" b="1" dirty="0">
                        <a:solidFill>
                          <a:schemeClr val="bg1"/>
                        </a:solidFill>
                        <a:effectLst/>
                        <a:latin typeface="+mj-lt"/>
                        <a:ea typeface="Calibri"/>
                        <a:cs typeface="Times New Roman"/>
                      </a:endParaRPr>
                    </a:p>
                  </a:txBody>
                  <a:tcPr marL="68580" marR="68580" marT="0" marB="0" anchor="ctr">
                    <a:lnL>
                      <a:noFill/>
                    </a:lnL>
                    <a:lnR>
                      <a:noFill/>
                    </a:lnR>
                    <a:lnT>
                      <a:noFill/>
                    </a:lnT>
                    <a:lnB>
                      <a:noFill/>
                    </a:lnB>
                    <a:solidFill>
                      <a:schemeClr val="tx2"/>
                    </a:solidFill>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0.1236</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0.1232</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0.1294</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0.1315</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829">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0.1237</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0.1232</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0.1343</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0.1348</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829">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0.1268</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0.1264</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0.1411</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0.1418</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913">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0.1295</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0.1291</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0.1491</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0.1481</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12829">
                <a:tc rowSpan="4">
                  <a:txBody>
                    <a:bodyPr/>
                    <a:lstStyle/>
                    <a:p>
                      <a:pPr marL="71755" marR="71755" algn="ctr">
                        <a:lnSpc>
                          <a:spcPct val="115000"/>
                        </a:lnSpc>
                        <a:spcBef>
                          <a:spcPts val="0"/>
                        </a:spcBef>
                        <a:spcAft>
                          <a:spcPts val="0"/>
                        </a:spcAft>
                      </a:pPr>
                      <a:r>
                        <a:rPr lang="en-US" sz="1500" b="1" dirty="0">
                          <a:solidFill>
                            <a:schemeClr val="bg1"/>
                          </a:solidFill>
                          <a:effectLst/>
                          <a:latin typeface="+mj-lt"/>
                          <a:ea typeface="Times New Roman"/>
                          <a:cs typeface="Times New Roman"/>
                        </a:rPr>
                        <a:t>Commercial Demand</a:t>
                      </a:r>
                      <a:endParaRPr lang="en-US" sz="1500" b="1" dirty="0">
                        <a:solidFill>
                          <a:schemeClr val="bg1"/>
                        </a:solidFill>
                        <a:effectLst/>
                        <a:latin typeface="+mj-lt"/>
                        <a:ea typeface="Calibri"/>
                        <a:cs typeface="Times New Roman"/>
                      </a:endParaRPr>
                    </a:p>
                  </a:txBody>
                  <a:tcPr marL="68580" marR="68580" marT="0" marB="0" anchor="ctr">
                    <a:lnL>
                      <a:noFill/>
                    </a:lnL>
                    <a:lnR>
                      <a:noFill/>
                    </a:lnR>
                    <a:lnT>
                      <a:noFill/>
                    </a:lnT>
                    <a:lnB>
                      <a:noFill/>
                    </a:lnB>
                    <a:solidFill>
                      <a:schemeClr val="tx2"/>
                    </a:solidFill>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0.1054</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0.1050</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0.1115</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0.1122</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829">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0.1046</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0.1042</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0.1157</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0.1141</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829">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0.1073</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0.1069</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0.1217</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0.1216</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113">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0.1096</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0.1091</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0.1296</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0.1286</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12829">
                <a:tc rowSpan="4">
                  <a:txBody>
                    <a:bodyPr/>
                    <a:lstStyle/>
                    <a:p>
                      <a:pPr marL="71755" marR="71755" algn="ctr">
                        <a:lnSpc>
                          <a:spcPct val="115000"/>
                        </a:lnSpc>
                        <a:spcBef>
                          <a:spcPts val="0"/>
                        </a:spcBef>
                        <a:spcAft>
                          <a:spcPts val="0"/>
                        </a:spcAft>
                      </a:pPr>
                      <a:r>
                        <a:rPr lang="en-US" sz="1500" b="1" dirty="0">
                          <a:solidFill>
                            <a:schemeClr val="bg1"/>
                          </a:solidFill>
                          <a:effectLst/>
                          <a:latin typeface="+mj-lt"/>
                          <a:ea typeface="Times New Roman"/>
                          <a:cs typeface="Times New Roman"/>
                        </a:rPr>
                        <a:t>Industrial Demand</a:t>
                      </a:r>
                      <a:endParaRPr lang="en-US" sz="1500" b="1" dirty="0">
                        <a:solidFill>
                          <a:schemeClr val="bg1"/>
                        </a:solidFill>
                        <a:effectLst/>
                        <a:latin typeface="+mj-lt"/>
                        <a:ea typeface="Calibri"/>
                        <a:cs typeface="Times New Roman"/>
                      </a:endParaRPr>
                    </a:p>
                  </a:txBody>
                  <a:tcPr marL="68580" marR="68580" marT="0" marB="0" anchor="ctr">
                    <a:lnL>
                      <a:noFill/>
                    </a:lnL>
                    <a:lnR>
                      <a:noFill/>
                    </a:lnR>
                    <a:lnT>
                      <a:noFill/>
                    </a:lnT>
                    <a:lnB>
                      <a:noFill/>
                    </a:lnB>
                    <a:solidFill>
                      <a:schemeClr val="tx2"/>
                    </a:solidFill>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0.0710</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0.0708</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0.0774</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0.0775</a:t>
                      </a:r>
                      <a:endParaRPr lang="en-US" sz="1600" dirty="0">
                        <a:effectLst/>
                        <a:latin typeface="+mj-lt"/>
                        <a:ea typeface="Calibri"/>
                        <a:cs typeface="Times New Roman"/>
                      </a:endParaRPr>
                    </a:p>
                  </a:txBody>
                  <a:tcPr marL="68580" marR="68580"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829">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2025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0.0722</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0.0720</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0.0831</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0.0802</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829">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2030</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0.0754</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0.0753</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0.0906</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0.0880</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829">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bg1"/>
                          </a:solidFill>
                          <a:effectLst/>
                          <a:latin typeface="+mj-lt"/>
                          <a:ea typeface="Times New Roman"/>
                          <a:cs typeface="Times New Roman"/>
                        </a:rPr>
                        <a:t>2035</a:t>
                      </a:r>
                      <a:endParaRPr lang="en-US" sz="1600" b="1" dirty="0">
                        <a:solidFill>
                          <a:schemeClr val="bg1"/>
                        </a:solidFill>
                        <a:effectLst/>
                        <a:latin typeface="+mj-lt"/>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2"/>
                    </a:solidFill>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0.0785</a:t>
                      </a:r>
                      <a:endParaRPr lang="en-US" sz="1600" dirty="0">
                        <a:effectLst/>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0.0784</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0.0989</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mj-lt"/>
                          <a:ea typeface="Times New Roman"/>
                          <a:cs typeface="Times New Roman"/>
                        </a:rPr>
                        <a:t>0.0961</a:t>
                      </a:r>
                      <a:endParaRPr lang="en-US" sz="16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57000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14</a:t>
            </a:fld>
            <a:endParaRPr lang="en-US" dirty="0"/>
          </a:p>
        </p:txBody>
      </p:sp>
      <p:sp>
        <p:nvSpPr>
          <p:cNvPr id="4" name="Title 1"/>
          <p:cNvSpPr>
            <a:spLocks noGrp="1"/>
          </p:cNvSpPr>
          <p:nvPr>
            <p:ph type="title"/>
          </p:nvPr>
        </p:nvSpPr>
        <p:spPr>
          <a:xfrm>
            <a:off x="140275" y="136998"/>
            <a:ext cx="8839200" cy="1002945"/>
          </a:xfrm>
        </p:spPr>
        <p:txBody>
          <a:bodyPr>
            <a:normAutofit fontScale="90000"/>
          </a:bodyPr>
          <a:lstStyle/>
          <a:p>
            <a:r>
              <a:rPr lang="en-US" sz="3200" b="1" dirty="0" smtClean="0">
                <a:solidFill>
                  <a:srgbClr val="00673E"/>
                </a:solidFill>
                <a:latin typeface="Arial Black" panose="020B0A04020102020204" pitchFamily="34" charset="0"/>
                <a:cs typeface="Arial" panose="020B0604020202020204" pitchFamily="34" charset="0"/>
              </a:rPr>
              <a:t>Disturbance Reduces Non-carbon Pollution</a:t>
            </a:r>
            <a:r>
              <a:rPr lang="en-US" sz="3200" b="1" dirty="0">
                <a:solidFill>
                  <a:srgbClr val="00673E"/>
                </a:solidFill>
                <a:latin typeface="Arial Black" panose="020B0A04020102020204" pitchFamily="34" charset="0"/>
                <a:cs typeface="Arial" panose="020B0604020202020204" pitchFamily="34" charset="0"/>
              </a:rPr>
              <a:t>;</a:t>
            </a:r>
            <a:r>
              <a:rPr lang="en-US" sz="3200" b="1" dirty="0" smtClean="0">
                <a:solidFill>
                  <a:srgbClr val="00673E"/>
                </a:solidFill>
                <a:latin typeface="Arial Black" panose="020B0A04020102020204" pitchFamily="34" charset="0"/>
                <a:cs typeface="Arial" panose="020B0604020202020204" pitchFamily="34" charset="0"/>
              </a:rPr>
              <a:t> Efficiency has Minor Effects</a:t>
            </a:r>
            <a:endParaRPr lang="en-US" sz="3200" b="1" dirty="0">
              <a:solidFill>
                <a:srgbClr val="00673E"/>
              </a:solidFill>
              <a:latin typeface="Arial Black" panose="020B0A04020102020204" pitchFamily="34" charset="0"/>
              <a:cs typeface="Arial" panose="020B0604020202020204" pitchFamily="34" charset="0"/>
            </a:endParaRPr>
          </a:p>
        </p:txBody>
      </p:sp>
      <p:sp>
        <p:nvSpPr>
          <p:cNvPr id="9" name="Content Placeholder 2"/>
          <p:cNvSpPr txBox="1">
            <a:spLocks/>
          </p:cNvSpPr>
          <p:nvPr/>
        </p:nvSpPr>
        <p:spPr>
          <a:xfrm>
            <a:off x="457200" y="4800600"/>
            <a:ext cx="8229600" cy="1524000"/>
          </a:xfrm>
          <a:prstGeom prst="rect">
            <a:avLst/>
          </a:prstGeom>
        </p:spPr>
        <p:txBody>
          <a:bodyPr>
            <a:normAutofit/>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Disturbance causes other pollutant emissions decline, consequence of coal capacity retirements</a:t>
            </a:r>
          </a:p>
          <a:p>
            <a:r>
              <a:rPr lang="en-US" dirty="0" smtClean="0"/>
              <a:t>Measure slightly accelerates this effect</a:t>
            </a: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86281"/>
          <a:stretch/>
        </p:blipFill>
        <p:spPr bwMode="auto">
          <a:xfrm>
            <a:off x="746125" y="4299045"/>
            <a:ext cx="7651750" cy="4708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4"/>
          <a:stretch>
            <a:fillRect/>
          </a:stretch>
        </p:blipFill>
        <p:spPr>
          <a:xfrm>
            <a:off x="298269" y="1693227"/>
            <a:ext cx="2851288" cy="2353775"/>
          </a:xfrm>
          <a:prstGeom prst="rect">
            <a:avLst/>
          </a:prstGeom>
        </p:spPr>
      </p:pic>
      <p:pic>
        <p:nvPicPr>
          <p:cNvPr id="6" name="Picture 5"/>
          <p:cNvPicPr>
            <a:picLocks noChangeAspect="1"/>
          </p:cNvPicPr>
          <p:nvPr/>
        </p:nvPicPr>
        <p:blipFill>
          <a:blip r:embed="rId5"/>
          <a:stretch>
            <a:fillRect/>
          </a:stretch>
        </p:blipFill>
        <p:spPr>
          <a:xfrm>
            <a:off x="3149557" y="1693226"/>
            <a:ext cx="2665852" cy="2346469"/>
          </a:xfrm>
          <a:prstGeom prst="rect">
            <a:avLst/>
          </a:prstGeom>
        </p:spPr>
      </p:pic>
      <p:pic>
        <p:nvPicPr>
          <p:cNvPr id="7" name="Picture 6"/>
          <p:cNvPicPr>
            <a:picLocks noChangeAspect="1"/>
          </p:cNvPicPr>
          <p:nvPr/>
        </p:nvPicPr>
        <p:blipFill>
          <a:blip r:embed="rId6"/>
          <a:stretch>
            <a:fillRect/>
          </a:stretch>
        </p:blipFill>
        <p:spPr>
          <a:xfrm>
            <a:off x="5815409" y="1693226"/>
            <a:ext cx="2490391" cy="2348559"/>
          </a:xfrm>
          <a:prstGeom prst="rect">
            <a:avLst/>
          </a:prstGeom>
        </p:spPr>
      </p:pic>
    </p:spTree>
    <p:extLst>
      <p:ext uri="{BB962C8B-B14F-4D97-AF65-F5344CB8AC3E}">
        <p14:creationId xmlns:p14="http://schemas.microsoft.com/office/powerpoint/2010/main" val="17538962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15</a:t>
            </a:fld>
            <a:endParaRPr lang="en-US" dirty="0"/>
          </a:p>
        </p:txBody>
      </p:sp>
      <p:sp>
        <p:nvSpPr>
          <p:cNvPr id="4" name="Title 1"/>
          <p:cNvSpPr>
            <a:spLocks noGrp="1"/>
          </p:cNvSpPr>
          <p:nvPr>
            <p:ph type="title"/>
          </p:nvPr>
        </p:nvSpPr>
        <p:spPr>
          <a:xfrm>
            <a:off x="152400" y="380097"/>
            <a:ext cx="8839200" cy="762000"/>
          </a:xfrm>
        </p:spPr>
        <p:txBody>
          <a:bodyPr>
            <a:normAutofit fontScale="90000"/>
          </a:bodyPr>
          <a:lstStyle/>
          <a:p>
            <a:r>
              <a:rPr lang="en-US" b="1" dirty="0" smtClean="0">
                <a:solidFill>
                  <a:srgbClr val="00673E"/>
                </a:solidFill>
                <a:latin typeface="Arial Black" panose="020B0A04020102020204" pitchFamily="34" charset="0"/>
                <a:cs typeface="Arial" panose="020B0604020202020204" pitchFamily="34" charset="0"/>
              </a:rPr>
              <a:t>More Work to be Done, but Holistic Assessment of Adaptation is Feasible</a:t>
            </a:r>
            <a:endParaRPr lang="en-US" b="1" dirty="0">
              <a:solidFill>
                <a:srgbClr val="00673E"/>
              </a:solidFill>
              <a:latin typeface="Arial Black" panose="020B0A04020102020204" pitchFamily="34" charset="0"/>
              <a:cs typeface="Arial" panose="020B0604020202020204" pitchFamily="34" charset="0"/>
            </a:endParaRPr>
          </a:p>
        </p:txBody>
      </p:sp>
      <p:sp>
        <p:nvSpPr>
          <p:cNvPr id="5" name="Content Placeholder 2"/>
          <p:cNvSpPr txBox="1">
            <a:spLocks/>
          </p:cNvSpPr>
          <p:nvPr/>
        </p:nvSpPr>
        <p:spPr>
          <a:xfrm>
            <a:off x="457200" y="1600200"/>
            <a:ext cx="8382000" cy="5029200"/>
          </a:xfrm>
          <a:prstGeom prst="rect">
            <a:avLst/>
          </a:prstGeom>
        </p:spPr>
        <p:txBody>
          <a:bodyPr>
            <a:normAutofit/>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Have demonstrated that existing tools can be used to address important adaptation considerations</a:t>
            </a:r>
          </a:p>
          <a:p>
            <a:pPr lvl="1"/>
            <a:r>
              <a:rPr lang="en-US" dirty="0" smtClean="0"/>
              <a:t>Further work will examine models of path-dependent systems</a:t>
            </a:r>
          </a:p>
          <a:p>
            <a:pPr lvl="1"/>
            <a:r>
              <a:rPr lang="en-US" dirty="0" smtClean="0"/>
              <a:t>Also, alternate adaptation measures (e.g. transmission builds)</a:t>
            </a:r>
          </a:p>
          <a:p>
            <a:pPr lvl="1"/>
            <a:r>
              <a:rPr lang="en-US" dirty="0" smtClean="0"/>
              <a:t>Also, alternate disturbances (e.g. water shortages)</a:t>
            </a:r>
          </a:p>
          <a:p>
            <a:pPr lvl="1"/>
            <a:r>
              <a:rPr lang="en-US" dirty="0" smtClean="0"/>
              <a:t>Current and future analyses will be embellished via calculation of costs of measure-creation </a:t>
            </a:r>
          </a:p>
          <a:p>
            <a:pPr lvl="2"/>
            <a:r>
              <a:rPr lang="en-US" dirty="0" smtClean="0"/>
              <a:t>What are the costs of advancing technology for adaptation?</a:t>
            </a:r>
          </a:p>
          <a:p>
            <a:r>
              <a:rPr lang="en-US" dirty="0" smtClean="0"/>
              <a:t>We hope to inspire further work into forming holistic assessments of adaptation options</a:t>
            </a:r>
          </a:p>
          <a:p>
            <a:pPr lvl="1"/>
            <a:r>
              <a:rPr lang="en-US" dirty="0" smtClean="0"/>
              <a:t>Alternate methods should be considered, such as stakeholder-driven modeling and multi-criteria decision making analyses</a:t>
            </a:r>
          </a:p>
          <a:p>
            <a:pPr lvl="1"/>
            <a:endParaRPr lang="en-US" dirty="0" smtClean="0"/>
          </a:p>
        </p:txBody>
      </p:sp>
    </p:spTree>
    <p:extLst>
      <p:ext uri="{BB962C8B-B14F-4D97-AF65-F5344CB8AC3E}">
        <p14:creationId xmlns:p14="http://schemas.microsoft.com/office/powerpoint/2010/main" val="35568426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16</a:t>
            </a:fld>
            <a:endParaRPr lang="en-US" dirty="0"/>
          </a:p>
        </p:txBody>
      </p:sp>
      <p:sp>
        <p:nvSpPr>
          <p:cNvPr id="4" name="Title 3"/>
          <p:cNvSpPr>
            <a:spLocks noGrp="1"/>
          </p:cNvSpPr>
          <p:nvPr>
            <p:ph type="title"/>
          </p:nvPr>
        </p:nvSpPr>
        <p:spPr>
          <a:xfrm>
            <a:off x="152400" y="274638"/>
            <a:ext cx="8839200" cy="676731"/>
          </a:xfrm>
        </p:spPr>
        <p:txBody>
          <a:bodyPr>
            <a:normAutofit/>
          </a:bodyPr>
          <a:lstStyle/>
          <a:p>
            <a:pPr eaLnBrk="1" hangingPunct="1"/>
            <a:r>
              <a:rPr lang="en-US" altLang="zh-CN" sz="3200" b="1" dirty="0" smtClean="0">
                <a:solidFill>
                  <a:srgbClr val="00673E"/>
                </a:solidFill>
                <a:latin typeface="Arial Black" panose="020B0A04020102020204" pitchFamily="34" charset="0"/>
                <a:cs typeface="Arial" panose="020B0604020202020204" pitchFamily="34" charset="0"/>
              </a:rPr>
              <a:t>For More Information</a:t>
            </a:r>
          </a:p>
        </p:txBody>
      </p:sp>
      <p:sp>
        <p:nvSpPr>
          <p:cNvPr id="5" name="Rectangle 4"/>
          <p:cNvSpPr/>
          <p:nvPr/>
        </p:nvSpPr>
        <p:spPr>
          <a:xfrm>
            <a:off x="533400" y="2057399"/>
            <a:ext cx="4495800" cy="1631216"/>
          </a:xfrm>
          <a:prstGeom prst="rect">
            <a:avLst/>
          </a:prstGeom>
        </p:spPr>
        <p:txBody>
          <a:bodyPr wrap="square">
            <a:spAutoFit/>
          </a:bodyPr>
          <a:lstStyle/>
          <a:p>
            <a:r>
              <a:rPr lang="en-US" sz="2000" b="1" dirty="0" smtClean="0"/>
              <a:t>Alexander M. Smith</a:t>
            </a:r>
            <a:endParaRPr lang="pl-PL" sz="2000" dirty="0"/>
          </a:p>
          <a:p>
            <a:r>
              <a:rPr lang="en-US" sz="2000" dirty="0" smtClean="0"/>
              <a:t>School </a:t>
            </a:r>
            <a:r>
              <a:rPr lang="en-US" sz="2000" dirty="0"/>
              <a:t>of Public Policy</a:t>
            </a:r>
          </a:p>
          <a:p>
            <a:r>
              <a:rPr lang="en-US" sz="2000" dirty="0"/>
              <a:t>Georgia Institute of Technology</a:t>
            </a:r>
          </a:p>
          <a:p>
            <a:r>
              <a:rPr lang="en-US" sz="2000" dirty="0" smtClean="0"/>
              <a:t>Atlanta</a:t>
            </a:r>
            <a:r>
              <a:rPr lang="en-US" sz="2000" dirty="0"/>
              <a:t>, GA 30332-0345</a:t>
            </a:r>
          </a:p>
          <a:p>
            <a:r>
              <a:rPr lang="en-US" sz="2000" dirty="0" smtClean="0">
                <a:hlinkClick r:id="rId2"/>
              </a:rPr>
              <a:t>asmith313@gatech.edu</a:t>
            </a:r>
            <a:endParaRPr lang="en-US" sz="2000" dirty="0" smtClean="0"/>
          </a:p>
        </p:txBody>
      </p:sp>
      <p:pic>
        <p:nvPicPr>
          <p:cNvPr id="6" name="Picture 6" descr="C:\Users\XXI\Downloads\sign_21.jpg"/>
          <p:cNvPicPr>
            <a:picLocks noChangeAspect="1" noChangeArrowheads="1"/>
          </p:cNvPicPr>
          <p:nvPr/>
        </p:nvPicPr>
        <p:blipFill>
          <a:blip r:embed="rId3" cstate="print"/>
          <a:srcRect/>
          <a:stretch>
            <a:fillRect/>
          </a:stretch>
        </p:blipFill>
        <p:spPr bwMode="auto">
          <a:xfrm>
            <a:off x="533400" y="5105400"/>
            <a:ext cx="3700484" cy="978658"/>
          </a:xfrm>
          <a:prstGeom prst="rect">
            <a:avLst/>
          </a:prstGeom>
          <a:noFill/>
        </p:spPr>
      </p:pic>
      <p:sp>
        <p:nvSpPr>
          <p:cNvPr id="8" name="Rectangle 7"/>
          <p:cNvSpPr/>
          <p:nvPr/>
        </p:nvSpPr>
        <p:spPr>
          <a:xfrm>
            <a:off x="4572000" y="2057399"/>
            <a:ext cx="4495800" cy="2246769"/>
          </a:xfrm>
          <a:prstGeom prst="rect">
            <a:avLst/>
          </a:prstGeom>
        </p:spPr>
        <p:txBody>
          <a:bodyPr wrap="square">
            <a:spAutoFit/>
          </a:bodyPr>
          <a:lstStyle/>
          <a:p>
            <a:r>
              <a:rPr lang="pl-PL" sz="2000" b="1" dirty="0" smtClean="0"/>
              <a:t>Marilyn </a:t>
            </a:r>
            <a:r>
              <a:rPr lang="pl-PL" sz="2000" b="1" dirty="0"/>
              <a:t>A. </a:t>
            </a:r>
            <a:r>
              <a:rPr lang="pl-PL" sz="2000" b="1" dirty="0" smtClean="0"/>
              <a:t>Brown</a:t>
            </a:r>
            <a:endParaRPr lang="pl-PL" sz="2000" dirty="0"/>
          </a:p>
          <a:p>
            <a:r>
              <a:rPr lang="en-US" sz="2000" dirty="0" smtClean="0"/>
              <a:t>School </a:t>
            </a:r>
            <a:r>
              <a:rPr lang="en-US" sz="2000" dirty="0"/>
              <a:t>of Public Policy</a:t>
            </a:r>
          </a:p>
          <a:p>
            <a:r>
              <a:rPr lang="en-US" sz="2000" dirty="0"/>
              <a:t>Georgia Institute of Technology</a:t>
            </a:r>
          </a:p>
          <a:p>
            <a:r>
              <a:rPr lang="en-US" sz="2000" dirty="0" smtClean="0"/>
              <a:t>Atlanta</a:t>
            </a:r>
            <a:r>
              <a:rPr lang="en-US" sz="2000" dirty="0"/>
              <a:t>, GA 30332-0345</a:t>
            </a:r>
          </a:p>
          <a:p>
            <a:r>
              <a:rPr lang="pl-PL" sz="2000" dirty="0" smtClean="0">
                <a:hlinkClick r:id="rId4"/>
              </a:rPr>
              <a:t>Marilyn.Brown</a:t>
            </a:r>
            <a:r>
              <a:rPr lang="pl-PL" sz="2000" dirty="0">
                <a:hlinkClick r:id="rId4"/>
              </a:rPr>
              <a:t>@</a:t>
            </a:r>
            <a:r>
              <a:rPr lang="pl-PL" sz="2000" dirty="0" smtClean="0">
                <a:hlinkClick r:id="rId4"/>
              </a:rPr>
              <a:t>pubpolicy.gatech.edu</a:t>
            </a:r>
            <a:endParaRPr lang="pl-PL" sz="2000" dirty="0" smtClean="0"/>
          </a:p>
          <a:p>
            <a:r>
              <a:rPr lang="pl-PL" sz="2000" dirty="0" err="1" smtClean="0"/>
              <a:t>Climate</a:t>
            </a:r>
            <a:r>
              <a:rPr lang="pl-PL" sz="2000" dirty="0" smtClean="0"/>
              <a:t> and </a:t>
            </a:r>
            <a:r>
              <a:rPr lang="pl-PL" sz="2000" dirty="0" err="1" smtClean="0"/>
              <a:t>Energy</a:t>
            </a:r>
            <a:r>
              <a:rPr lang="pl-PL" sz="2000" dirty="0"/>
              <a:t> Policy Lab: </a:t>
            </a:r>
            <a:endParaRPr lang="pl-PL" sz="2000" dirty="0" smtClean="0"/>
          </a:p>
          <a:p>
            <a:r>
              <a:rPr lang="pl-PL" sz="2000" dirty="0" smtClean="0">
                <a:hlinkClick r:id="rId5"/>
              </a:rPr>
              <a:t>http</a:t>
            </a:r>
            <a:r>
              <a:rPr lang="pl-PL" sz="2000" dirty="0">
                <a:hlinkClick r:id="rId5"/>
              </a:rPr>
              <a:t>://</a:t>
            </a:r>
            <a:r>
              <a:rPr lang="pl-PL" sz="2000" dirty="0" smtClean="0">
                <a:hlinkClick r:id="rId5"/>
              </a:rPr>
              <a:t>www.cepl.gatech.edu</a:t>
            </a:r>
            <a:endParaRPr lang="en-US" sz="2000" dirty="0" smtClean="0"/>
          </a:p>
        </p:txBody>
      </p:sp>
    </p:spTree>
    <p:extLst>
      <p:ext uri="{BB962C8B-B14F-4D97-AF65-F5344CB8AC3E}">
        <p14:creationId xmlns:p14="http://schemas.microsoft.com/office/powerpoint/2010/main" val="28220331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17</a:t>
            </a:fld>
            <a:endParaRPr lang="en-US" dirty="0"/>
          </a:p>
        </p:txBody>
      </p:sp>
      <p:sp>
        <p:nvSpPr>
          <p:cNvPr id="4" name="Title 1"/>
          <p:cNvSpPr>
            <a:spLocks noGrp="1"/>
          </p:cNvSpPr>
          <p:nvPr>
            <p:ph type="title"/>
          </p:nvPr>
        </p:nvSpPr>
        <p:spPr>
          <a:xfrm>
            <a:off x="152400" y="274638"/>
            <a:ext cx="8839200" cy="762000"/>
          </a:xfrm>
        </p:spPr>
        <p:txBody>
          <a:bodyPr>
            <a:normAutofit/>
          </a:bodyPr>
          <a:lstStyle/>
          <a:p>
            <a:r>
              <a:rPr lang="en-US" b="1" dirty="0" smtClean="0">
                <a:solidFill>
                  <a:srgbClr val="00673E"/>
                </a:solidFill>
                <a:latin typeface="Arial Black" panose="020B0A04020102020204" pitchFamily="34" charset="0"/>
                <a:cs typeface="Arial" panose="020B0604020202020204" pitchFamily="34" charset="0"/>
              </a:rPr>
              <a:t>Reference List</a:t>
            </a:r>
            <a:endParaRPr lang="en-US" b="1" dirty="0">
              <a:solidFill>
                <a:srgbClr val="00673E"/>
              </a:solidFill>
              <a:latin typeface="Arial Black" panose="020B0A04020102020204" pitchFamily="34" charset="0"/>
              <a:cs typeface="Arial" panose="020B0604020202020204" pitchFamily="34" charset="0"/>
            </a:endParaRPr>
          </a:p>
        </p:txBody>
      </p:sp>
      <p:sp>
        <p:nvSpPr>
          <p:cNvPr id="5" name="Content Placeholder 2"/>
          <p:cNvSpPr txBox="1">
            <a:spLocks/>
          </p:cNvSpPr>
          <p:nvPr/>
        </p:nvSpPr>
        <p:spPr>
          <a:xfrm>
            <a:off x="457200" y="1600200"/>
            <a:ext cx="8382000" cy="5029200"/>
          </a:xfrm>
          <a:prstGeom prst="rect">
            <a:avLst/>
          </a:prstGeom>
        </p:spPr>
        <p:txBody>
          <a:bodyPr>
            <a:normAutofit fontScale="55000" lnSpcReduction="20000"/>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lvl="1"/>
            <a:endParaRPr lang="en-US" dirty="0" smtClean="0"/>
          </a:p>
          <a:p>
            <a:pPr lvl="1"/>
            <a:r>
              <a:rPr lang="en-US" dirty="0"/>
              <a:t>Lacey, Stephen (2014) Resiliency: How Superstorm Sandy changed America’s Grid. GreenTech Media report, Boston, Massachusetts,  USA. Accessed 07/25/2014 from </a:t>
            </a:r>
            <a:r>
              <a:rPr lang="en-US" u="sng" dirty="0">
                <a:hlinkClick r:id="rId3"/>
              </a:rPr>
              <a:t>http://www.greentechmedia.com/articles/featured/resiliency-how-superstorm-sandy-changed-americas-grid</a:t>
            </a:r>
            <a:endParaRPr lang="en-US" dirty="0"/>
          </a:p>
          <a:p>
            <a:pPr lvl="1"/>
            <a:r>
              <a:rPr lang="en-US" dirty="0"/>
              <a:t>Filatova, T. (2014) Market-based instruments for flood risk management: A review of theory, practice, and perspectives for climate adaptation policy. </a:t>
            </a:r>
            <a:r>
              <a:rPr lang="en-US" i="1" dirty="0"/>
              <a:t>Environmental Science &amp; Policy</a:t>
            </a:r>
            <a:r>
              <a:rPr lang="en-US" dirty="0"/>
              <a:t>, 37, </a:t>
            </a:r>
            <a:r>
              <a:rPr lang="en-US" dirty="0" smtClean="0"/>
              <a:t>227-242</a:t>
            </a:r>
          </a:p>
          <a:p>
            <a:pPr lvl="1"/>
            <a:r>
              <a:rPr lang="en-US" dirty="0"/>
              <a:t>Barnett, J.; O’Neill,S. (2010) Maladaptation. </a:t>
            </a:r>
            <a:r>
              <a:rPr lang="en-US" i="1" dirty="0"/>
              <a:t>Global Environmental Change</a:t>
            </a:r>
            <a:r>
              <a:rPr lang="en-US" dirty="0"/>
              <a:t>, 20, 211-213</a:t>
            </a:r>
          </a:p>
          <a:p>
            <a:pPr lvl="1"/>
            <a:r>
              <a:rPr lang="en-US" dirty="0"/>
              <a:t>Vine, E. (2012) Adaptation of California’s electricity sector to climate change. </a:t>
            </a:r>
            <a:r>
              <a:rPr lang="en-US" i="1" dirty="0"/>
              <a:t>Climatic Change</a:t>
            </a:r>
            <a:r>
              <a:rPr lang="en-US" dirty="0"/>
              <a:t>, 111, 75-99. DOI: 10.1007/s10584-011-0242-2</a:t>
            </a:r>
          </a:p>
          <a:p>
            <a:pPr lvl="1"/>
            <a:r>
              <a:rPr lang="en-US" dirty="0"/>
              <a:t>National Action Plan for Energy Efficiency (2007) Aligning utility incentives with investment in energy efficiency. Prepared by Val R. Jensen, ICF International. </a:t>
            </a:r>
            <a:r>
              <a:rPr lang="en-US" u="sng" dirty="0">
                <a:hlinkClick r:id="rId4"/>
              </a:rPr>
              <a:t>www.epa.gov/eeactionplan</a:t>
            </a:r>
            <a:r>
              <a:rPr lang="en-US" dirty="0"/>
              <a:t> </a:t>
            </a:r>
            <a:endParaRPr lang="en-US" dirty="0" smtClean="0"/>
          </a:p>
          <a:p>
            <a:pPr lvl="1"/>
            <a:r>
              <a:rPr lang="en-US" dirty="0"/>
              <a:t>Saintilan, N.; Rogers, K.; and Ralph, T.J. (2013) Matching research and policy tools to scales of climate-change adaptation in the </a:t>
            </a:r>
            <a:r>
              <a:rPr lang="en-US" dirty="0" smtClean="0"/>
              <a:t>Murray-Darling, </a:t>
            </a:r>
            <a:r>
              <a:rPr lang="en-US" dirty="0"/>
              <a:t>a large Australian river basin: A review. </a:t>
            </a:r>
            <a:r>
              <a:rPr lang="en-US" i="1" dirty="0"/>
              <a:t>Hydrobiologia</a:t>
            </a:r>
            <a:r>
              <a:rPr lang="en-US" dirty="0"/>
              <a:t>, 708, 97-109. DOI: 10.1007/s10750-011-0970-3</a:t>
            </a:r>
          </a:p>
          <a:p>
            <a:pPr lvl="1"/>
            <a:r>
              <a:rPr lang="en-US" dirty="0"/>
              <a:t>Fu, Y. et al. (2012) Climate change adaptation among Tibetan pastoralists: Challenges in enhancing local adaptation through policy support. </a:t>
            </a:r>
            <a:r>
              <a:rPr lang="en-US" i="1" dirty="0"/>
              <a:t>Environmental Management</a:t>
            </a:r>
            <a:r>
              <a:rPr lang="en-US" dirty="0"/>
              <a:t>, 50, 607-621. DOI: 10.1007/s00267-012-9918-2</a:t>
            </a:r>
          </a:p>
          <a:p>
            <a:pPr lvl="1"/>
            <a:r>
              <a:rPr lang="en-US" dirty="0"/>
              <a:t>Tompkins, E.L., et al. (2010) Observed adaptation to climate change: UK evidence of transition to a well-adapting society. </a:t>
            </a:r>
            <a:r>
              <a:rPr lang="en-US" i="1" dirty="0"/>
              <a:t>Global Environmental Change</a:t>
            </a:r>
            <a:r>
              <a:rPr lang="en-US" dirty="0"/>
              <a:t>, 20, 627-635. DOI: 10.1016/j.gloevncha.2010.05.001</a:t>
            </a:r>
          </a:p>
          <a:p>
            <a:pPr lvl="1"/>
            <a:r>
              <a:rPr lang="en-US" dirty="0"/>
              <a:t>Aggarwal, R.M. (2013) Strategic bundling of development policies with adaptation: An examination of Delhi’s climate change action plan. </a:t>
            </a:r>
            <a:r>
              <a:rPr lang="en-US" i="1" dirty="0"/>
              <a:t>International Journal of Urban and Regional Research</a:t>
            </a:r>
            <a:r>
              <a:rPr lang="en-US" dirty="0"/>
              <a:t>, 37(6), 1902-1915. DOI: 10.1111/1468-2427.12032</a:t>
            </a:r>
          </a:p>
          <a:p>
            <a:pPr lvl="1"/>
            <a:r>
              <a:rPr lang="en-US" dirty="0"/>
              <a:t>US Energy Information Administration (2014) Annual Energy Outlook 2014. Accessed June 15 from </a:t>
            </a:r>
            <a:r>
              <a:rPr lang="en-US" u="sng" dirty="0">
                <a:hlinkClick r:id="rId5"/>
              </a:rPr>
              <a:t>http://www.eia.gov/forecasts/aeo/pdf/0383(2014).pdf</a:t>
            </a:r>
            <a:endParaRPr lang="en-US" dirty="0"/>
          </a:p>
          <a:p>
            <a:pPr lvl="1"/>
            <a:r>
              <a:rPr lang="en-US" dirty="0"/>
              <a:t>US Congressional Budget Office (2012) Energy security in the United States. Washington, District of Columbia, USA. Accessed June 05, 2012 from </a:t>
            </a:r>
            <a:r>
              <a:rPr lang="en-US" u="sng" dirty="0">
                <a:hlinkClick r:id="rId6"/>
              </a:rPr>
              <a:t>http://www.cbo.gov/sites/default/files/cbofiles/attachments/05-09-EnergySecurity.pdf</a:t>
            </a:r>
            <a:endParaRPr lang="en-US" dirty="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5328036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825"/>
          </a:xfrm>
        </p:spPr>
        <p:txBody>
          <a:bodyPr>
            <a:normAutofit fontScale="90000"/>
          </a:bodyPr>
          <a:lstStyle/>
          <a:p>
            <a:r>
              <a:rPr lang="en-US" sz="3600" b="1" dirty="0" smtClean="0">
                <a:solidFill>
                  <a:srgbClr val="00673E"/>
                </a:solidFill>
                <a:latin typeface="Arial Black" panose="020B0A04020102020204" pitchFamily="34" charset="0"/>
                <a:cs typeface="Arial" pitchFamily="34" charset="0"/>
              </a:rPr>
              <a:t>What can Power Sector Resiliency Thinking Learn from Other Sectors?</a:t>
            </a:r>
            <a:endParaRPr lang="en-US" b="1" dirty="0">
              <a:solidFill>
                <a:schemeClr val="accent3">
                  <a:lumMod val="50000"/>
                </a:schemeClr>
              </a:solidFill>
              <a:latin typeface="Arial Black" panose="020B0A04020102020204" pitchFamily="34" charset="0"/>
            </a:endParaRPr>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Resiliency a new priority in utility thinking</a:t>
            </a:r>
          </a:p>
          <a:p>
            <a:pPr lvl="1"/>
            <a:r>
              <a:rPr lang="en-US" dirty="0" smtClean="0"/>
              <a:t>Robustness to unforeseen changes – “disturbances”</a:t>
            </a:r>
          </a:p>
          <a:p>
            <a:pPr lvl="2"/>
            <a:r>
              <a:rPr lang="en-US" dirty="0" smtClean="0"/>
              <a:t>In short-term trends, e.g. extreme weather</a:t>
            </a:r>
          </a:p>
          <a:p>
            <a:pPr lvl="2"/>
            <a:r>
              <a:rPr lang="en-US" dirty="0" smtClean="0"/>
              <a:t>in long-term trends, e.g. average temperature</a:t>
            </a:r>
          </a:p>
          <a:p>
            <a:pPr lvl="1"/>
            <a:r>
              <a:rPr lang="en-US" dirty="0" smtClean="0"/>
              <a:t>How do we model ever-more-uncertain futures?</a:t>
            </a:r>
          </a:p>
          <a:p>
            <a:r>
              <a:rPr lang="en-US" dirty="0" smtClean="0"/>
              <a:t>Many utility resiliency analyses focus on large infrastructure projects, typical for utilities</a:t>
            </a:r>
          </a:p>
          <a:p>
            <a:pPr lvl="1"/>
            <a:r>
              <a:rPr lang="en-US" dirty="0" smtClean="0"/>
              <a:t>E.g. PSE&amp;G’s post-sandy grid hardening plan</a:t>
            </a:r>
          </a:p>
          <a:p>
            <a:pPr lvl="2"/>
            <a:r>
              <a:rPr lang="en-US" dirty="0" smtClean="0"/>
              <a:t>Proposed as $3.9 Billion paid for in one year by ratepayers</a:t>
            </a:r>
            <a:r>
              <a:rPr lang="en-US" baseline="30000" dirty="0" smtClean="0"/>
              <a:t>1</a:t>
            </a:r>
            <a:endParaRPr lang="en-US" dirty="0" smtClean="0"/>
          </a:p>
        </p:txBody>
      </p:sp>
      <p:sp>
        <p:nvSpPr>
          <p:cNvPr id="5" name="Slide Number Placeholder 2"/>
          <p:cNvSpPr>
            <a:spLocks noGrp="1"/>
          </p:cNvSpPr>
          <p:nvPr>
            <p:ph type="sldNum" sz="quarter" idx="12"/>
          </p:nvPr>
        </p:nvSpPr>
        <p:spPr>
          <a:xfrm>
            <a:off x="4343400" y="1036638"/>
            <a:ext cx="457200" cy="441325"/>
          </a:xfrm>
        </p:spPr>
        <p:txBody>
          <a:bodyPr/>
          <a:lstStyle/>
          <a:p>
            <a:pPr>
              <a:defRPr/>
            </a:pPr>
            <a:fld id="{65BE18B8-0648-40FC-836B-1CB4A0832C96}" type="slidenum">
              <a:rPr lang="en-US" smtClean="0"/>
              <a:pPr>
                <a:defRPr/>
              </a:pPr>
              <a:t>2</a:t>
            </a:fld>
            <a:endParaRPr lang="en-US" dirty="0"/>
          </a:p>
        </p:txBody>
      </p:sp>
    </p:spTree>
    <p:extLst>
      <p:ext uri="{BB962C8B-B14F-4D97-AF65-F5344CB8AC3E}">
        <p14:creationId xmlns:p14="http://schemas.microsoft.com/office/powerpoint/2010/main" val="24862344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5029200"/>
          </a:xfrm>
        </p:spPr>
        <p:txBody>
          <a:bodyPr>
            <a:normAutofit/>
          </a:bodyPr>
          <a:lstStyle/>
          <a:p>
            <a:r>
              <a:rPr lang="en-US" dirty="0" smtClean="0"/>
              <a:t>Prior experience in other sectors and other parts of the world offer lessons for future adaptation actions</a:t>
            </a:r>
          </a:p>
          <a:p>
            <a:r>
              <a:rPr lang="en-US" dirty="0" smtClean="0"/>
              <a:t>Maladaptation: Large infrastructure investments can create “maladaptation” outcomes by</a:t>
            </a:r>
          </a:p>
          <a:p>
            <a:pPr lvl="1"/>
            <a:r>
              <a:rPr lang="en-US" dirty="0" smtClean="0"/>
              <a:t>Constraining resources available for meeting future unforeseen challenges - imposing “path dependency”</a:t>
            </a:r>
            <a:r>
              <a:rPr lang="en-US" baseline="30000" dirty="0"/>
              <a:t>2</a:t>
            </a:r>
            <a:endParaRPr lang="en-US" dirty="0" smtClean="0"/>
          </a:p>
          <a:p>
            <a:pPr lvl="1"/>
            <a:r>
              <a:rPr lang="en-US" dirty="0" smtClean="0"/>
              <a:t>Discouraging individual actors from adapting</a:t>
            </a:r>
            <a:r>
              <a:rPr lang="en-US" baseline="30000" dirty="0"/>
              <a:t>3</a:t>
            </a:r>
            <a:endParaRPr lang="en-US" dirty="0" smtClean="0"/>
          </a:p>
          <a:p>
            <a:pPr lvl="1"/>
            <a:r>
              <a:rPr lang="en-US" dirty="0" smtClean="0"/>
              <a:t>Contributing to further climate change via GHG emissions</a:t>
            </a:r>
            <a:r>
              <a:rPr lang="en-US" baseline="30000" dirty="0"/>
              <a:t>4</a:t>
            </a:r>
            <a:endParaRPr lang="en-US" dirty="0" smtClean="0"/>
          </a:p>
          <a:p>
            <a:pPr lvl="1"/>
            <a:r>
              <a:rPr lang="en-US" dirty="0" smtClean="0"/>
              <a:t>Burdening those already most vulnerable, e.g. low-income ratepayers facing riders and tariffs for cost recovery</a:t>
            </a:r>
            <a:r>
              <a:rPr lang="en-US" baseline="30000" dirty="0"/>
              <a:t>5</a:t>
            </a:r>
            <a:endParaRPr lang="en-US" dirty="0" smtClean="0"/>
          </a:p>
          <a:p>
            <a:endParaRPr lang="en-US" dirty="0" smtClean="0"/>
          </a:p>
          <a:p>
            <a:pPr marL="914400" lvl="2" indent="0">
              <a:buNone/>
            </a:pPr>
            <a:endParaRPr lang="en-US" dirty="0"/>
          </a:p>
        </p:txBody>
      </p:sp>
      <p:sp>
        <p:nvSpPr>
          <p:cNvPr id="5" name="Title 1"/>
          <p:cNvSpPr txBox="1">
            <a:spLocks/>
          </p:cNvSpPr>
          <p:nvPr/>
        </p:nvSpPr>
        <p:spPr bwMode="auto">
          <a:xfrm>
            <a:off x="304800" y="3810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75000" lnSpcReduction="20000"/>
          </a:bodyPr>
          <a:lstStyle>
            <a:lvl1pPr algn="ctr" rtl="0" eaLnBrk="0" fontAlgn="base" hangingPunct="0">
              <a:spcBef>
                <a:spcPct val="0"/>
              </a:spcBef>
              <a:spcAft>
                <a:spcPct val="0"/>
              </a:spcAft>
              <a:defRPr sz="3300" kern="1200">
                <a:solidFill>
                  <a:schemeClr val="accent3">
                    <a:shade val="75000"/>
                  </a:schemeClr>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2pPr>
            <a:lvl3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3pPr>
            <a:lvl4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4pPr>
            <a:lvl5pPr algn="ctr" rtl="0" eaLnBrk="0" fontAlgn="base" hangingPunct="0">
              <a:spcBef>
                <a:spcPct val="0"/>
              </a:spcBef>
              <a:spcAft>
                <a:spcPct val="0"/>
              </a:spcAft>
              <a:defRPr sz="3300">
                <a:solidFill>
                  <a:srgbClr val="88A44D"/>
                </a:solidFill>
                <a:latin typeface="Georgia" charset="0"/>
                <a:ea typeface="ＭＳ Ｐゴシック" charset="-128"/>
                <a:cs typeface="ＭＳ Ｐゴシック" charset="-128"/>
              </a:defRPr>
            </a:lvl5pPr>
            <a:lvl6pPr marL="457200" algn="ctr" rtl="0" fontAlgn="base">
              <a:spcBef>
                <a:spcPct val="0"/>
              </a:spcBef>
              <a:spcAft>
                <a:spcPct val="0"/>
              </a:spcAft>
              <a:defRPr sz="3300">
                <a:solidFill>
                  <a:srgbClr val="88A44D"/>
                </a:solidFill>
                <a:latin typeface="Georgia" charset="0"/>
                <a:ea typeface="ＭＳ Ｐゴシック" charset="-128"/>
                <a:cs typeface="ＭＳ Ｐゴシック" charset="-128"/>
              </a:defRPr>
            </a:lvl6pPr>
            <a:lvl7pPr marL="914400" algn="ctr" rtl="0" fontAlgn="base">
              <a:spcBef>
                <a:spcPct val="0"/>
              </a:spcBef>
              <a:spcAft>
                <a:spcPct val="0"/>
              </a:spcAft>
              <a:defRPr sz="3300">
                <a:solidFill>
                  <a:srgbClr val="88A44D"/>
                </a:solidFill>
                <a:latin typeface="Georgia" charset="0"/>
                <a:ea typeface="ＭＳ Ｐゴシック" charset="-128"/>
                <a:cs typeface="ＭＳ Ｐゴシック" charset="-128"/>
              </a:defRPr>
            </a:lvl7pPr>
            <a:lvl8pPr marL="1371600" algn="ctr" rtl="0" fontAlgn="base">
              <a:spcBef>
                <a:spcPct val="0"/>
              </a:spcBef>
              <a:spcAft>
                <a:spcPct val="0"/>
              </a:spcAft>
              <a:defRPr sz="3300">
                <a:solidFill>
                  <a:srgbClr val="88A44D"/>
                </a:solidFill>
                <a:latin typeface="Georgia" charset="0"/>
                <a:ea typeface="ＭＳ Ｐゴシック" charset="-128"/>
                <a:cs typeface="ＭＳ Ｐゴシック" charset="-128"/>
              </a:defRPr>
            </a:lvl8pPr>
            <a:lvl9pPr marL="1828800" algn="ctr" rtl="0" fontAlgn="base">
              <a:spcBef>
                <a:spcPct val="0"/>
              </a:spcBef>
              <a:spcAft>
                <a:spcPct val="0"/>
              </a:spcAft>
              <a:defRPr sz="3300">
                <a:solidFill>
                  <a:srgbClr val="88A44D"/>
                </a:solidFill>
                <a:latin typeface="Georgia" charset="0"/>
                <a:ea typeface="ＭＳ Ｐゴシック" charset="-128"/>
                <a:cs typeface="ＭＳ Ｐゴシック" charset="-128"/>
              </a:defRPr>
            </a:lvl9pPr>
          </a:lstStyle>
          <a:p>
            <a:r>
              <a:rPr lang="en-US" sz="3600" b="1" dirty="0" smtClean="0">
                <a:solidFill>
                  <a:srgbClr val="00673E"/>
                </a:solidFill>
                <a:latin typeface="Arial Black" panose="020B0A04020102020204" pitchFamily="34" charset="0"/>
                <a:cs typeface="Arial" pitchFamily="34" charset="0"/>
              </a:rPr>
              <a:t>Climate Adaptation Literature Calls for a Broad Focus</a:t>
            </a:r>
            <a:r>
              <a:rPr lang="en-US" sz="3600" b="1" dirty="0">
                <a:solidFill>
                  <a:srgbClr val="00673E"/>
                </a:solidFill>
                <a:latin typeface="Arial Black" panose="020B0A04020102020204" pitchFamily="34" charset="0"/>
                <a:cs typeface="Arial" pitchFamily="34" charset="0"/>
              </a:rPr>
              <a:t> </a:t>
            </a:r>
            <a:r>
              <a:rPr lang="en-US" sz="3600" b="1" dirty="0" smtClean="0">
                <a:solidFill>
                  <a:srgbClr val="00673E"/>
                </a:solidFill>
                <a:latin typeface="Arial Black" panose="020B0A04020102020204" pitchFamily="34" charset="0"/>
                <a:cs typeface="Arial" pitchFamily="34" charset="0"/>
              </a:rPr>
              <a:t>in Assessing Potential Impacts</a:t>
            </a:r>
            <a:endParaRPr lang="en-US" b="1" dirty="0">
              <a:solidFill>
                <a:schemeClr val="accent3">
                  <a:lumMod val="50000"/>
                </a:schemeClr>
              </a:solidFill>
              <a:latin typeface="Arial Black" panose="020B0A04020102020204" pitchFamily="34" charset="0"/>
            </a:endParaRPr>
          </a:p>
        </p:txBody>
      </p:sp>
      <p:sp>
        <p:nvSpPr>
          <p:cNvPr id="7" name="Slide Number Placeholder 2"/>
          <p:cNvSpPr>
            <a:spLocks noGrp="1"/>
          </p:cNvSpPr>
          <p:nvPr>
            <p:ph type="sldNum" sz="quarter" idx="12"/>
          </p:nvPr>
        </p:nvSpPr>
        <p:spPr>
          <a:xfrm>
            <a:off x="4343400" y="1036638"/>
            <a:ext cx="457200" cy="441325"/>
          </a:xfrm>
        </p:spPr>
        <p:txBody>
          <a:bodyPr/>
          <a:lstStyle/>
          <a:p>
            <a:pPr>
              <a:defRPr/>
            </a:pPr>
            <a:fld id="{65BE18B8-0648-40FC-836B-1CB4A0832C96}" type="slidenum">
              <a:rPr lang="en-US" smtClean="0"/>
              <a:pPr>
                <a:defRPr/>
              </a:pPr>
              <a:t>3</a:t>
            </a:fld>
            <a:endParaRPr lang="en-US" dirty="0"/>
          </a:p>
        </p:txBody>
      </p:sp>
    </p:spTree>
    <p:extLst>
      <p:ext uri="{BB962C8B-B14F-4D97-AF65-F5344CB8AC3E}">
        <p14:creationId xmlns:p14="http://schemas.microsoft.com/office/powerpoint/2010/main" val="41892313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458200" cy="5029200"/>
          </a:xfrm>
        </p:spPr>
        <p:txBody>
          <a:bodyPr>
            <a:normAutofit/>
          </a:bodyPr>
          <a:lstStyle/>
          <a:p>
            <a:r>
              <a:rPr lang="en-US" dirty="0" smtClean="0"/>
              <a:t>Climate adaptation is a local problem, requiring local solutions, requiring local knowledge</a:t>
            </a:r>
          </a:p>
          <a:p>
            <a:pPr lvl="2"/>
            <a:r>
              <a:rPr lang="en-US" dirty="0" smtClean="0"/>
              <a:t>Market-based instruments are lauded for promoting such knowledge integration</a:t>
            </a:r>
            <a:r>
              <a:rPr lang="en-US" baseline="30000" dirty="0" smtClean="0"/>
              <a:t>3,6</a:t>
            </a:r>
            <a:endParaRPr lang="en-US" dirty="0" smtClean="0"/>
          </a:p>
          <a:p>
            <a:pPr lvl="2"/>
            <a:r>
              <a:rPr lang="en-US" dirty="0" smtClean="0"/>
              <a:t>Command-and-control policies can also develop local knowledge by fostering innovation to meet standards</a:t>
            </a:r>
            <a:r>
              <a:rPr lang="en-US" baseline="30000" dirty="0" smtClean="0"/>
              <a:t>7</a:t>
            </a:r>
          </a:p>
          <a:p>
            <a:pPr lvl="3"/>
            <a:r>
              <a:rPr lang="en-US" dirty="0"/>
              <a:t> </a:t>
            </a:r>
            <a:r>
              <a:rPr lang="en-US" dirty="0" smtClean="0"/>
              <a:t>But standards create risks of prescribing adaptive measures that do not universally work</a:t>
            </a:r>
            <a:r>
              <a:rPr lang="en-US" baseline="30000" dirty="0"/>
              <a:t>3,6</a:t>
            </a:r>
            <a:endParaRPr lang="en-US" dirty="0" smtClean="0"/>
          </a:p>
          <a:p>
            <a:r>
              <a:rPr lang="en-US" dirty="0" smtClean="0"/>
              <a:t>Non-adaptive goals foster adaptive action</a:t>
            </a:r>
          </a:p>
          <a:p>
            <a:pPr lvl="2"/>
            <a:r>
              <a:rPr lang="en-US" dirty="0" smtClean="0"/>
              <a:t>Much private adaptation measures taken due to co-benefits</a:t>
            </a:r>
            <a:r>
              <a:rPr lang="en-US" baseline="30000" dirty="0" smtClean="0"/>
              <a:t>8</a:t>
            </a:r>
            <a:endParaRPr lang="en-US" dirty="0" smtClean="0"/>
          </a:p>
          <a:p>
            <a:pPr lvl="2"/>
            <a:r>
              <a:rPr lang="en-US" dirty="0" smtClean="0"/>
              <a:t>Much adaptation policy justified via economic  development or resource management goal</a:t>
            </a:r>
            <a:r>
              <a:rPr lang="en-US" baseline="30000" dirty="0" smtClean="0"/>
              <a:t>9</a:t>
            </a:r>
            <a:endParaRPr lang="en-US" dirty="0" smtClean="0"/>
          </a:p>
          <a:p>
            <a:endParaRPr lang="en-US" dirty="0"/>
          </a:p>
        </p:txBody>
      </p:sp>
      <p:sp>
        <p:nvSpPr>
          <p:cNvPr id="5" name="Rectangle 3"/>
          <p:cNvSpPr>
            <a:spLocks noGrp="1" noChangeArrowheads="1"/>
          </p:cNvSpPr>
          <p:nvPr>
            <p:ph type="title"/>
          </p:nvPr>
        </p:nvSpPr>
        <p:spPr>
          <a:xfrm>
            <a:off x="0" y="228600"/>
            <a:ext cx="9144000" cy="914400"/>
          </a:xfrm>
        </p:spPr>
        <p:txBody>
          <a:bodyPr>
            <a:noAutofit/>
          </a:bodyPr>
          <a:lstStyle/>
          <a:p>
            <a:pPr eaLnBrk="1" hangingPunct="1"/>
            <a:r>
              <a:rPr lang="en-US" sz="3200" b="1" dirty="0" smtClean="0">
                <a:solidFill>
                  <a:srgbClr val="00673E"/>
                </a:solidFill>
                <a:latin typeface="Arial Black" panose="020B0A04020102020204" pitchFamily="34" charset="0"/>
                <a:cs typeface="Arial" pitchFamily="34" charset="0"/>
              </a:rPr>
              <a:t>Consideration of Local Knowledge and Other Policy Goals Also Important</a:t>
            </a:r>
          </a:p>
        </p:txBody>
      </p:sp>
      <p:sp>
        <p:nvSpPr>
          <p:cNvPr id="7" name="Slide Number Placeholder 2"/>
          <p:cNvSpPr>
            <a:spLocks noGrp="1"/>
          </p:cNvSpPr>
          <p:nvPr>
            <p:ph type="sldNum" sz="quarter" idx="12"/>
          </p:nvPr>
        </p:nvSpPr>
        <p:spPr>
          <a:xfrm>
            <a:off x="4343400" y="1036638"/>
            <a:ext cx="457200" cy="441325"/>
          </a:xfrm>
        </p:spPr>
        <p:txBody>
          <a:bodyPr/>
          <a:lstStyle/>
          <a:p>
            <a:pPr>
              <a:defRPr/>
            </a:pPr>
            <a:fld id="{65BE18B8-0648-40FC-836B-1CB4A0832C96}" type="slidenum">
              <a:rPr lang="en-US" smtClean="0"/>
              <a:pPr>
                <a:defRPr/>
              </a:pPr>
              <a:t>4</a:t>
            </a:fld>
            <a:endParaRPr lang="en-US" dirty="0"/>
          </a:p>
        </p:txBody>
      </p:sp>
    </p:spTree>
    <p:extLst>
      <p:ext uri="{BB962C8B-B14F-4D97-AF65-F5344CB8AC3E}">
        <p14:creationId xmlns:p14="http://schemas.microsoft.com/office/powerpoint/2010/main" val="29754218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rmAutofit/>
          </a:bodyPr>
          <a:lstStyle/>
          <a:p>
            <a:r>
              <a:rPr lang="en-US" dirty="0" smtClean="0"/>
              <a:t>Our study demonstrates one way of taking these adaptation considerations into account</a:t>
            </a:r>
          </a:p>
          <a:p>
            <a:pPr lvl="2"/>
            <a:r>
              <a:rPr lang="en-US" dirty="0" smtClean="0"/>
              <a:t>We use an existing computable general equilibrium model, “GT_NEMS,” based upon EIA’s NEMS</a:t>
            </a:r>
          </a:p>
          <a:p>
            <a:pPr lvl="2"/>
            <a:r>
              <a:rPr lang="en-US" dirty="0" smtClean="0"/>
              <a:t>We develop a scenario of demand disturbance representative of a potential effect of climate change</a:t>
            </a:r>
          </a:p>
          <a:p>
            <a:pPr lvl="2"/>
            <a:r>
              <a:rPr lang="en-US" dirty="0" smtClean="0"/>
              <a:t>To the demand disturbance scenario, we introduce a measure expected to enhance adaptive capacity</a:t>
            </a:r>
          </a:p>
          <a:p>
            <a:pPr lvl="2"/>
            <a:r>
              <a:rPr lang="en-US" dirty="0" smtClean="0"/>
              <a:t>We examine multiple outcomes from this scenario in order to assess the measure in light of the multiple considerations outlined by the climate adaptation literature</a:t>
            </a:r>
            <a:endParaRPr lang="en-US" dirty="0"/>
          </a:p>
        </p:txBody>
      </p:sp>
      <p:sp>
        <p:nvSpPr>
          <p:cNvPr id="6" name="Rectangle 3"/>
          <p:cNvSpPr>
            <a:spLocks noGrp="1" noChangeArrowheads="1"/>
          </p:cNvSpPr>
          <p:nvPr>
            <p:ph type="title"/>
          </p:nvPr>
        </p:nvSpPr>
        <p:spPr>
          <a:xfrm>
            <a:off x="0" y="228600"/>
            <a:ext cx="9144000" cy="914400"/>
          </a:xfrm>
        </p:spPr>
        <p:txBody>
          <a:bodyPr>
            <a:noAutofit/>
          </a:bodyPr>
          <a:lstStyle/>
          <a:p>
            <a:pPr eaLnBrk="1" hangingPunct="1"/>
            <a:r>
              <a:rPr lang="en-US" sz="3200" b="1" dirty="0" smtClean="0">
                <a:solidFill>
                  <a:srgbClr val="00673E"/>
                </a:solidFill>
                <a:latin typeface="Arial Black" panose="020B0A04020102020204" pitchFamily="34" charset="0"/>
                <a:cs typeface="Arial" pitchFamily="34" charset="0"/>
              </a:rPr>
              <a:t>Existing Tools can be Used to Account for these Important Considerations</a:t>
            </a:r>
          </a:p>
        </p:txBody>
      </p:sp>
      <p:sp>
        <p:nvSpPr>
          <p:cNvPr id="7" name="Slide Number Placeholder 2"/>
          <p:cNvSpPr>
            <a:spLocks noGrp="1"/>
          </p:cNvSpPr>
          <p:nvPr>
            <p:ph type="sldNum" sz="quarter" idx="12"/>
          </p:nvPr>
        </p:nvSpPr>
        <p:spPr>
          <a:xfrm>
            <a:off x="4343400" y="1036638"/>
            <a:ext cx="457200" cy="441325"/>
          </a:xfrm>
        </p:spPr>
        <p:txBody>
          <a:bodyPr/>
          <a:lstStyle/>
          <a:p>
            <a:pPr>
              <a:defRPr/>
            </a:pPr>
            <a:fld id="{65BE18B8-0648-40FC-836B-1CB4A0832C96}" type="slidenum">
              <a:rPr lang="en-US" smtClean="0"/>
              <a:pPr>
                <a:defRPr/>
              </a:pPr>
              <a:t>5</a:t>
            </a:fld>
            <a:endParaRPr lang="en-US" dirty="0"/>
          </a:p>
        </p:txBody>
      </p:sp>
    </p:spTree>
    <p:extLst>
      <p:ext uri="{BB962C8B-B14F-4D97-AF65-F5344CB8AC3E}">
        <p14:creationId xmlns:p14="http://schemas.microsoft.com/office/powerpoint/2010/main" val="35824388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6</a:t>
            </a:fld>
            <a:endParaRPr lang="en-US" dirty="0"/>
          </a:p>
        </p:txBody>
      </p:sp>
      <p:sp>
        <p:nvSpPr>
          <p:cNvPr id="4" name="Title 1"/>
          <p:cNvSpPr>
            <a:spLocks noGrp="1"/>
          </p:cNvSpPr>
          <p:nvPr>
            <p:ph type="title"/>
          </p:nvPr>
        </p:nvSpPr>
        <p:spPr>
          <a:xfrm>
            <a:off x="457200" y="579438"/>
            <a:ext cx="8229600" cy="579438"/>
          </a:xfrm>
        </p:spPr>
        <p:txBody>
          <a:bodyPr>
            <a:normAutofit fontScale="90000"/>
          </a:bodyPr>
          <a:lstStyle/>
          <a:p>
            <a:r>
              <a:rPr lang="en-US" b="1" dirty="0" smtClean="0">
                <a:solidFill>
                  <a:srgbClr val="00673E"/>
                </a:solidFill>
                <a:latin typeface="Arial Black" panose="020B0A04020102020204" pitchFamily="34" charset="0"/>
                <a:cs typeface="Arial" panose="020B0604020202020204" pitchFamily="34" charset="0"/>
              </a:rPr>
              <a:t>GT_NEMS Requires some Adjustment to Model Demand Disturbances</a:t>
            </a:r>
            <a:endParaRPr lang="en-US" b="1" dirty="0">
              <a:solidFill>
                <a:srgbClr val="00673E"/>
              </a:solidFill>
              <a:latin typeface="Arial Black" panose="020B0A04020102020204" pitchFamily="34" charset="0"/>
              <a:cs typeface="Arial" panose="020B0604020202020204" pitchFamily="34" charset="0"/>
            </a:endParaRPr>
          </a:p>
        </p:txBody>
      </p:sp>
      <p:sp>
        <p:nvSpPr>
          <p:cNvPr id="5" name="Content Placeholder 2"/>
          <p:cNvSpPr txBox="1">
            <a:spLocks/>
          </p:cNvSpPr>
          <p:nvPr/>
        </p:nvSpPr>
        <p:spPr>
          <a:xfrm>
            <a:off x="457200" y="1600200"/>
            <a:ext cx="8382000" cy="4724400"/>
          </a:xfrm>
          <a:prstGeom prst="rect">
            <a:avLst/>
          </a:prstGeom>
        </p:spPr>
        <p:txBody>
          <a:bodyPr>
            <a:normAutofit lnSpcReduction="10000"/>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GT_NEMS is a computable general equilibrium model based upon EIA’s NEMS</a:t>
            </a:r>
          </a:p>
          <a:p>
            <a:pPr lvl="2"/>
            <a:r>
              <a:rPr lang="en-US" dirty="0" smtClean="0"/>
              <a:t>Used to simulate US energy economy</a:t>
            </a:r>
          </a:p>
          <a:p>
            <a:pPr lvl="2"/>
            <a:r>
              <a:rPr lang="en-US" dirty="0" smtClean="0"/>
              <a:t>Performs optimization in iterations until solutions converge</a:t>
            </a:r>
          </a:p>
          <a:p>
            <a:pPr lvl="2"/>
            <a:r>
              <a:rPr lang="en-US" dirty="0" smtClean="0"/>
              <a:t>Reference case run matches AEO 2014 to greater than 99%</a:t>
            </a:r>
            <a:endParaRPr lang="en-US" dirty="0"/>
          </a:p>
          <a:p>
            <a:r>
              <a:rPr lang="en-US" dirty="0" smtClean="0"/>
              <a:t>GT_NEMS uses “perfect foresight” in power planning, challenging disturbance modeling</a:t>
            </a:r>
          </a:p>
          <a:p>
            <a:pPr lvl="2"/>
            <a:r>
              <a:rPr lang="en-US" dirty="0" smtClean="0"/>
              <a:t>Electric capacity built based upon expected demand</a:t>
            </a:r>
          </a:p>
          <a:p>
            <a:pPr lvl="2"/>
            <a:r>
              <a:rPr lang="en-US" dirty="0" smtClean="0"/>
              <a:t>Actual outcomes of prior iterations are used as expected demand </a:t>
            </a:r>
          </a:p>
          <a:p>
            <a:pPr lvl="2"/>
            <a:r>
              <a:rPr lang="en-US" dirty="0" smtClean="0"/>
              <a:t>Thus expectations of final iteration are “perfect” (match demand)</a:t>
            </a:r>
          </a:p>
          <a:p>
            <a:r>
              <a:rPr lang="en-US" dirty="0" smtClean="0"/>
              <a:t>Thus, it is difficult to “surprise” GT_NEMS’ power sector model with unforeseen changes in demand</a:t>
            </a:r>
          </a:p>
        </p:txBody>
      </p:sp>
    </p:spTree>
    <p:extLst>
      <p:ext uri="{BB962C8B-B14F-4D97-AF65-F5344CB8AC3E}">
        <p14:creationId xmlns:p14="http://schemas.microsoft.com/office/powerpoint/2010/main" val="23041414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7</a:t>
            </a:fld>
            <a:endParaRPr lang="en-US" dirty="0"/>
          </a:p>
        </p:txBody>
      </p:sp>
      <p:sp>
        <p:nvSpPr>
          <p:cNvPr id="4" name="Title 1"/>
          <p:cNvSpPr>
            <a:spLocks noGrp="1"/>
          </p:cNvSpPr>
          <p:nvPr>
            <p:ph type="title"/>
          </p:nvPr>
        </p:nvSpPr>
        <p:spPr>
          <a:xfrm>
            <a:off x="457200" y="579438"/>
            <a:ext cx="8229600" cy="579438"/>
          </a:xfrm>
        </p:spPr>
        <p:txBody>
          <a:bodyPr>
            <a:normAutofit fontScale="90000"/>
          </a:bodyPr>
          <a:lstStyle/>
          <a:p>
            <a:r>
              <a:rPr lang="en-US" b="1" dirty="0" smtClean="0">
                <a:solidFill>
                  <a:srgbClr val="00673E"/>
                </a:solidFill>
                <a:latin typeface="Arial Black" panose="020B0A04020102020204" pitchFamily="34" charset="0"/>
                <a:cs typeface="Arial" panose="020B0604020202020204" pitchFamily="34" charset="0"/>
              </a:rPr>
              <a:t>We Introduce a </a:t>
            </a:r>
            <a:r>
              <a:rPr lang="en-US" b="1" dirty="0">
                <a:solidFill>
                  <a:srgbClr val="00673E"/>
                </a:solidFill>
                <a:latin typeface="Arial Black" panose="020B0A04020102020204" pitchFamily="34" charset="0"/>
                <a:cs typeface="Arial" panose="020B0604020202020204" pitchFamily="34" charset="0"/>
              </a:rPr>
              <a:t>D</a:t>
            </a:r>
            <a:r>
              <a:rPr lang="en-US" b="1" dirty="0" smtClean="0">
                <a:solidFill>
                  <a:srgbClr val="00673E"/>
                </a:solidFill>
                <a:latin typeface="Arial Black" panose="020B0A04020102020204" pitchFamily="34" charset="0"/>
                <a:cs typeface="Arial" panose="020B0604020202020204" pitchFamily="34" charset="0"/>
              </a:rPr>
              <a:t>emand Disturbance and an Adaptive Measure to GT_NEMS</a:t>
            </a:r>
            <a:endParaRPr lang="en-US" b="1" dirty="0">
              <a:solidFill>
                <a:srgbClr val="00673E"/>
              </a:solidFill>
              <a:latin typeface="Arial Black" panose="020B0A04020102020204" pitchFamily="34" charset="0"/>
              <a:cs typeface="Arial" panose="020B0604020202020204" pitchFamily="34" charset="0"/>
            </a:endParaRPr>
          </a:p>
        </p:txBody>
      </p:sp>
      <p:sp>
        <p:nvSpPr>
          <p:cNvPr id="5" name="Content Placeholder 2"/>
          <p:cNvSpPr txBox="1">
            <a:spLocks/>
          </p:cNvSpPr>
          <p:nvPr/>
        </p:nvSpPr>
        <p:spPr>
          <a:xfrm>
            <a:off x="304800" y="1600200"/>
            <a:ext cx="8610600" cy="4724400"/>
          </a:xfrm>
          <a:prstGeom prst="rect">
            <a:avLst/>
          </a:prstGeom>
        </p:spPr>
        <p:txBody>
          <a:bodyPr>
            <a:normAutofit fontScale="92500" lnSpcReduction="10000"/>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Substitute perfect expectations for “myopic” expectations of electricity demand growth</a:t>
            </a:r>
          </a:p>
          <a:p>
            <a:pPr lvl="2"/>
            <a:r>
              <a:rPr lang="en-US" dirty="0" smtClean="0"/>
              <a:t>Base expectations upon prior two-year trend in demand</a:t>
            </a:r>
          </a:p>
          <a:p>
            <a:r>
              <a:rPr lang="en-US" dirty="0" smtClean="0"/>
              <a:t>Overwrite myopic expectations with “under-expectations” of electricity demand growth</a:t>
            </a:r>
          </a:p>
          <a:p>
            <a:pPr lvl="2"/>
            <a:r>
              <a:rPr lang="en-US" dirty="0" smtClean="0"/>
              <a:t>Use EIA’s Low Macroeconomic Growth case’s results as expectations</a:t>
            </a:r>
          </a:p>
          <a:p>
            <a:pPr lvl="2"/>
            <a:r>
              <a:rPr lang="en-US" dirty="0" smtClean="0"/>
              <a:t>Average annual demand growth 0.5% less than in the reference case</a:t>
            </a:r>
          </a:p>
          <a:p>
            <a:pPr lvl="2"/>
            <a:r>
              <a:rPr lang="en-US" dirty="0" smtClean="0"/>
              <a:t>Capacity planning thus expects less demand than it will encounter</a:t>
            </a:r>
            <a:endParaRPr lang="en-US" dirty="0"/>
          </a:p>
          <a:p>
            <a:r>
              <a:rPr lang="en-US" dirty="0" smtClean="0"/>
              <a:t>Introduce “High Tech” assumptions as adaptive measure</a:t>
            </a:r>
          </a:p>
          <a:p>
            <a:pPr lvl="2"/>
            <a:r>
              <a:rPr lang="en-US" dirty="0" smtClean="0"/>
              <a:t>EIA’s “Integrated High Efficiency Demand Technology” side case</a:t>
            </a:r>
          </a:p>
          <a:p>
            <a:pPr lvl="2"/>
            <a:r>
              <a:rPr lang="en-US" dirty="0" smtClean="0"/>
              <a:t>Accelerated building code compliance for both residential and commercial buildings; across-the-board improvements in efficiency and cost-effectiveness of electricity end-use technologies</a:t>
            </a:r>
            <a:r>
              <a:rPr lang="en-US" baseline="30000" dirty="0"/>
              <a:t>10</a:t>
            </a:r>
            <a:endParaRPr lang="en-US" dirty="0" smtClean="0"/>
          </a:p>
          <a:p>
            <a:pPr lvl="2"/>
            <a:r>
              <a:rPr lang="en-US" dirty="0" smtClean="0"/>
              <a:t>Chosen in part because efficiency has been advocated for adaptation</a:t>
            </a:r>
            <a:r>
              <a:rPr lang="en-US" baseline="30000" dirty="0" smtClean="0"/>
              <a:t>3,11</a:t>
            </a:r>
            <a:endParaRPr lang="en-US" dirty="0" smtClean="0"/>
          </a:p>
        </p:txBody>
      </p:sp>
    </p:spTree>
    <p:extLst>
      <p:ext uri="{BB962C8B-B14F-4D97-AF65-F5344CB8AC3E}">
        <p14:creationId xmlns:p14="http://schemas.microsoft.com/office/powerpoint/2010/main" val="1034902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8</a:t>
            </a:fld>
            <a:endParaRPr lang="en-US" dirty="0"/>
          </a:p>
        </p:txBody>
      </p:sp>
      <p:sp>
        <p:nvSpPr>
          <p:cNvPr id="4" name="Title 1"/>
          <p:cNvSpPr>
            <a:spLocks noGrp="1"/>
          </p:cNvSpPr>
          <p:nvPr>
            <p:ph type="title"/>
          </p:nvPr>
        </p:nvSpPr>
        <p:spPr>
          <a:xfrm>
            <a:off x="140275" y="136998"/>
            <a:ext cx="8839200" cy="1002945"/>
          </a:xfrm>
        </p:spPr>
        <p:txBody>
          <a:bodyPr>
            <a:normAutofit fontScale="90000"/>
          </a:bodyPr>
          <a:lstStyle/>
          <a:p>
            <a:r>
              <a:rPr lang="en-US" sz="3200" b="1" dirty="0" smtClean="0">
                <a:solidFill>
                  <a:srgbClr val="00673E"/>
                </a:solidFill>
                <a:latin typeface="Arial Black" panose="020B0A04020102020204" pitchFamily="34" charset="0"/>
                <a:cs typeface="Arial" panose="020B0604020202020204" pitchFamily="34" charset="0"/>
              </a:rPr>
              <a:t>Reference Case Demand Exceeds Expectations, Creating Disturbance</a:t>
            </a:r>
            <a:endParaRPr lang="en-US" sz="3200" b="1" dirty="0">
              <a:solidFill>
                <a:srgbClr val="00673E"/>
              </a:solidFill>
              <a:latin typeface="Arial Black" panose="020B0A04020102020204" pitchFamily="34" charset="0"/>
              <a:cs typeface="Arial" panose="020B0604020202020204"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470" y="1742551"/>
            <a:ext cx="2995790" cy="2350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l="7029" t="82812" r="7407" b="3778"/>
          <a:stretch/>
        </p:blipFill>
        <p:spPr bwMode="auto">
          <a:xfrm>
            <a:off x="279779" y="4103211"/>
            <a:ext cx="8560192" cy="460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2260" y="1742551"/>
            <a:ext cx="2699480" cy="236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27035" y="1742551"/>
            <a:ext cx="2843844" cy="236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a:xfrm>
            <a:off x="457200" y="4800600"/>
            <a:ext cx="8229600" cy="1524000"/>
          </a:xfrm>
          <a:prstGeom prst="rect">
            <a:avLst/>
          </a:prstGeom>
        </p:spPr>
        <p:txBody>
          <a:bodyPr>
            <a:normAutofit fontScale="85000" lnSpcReduction="10000"/>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Degree of demand under-expectation varies by sector</a:t>
            </a:r>
          </a:p>
          <a:p>
            <a:pPr lvl="1"/>
            <a:r>
              <a:rPr lang="en-US" dirty="0" smtClean="0"/>
              <a:t>Uniform across nation; cannot program region-specific expectations</a:t>
            </a:r>
          </a:p>
          <a:p>
            <a:r>
              <a:rPr lang="en-US" dirty="0" smtClean="0"/>
              <a:t>Gap between demand and expectations for the commercial and residential sectors are greater in the US South</a:t>
            </a:r>
          </a:p>
        </p:txBody>
      </p:sp>
    </p:spTree>
    <p:extLst>
      <p:ext uri="{BB962C8B-B14F-4D97-AF65-F5344CB8AC3E}">
        <p14:creationId xmlns:p14="http://schemas.microsoft.com/office/powerpoint/2010/main" val="14131155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5BE18B8-0648-40FC-836B-1CB4A0832C96}" type="slidenum">
              <a:rPr lang="en-US" smtClean="0"/>
              <a:pPr>
                <a:defRPr/>
              </a:pPr>
              <a:t>9</a:t>
            </a:fld>
            <a:endParaRPr lang="en-US" dirty="0"/>
          </a:p>
        </p:txBody>
      </p:sp>
      <p:sp>
        <p:nvSpPr>
          <p:cNvPr id="4" name="Title 1"/>
          <p:cNvSpPr>
            <a:spLocks noGrp="1"/>
          </p:cNvSpPr>
          <p:nvPr>
            <p:ph type="title"/>
          </p:nvPr>
        </p:nvSpPr>
        <p:spPr>
          <a:xfrm>
            <a:off x="140275" y="136998"/>
            <a:ext cx="8839200" cy="1002945"/>
          </a:xfrm>
        </p:spPr>
        <p:txBody>
          <a:bodyPr>
            <a:normAutofit fontScale="90000"/>
          </a:bodyPr>
          <a:lstStyle/>
          <a:p>
            <a:r>
              <a:rPr lang="en-US" sz="3200" b="1" dirty="0" smtClean="0">
                <a:solidFill>
                  <a:srgbClr val="00673E"/>
                </a:solidFill>
                <a:latin typeface="Arial Black" panose="020B0A04020102020204" pitchFamily="34" charset="0"/>
                <a:cs typeface="Arial" panose="020B0604020202020204" pitchFamily="34" charset="0"/>
              </a:rPr>
              <a:t>Disturbance Places Premium on Low-cost, Flexible-utilization Capacity Resources</a:t>
            </a:r>
            <a:endParaRPr lang="en-US" sz="3200" b="1" dirty="0">
              <a:solidFill>
                <a:srgbClr val="00673E"/>
              </a:solidFill>
              <a:latin typeface="Arial Black" panose="020B0A04020102020204" pitchFamily="34" charset="0"/>
              <a:cs typeface="Arial" panose="020B0604020202020204" pitchFamily="34" charset="0"/>
            </a:endParaRPr>
          </a:p>
        </p:txBody>
      </p:sp>
      <p:sp>
        <p:nvSpPr>
          <p:cNvPr id="9" name="Content Placeholder 2"/>
          <p:cNvSpPr txBox="1">
            <a:spLocks/>
          </p:cNvSpPr>
          <p:nvPr/>
        </p:nvSpPr>
        <p:spPr>
          <a:xfrm>
            <a:off x="457200" y="4800600"/>
            <a:ext cx="8229600" cy="1524000"/>
          </a:xfrm>
          <a:prstGeom prst="rect">
            <a:avLst/>
          </a:prstGeom>
        </p:spPr>
        <p:txBody>
          <a:bodyPr>
            <a:normAutofit fontScale="92500" lnSpcReduction="20000"/>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Coal plants are rapidly retired and disappear by 2040, mostly due to the disturbance alone</a:t>
            </a:r>
          </a:p>
          <a:p>
            <a:r>
              <a:rPr lang="en-US" dirty="0" smtClean="0"/>
              <a:t>Combined cycle and combustion turbines become preferred resources – ramping, low-cost capacity </a:t>
            </a: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86281"/>
          <a:stretch/>
        </p:blipFill>
        <p:spPr bwMode="auto">
          <a:xfrm>
            <a:off x="746125" y="4299045"/>
            <a:ext cx="7651750" cy="4708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6489" y="1656549"/>
            <a:ext cx="2849242" cy="2427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5"/>
          <a:stretch>
            <a:fillRect/>
          </a:stretch>
        </p:blipFill>
        <p:spPr>
          <a:xfrm>
            <a:off x="329980" y="1656549"/>
            <a:ext cx="2823752" cy="2427133"/>
          </a:xfrm>
          <a:prstGeom prst="rect">
            <a:avLst/>
          </a:prstGeom>
        </p:spPr>
      </p:pic>
      <p:pic>
        <p:nvPicPr>
          <p:cNvPr id="5" name="Picture 4"/>
          <p:cNvPicPr>
            <a:picLocks noChangeAspect="1"/>
          </p:cNvPicPr>
          <p:nvPr/>
        </p:nvPicPr>
        <p:blipFill>
          <a:blip r:embed="rId6"/>
          <a:stretch>
            <a:fillRect/>
          </a:stretch>
        </p:blipFill>
        <p:spPr>
          <a:xfrm>
            <a:off x="3148416" y="1656549"/>
            <a:ext cx="2850370" cy="2427133"/>
          </a:xfrm>
          <a:prstGeom prst="rect">
            <a:avLst/>
          </a:prstGeom>
        </p:spPr>
      </p:pic>
    </p:spTree>
    <p:extLst>
      <p:ext uri="{BB962C8B-B14F-4D97-AF65-F5344CB8AC3E}">
        <p14:creationId xmlns:p14="http://schemas.microsoft.com/office/powerpoint/2010/main" val="40521647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21829</TotalTime>
  <Words>2467</Words>
  <Application>Microsoft Macintosh PowerPoint</Application>
  <PresentationFormat>On-screen Show (4:3)</PresentationFormat>
  <Paragraphs>333</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PowerPoint Presentation</vt:lpstr>
      <vt:lpstr>What can Power Sector Resiliency Thinking Learn from Other Sectors?</vt:lpstr>
      <vt:lpstr>PowerPoint Presentation</vt:lpstr>
      <vt:lpstr>Consideration of Local Knowledge and Other Policy Goals Also Important</vt:lpstr>
      <vt:lpstr>Existing Tools can be Used to Account for these Important Considerations</vt:lpstr>
      <vt:lpstr>GT_NEMS Requires some Adjustment to Model Demand Disturbances</vt:lpstr>
      <vt:lpstr>We Introduce a Demand Disturbance and an Adaptive Measure to GT_NEMS</vt:lpstr>
      <vt:lpstr>Reference Case Demand Exceeds Expectations, Creating Disturbance</vt:lpstr>
      <vt:lpstr>Disturbance Places Premium on Low-cost, Flexible-utilization Capacity Resources</vt:lpstr>
      <vt:lpstr>Disturbance Scenario Exhibits Improved Energy Efficiency of US Economy</vt:lpstr>
      <vt:lpstr>Disturbance Drives Reduction in Carbon Emissions, Augmented by Efficiency</vt:lpstr>
      <vt:lpstr>PowerPoint Presentation</vt:lpstr>
      <vt:lpstr>The Disturbance Increases Electricity Prices; Efficiency has Little Added Effect</vt:lpstr>
      <vt:lpstr>Disturbance Reduces Non-carbon Pollution; Efficiency has Minor Effects</vt:lpstr>
      <vt:lpstr>More Work to be Done, but Holistic Assessment of Adaptation is Feasible</vt:lpstr>
      <vt:lpstr>For More Information</vt:lpstr>
      <vt:lpstr>Reference List</vt:lpstr>
    </vt:vector>
  </TitlesOfParts>
  <Company>BellSouth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LIZZIE</dc:creator>
  <cp:lastModifiedBy>Marilyn Brown</cp:lastModifiedBy>
  <cp:revision>784</cp:revision>
  <cp:lastPrinted>2014-07-11T16:46:20Z</cp:lastPrinted>
  <dcterms:created xsi:type="dcterms:W3CDTF">2011-07-09T18:58:42Z</dcterms:created>
  <dcterms:modified xsi:type="dcterms:W3CDTF">2014-09-08T19:45:40Z</dcterms:modified>
</cp:coreProperties>
</file>