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2" r:id="rId4"/>
    <p:sldId id="294" r:id="rId5"/>
    <p:sldId id="265" r:id="rId6"/>
    <p:sldId id="278" r:id="rId7"/>
    <p:sldId id="292" r:id="rId8"/>
    <p:sldId id="258" r:id="rId9"/>
    <p:sldId id="269" r:id="rId10"/>
    <p:sldId id="270" r:id="rId11"/>
    <p:sldId id="288" r:id="rId12"/>
    <p:sldId id="271" r:id="rId13"/>
    <p:sldId id="272" r:id="rId14"/>
    <p:sldId id="273" r:id="rId15"/>
    <p:sldId id="274" r:id="rId16"/>
    <p:sldId id="279" r:id="rId17"/>
    <p:sldId id="283" r:id="rId18"/>
    <p:sldId id="267" r:id="rId19"/>
    <p:sldId id="275" r:id="rId20"/>
    <p:sldId id="276" r:id="rId21"/>
    <p:sldId id="280" r:id="rId22"/>
    <p:sldId id="281" r:id="rId23"/>
    <p:sldId id="284" r:id="rId24"/>
    <p:sldId id="289" r:id="rId25"/>
    <p:sldId id="286" r:id="rId26"/>
    <p:sldId id="285" r:id="rId27"/>
    <p:sldId id="277" r:id="rId28"/>
    <p:sldId id="257" r:id="rId29"/>
    <p:sldId id="259" r:id="rId30"/>
    <p:sldId id="260" r:id="rId31"/>
    <p:sldId id="290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.prism.gatech.edu\asmith313\ORNL\DR%20Work\DRIPCRY%20Model%20D12-sw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.prism.gatech.edu\asmith313\Fall%202011\ORNL\DR%20Work\DRIPCRY%20Model%20D14-a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.prism.gatech.edu\asmith313\Fall%202011\ORNL\DR%20Work\DRIPCRY%20Model%20D14-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 NPV DR Cost Estimates for BAU - Different Savings/Customer Estimates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00605473566825"/>
          <c:y val="0.17639860219201706"/>
          <c:w val="0.83975387267767998"/>
          <c:h val="0.657476912608146"/>
        </c:manualLayout>
      </c:layout>
      <c:stockChart>
        <c:ser>
          <c:idx val="0"/>
          <c:order val="0"/>
          <c:tx>
            <c:v>NADR Power/Cust (High)</c:v>
          </c:tx>
          <c:spPr>
            <a:ln w="47625">
              <a:noFill/>
            </a:ln>
          </c:spPr>
          <c:marker>
            <c:symbol val="none"/>
          </c:marke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NEEMDRCosts!$B$63:$B$72</c:f>
              <c:numCache>
                <c:formatCode>0.0</c:formatCode>
                <c:ptCount val="10"/>
                <c:pt idx="0">
                  <c:v>0.82384670083981504</c:v>
                </c:pt>
                <c:pt idx="1">
                  <c:v>0.31935019531536829</c:v>
                </c:pt>
                <c:pt idx="2">
                  <c:v>2.8905321827351047</c:v>
                </c:pt>
                <c:pt idx="3">
                  <c:v>1.1703503326855447</c:v>
                </c:pt>
                <c:pt idx="4">
                  <c:v>1.7190603673969156</c:v>
                </c:pt>
                <c:pt idx="5">
                  <c:v>0.85953018369845779</c:v>
                </c:pt>
                <c:pt idx="6">
                  <c:v>0.6507635216442651</c:v>
                </c:pt>
                <c:pt idx="7">
                  <c:v>7.9223385243649663E-2</c:v>
                </c:pt>
                <c:pt idx="8">
                  <c:v>0.75444189077040658</c:v>
                </c:pt>
                <c:pt idx="9">
                  <c:v>4.7862465081667617E-2</c:v>
                </c:pt>
              </c:numCache>
            </c:numRef>
          </c:val>
          <c:smooth val="0"/>
        </c:ser>
        <c:ser>
          <c:idx val="1"/>
          <c:order val="1"/>
          <c:tx>
            <c:v>FERC Survey Power/Customer (Low)</c:v>
          </c:tx>
          <c:spPr>
            <a:ln w="47625">
              <a:noFill/>
            </a:ln>
          </c:spPr>
          <c:marker>
            <c:symbol val="none"/>
          </c:marke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NEEMDRCosts!$C$63:$C$72</c:f>
              <c:numCache>
                <c:formatCode>0.0</c:formatCode>
                <c:ptCount val="10"/>
                <c:pt idx="0">
                  <c:v>0.43606962111113179</c:v>
                </c:pt>
                <c:pt idx="1">
                  <c:v>0.19048304888752593</c:v>
                </c:pt>
                <c:pt idx="2">
                  <c:v>1.4738117293687421</c:v>
                </c:pt>
                <c:pt idx="3">
                  <c:v>0.48466080270705936</c:v>
                </c:pt>
                <c:pt idx="4">
                  <c:v>1.0569868374509597</c:v>
                </c:pt>
                <c:pt idx="5">
                  <c:v>0.52849341872547984</c:v>
                </c:pt>
                <c:pt idx="6">
                  <c:v>0.63783898696323793</c:v>
                </c:pt>
                <c:pt idx="7">
                  <c:v>7.7649963630307225E-2</c:v>
                </c:pt>
                <c:pt idx="8">
                  <c:v>0.73995601166472513</c:v>
                </c:pt>
                <c:pt idx="9">
                  <c:v>4.6924333406284179E-2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NEEMDRCosts!$H$47</c:f>
              <c:strCache>
                <c:ptCount val="1"/>
                <c:pt idx="0">
                  <c:v>Average</c:v>
                </c:pt>
              </c:strCache>
            </c:strRef>
          </c:tx>
          <c:spPr>
            <a:ln w="47625">
              <a:noFill/>
            </a:ln>
          </c:spP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NEEMDRCosts!$D$63:$D$72</c:f>
              <c:numCache>
                <c:formatCode>0.0</c:formatCode>
                <c:ptCount val="10"/>
                <c:pt idx="0">
                  <c:v>0.62995816097547341</c:v>
                </c:pt>
                <c:pt idx="1">
                  <c:v>0.25491662210144711</c:v>
                </c:pt>
                <c:pt idx="2">
                  <c:v>2.1821719560519233</c:v>
                </c:pt>
                <c:pt idx="3">
                  <c:v>0.82750556769630201</c:v>
                </c:pt>
                <c:pt idx="4">
                  <c:v>1.3880236024239376</c:v>
                </c:pt>
                <c:pt idx="5">
                  <c:v>0.69401180121196882</c:v>
                </c:pt>
                <c:pt idx="6">
                  <c:v>0.64430125430375151</c:v>
                </c:pt>
                <c:pt idx="7">
                  <c:v>7.8436674436978437E-2</c:v>
                </c:pt>
                <c:pt idx="8">
                  <c:v>0.74719895121756585</c:v>
                </c:pt>
                <c:pt idx="9">
                  <c:v>4.7393399243975898E-2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76923264"/>
        <c:axId val="76925184"/>
      </c:stockChart>
      <c:catAx>
        <c:axId val="7692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Cost/Customer Estimate Sources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6925184"/>
        <c:crosses val="autoZero"/>
        <c:auto val="1"/>
        <c:lblAlgn val="ctr"/>
        <c:lblOffset val="100"/>
        <c:noMultiLvlLbl val="0"/>
      </c:catAx>
      <c:valAx>
        <c:axId val="7692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NPV B$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692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53356375164859"/>
          <c:y val="0.28850552542603647"/>
          <c:w val="0.32052120323194899"/>
          <c:h val="0.1535644103564864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 NPV DR Cost Estimates for Future 4 - Different Savings/Customer Estimates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07668855283239"/>
          <c:y val="0.17639860219201706"/>
          <c:w val="0.83975387267767998"/>
          <c:h val="0.657476912608146"/>
        </c:manualLayout>
      </c:layout>
      <c:stockChart>
        <c:ser>
          <c:idx val="0"/>
          <c:order val="0"/>
          <c:tx>
            <c:v>NADR Power/Cust (High)</c:v>
          </c:tx>
          <c:spPr>
            <a:ln w="47625">
              <a:noFill/>
            </a:ln>
          </c:spPr>
          <c:marker>
            <c:symbol val="none"/>
          </c:marker>
          <c:cat>
            <c:strRef>
              <c:f>'[DRIPCRY Model D14-ams.xlsx]NEEMDRCosts'!$E$63:$E$72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'[DRIPCRY Model D14-ams.xlsx]NEEMDRCosts'!$F$63:$F$72</c:f>
              <c:numCache>
                <c:formatCode>0.0</c:formatCode>
                <c:ptCount val="10"/>
                <c:pt idx="0">
                  <c:v>3.6383640494036995</c:v>
                </c:pt>
                <c:pt idx="1">
                  <c:v>0.98951643060709826</c:v>
                </c:pt>
                <c:pt idx="2">
                  <c:v>13.867675286188618</c:v>
                </c:pt>
                <c:pt idx="3">
                  <c:v>7.8138723410267943</c:v>
                </c:pt>
                <c:pt idx="4">
                  <c:v>4.7061903530751312</c:v>
                </c:pt>
                <c:pt idx="5">
                  <c:v>2.3530951765375656</c:v>
                </c:pt>
                <c:pt idx="6">
                  <c:v>1.7383139583087179</c:v>
                </c:pt>
                <c:pt idx="7">
                  <c:v>0.21162082970714827</c:v>
                </c:pt>
                <c:pt idx="8">
                  <c:v>2.023254456548035</c:v>
                </c:pt>
                <c:pt idx="9">
                  <c:v>0.12804970086006762</c:v>
                </c:pt>
              </c:numCache>
            </c:numRef>
          </c:val>
          <c:smooth val="0"/>
        </c:ser>
        <c:ser>
          <c:idx val="1"/>
          <c:order val="1"/>
          <c:tx>
            <c:v>FERC Survey Power/Customer (Low)</c:v>
          </c:tx>
          <c:spPr>
            <a:ln w="47625">
              <a:noFill/>
            </a:ln>
          </c:spPr>
          <c:marker>
            <c:symbol val="none"/>
          </c:marker>
          <c:cat>
            <c:strRef>
              <c:f>'[DRIPCRY Model D14-ams.xlsx]NEEMDRCosts'!$E$63:$E$72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'[DRIPCRY Model D14-ams.xlsx]NEEMDRCosts'!$G$63:$G$72</c:f>
              <c:numCache>
                <c:formatCode>0.0</c:formatCode>
                <c:ptCount val="10"/>
                <c:pt idx="0">
                  <c:v>1.4676107262596521</c:v>
                </c:pt>
                <c:pt idx="1">
                  <c:v>0.63947799416781725</c:v>
                </c:pt>
                <c:pt idx="2">
                  <c:v>4.9643680626398581</c:v>
                </c:pt>
                <c:pt idx="3">
                  <c:v>1.6412082665180929</c:v>
                </c:pt>
                <c:pt idx="4">
                  <c:v>3.5463572592880883</c:v>
                </c:pt>
                <c:pt idx="5">
                  <c:v>1.7731786296440442</c:v>
                </c:pt>
                <c:pt idx="6">
                  <c:v>2.0653406178520513</c:v>
                </c:pt>
                <c:pt idx="7">
                  <c:v>0.25143277086894544</c:v>
                </c:pt>
                <c:pt idx="8">
                  <c:v>2.3945480318153844</c:v>
                </c:pt>
                <c:pt idx="9">
                  <c:v>0.15190605441705213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'[DRIPCRY Model D14-ams.xlsx]NEEMDRCosts'!$H$47</c:f>
              <c:strCache>
                <c:ptCount val="1"/>
                <c:pt idx="0">
                  <c:v>Average</c:v>
                </c:pt>
              </c:strCache>
            </c:strRef>
          </c:tx>
          <c:spPr>
            <a:ln w="47625">
              <a:noFill/>
            </a:ln>
          </c:spPr>
          <c:cat>
            <c:strRef>
              <c:f>'[DRIPCRY Model D14-ams.xlsx]NEEMDRCosts'!$E$63:$E$72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'[DRIPCRY Model D14-ams.xlsx]NEEMDRCosts'!$H$63:$H$72</c:f>
              <c:numCache>
                <c:formatCode>0.0</c:formatCode>
                <c:ptCount val="10"/>
                <c:pt idx="0">
                  <c:v>2.552987387831676</c:v>
                </c:pt>
                <c:pt idx="1">
                  <c:v>0.81449721238745776</c:v>
                </c:pt>
                <c:pt idx="2">
                  <c:v>9.4160216744142389</c:v>
                </c:pt>
                <c:pt idx="3">
                  <c:v>4.7275403037724439</c:v>
                </c:pt>
                <c:pt idx="4">
                  <c:v>4.1262738061816098</c:v>
                </c:pt>
                <c:pt idx="5">
                  <c:v>2.0631369030908049</c:v>
                </c:pt>
                <c:pt idx="6">
                  <c:v>1.9018272880803846</c:v>
                </c:pt>
                <c:pt idx="7">
                  <c:v>0.23152680028804684</c:v>
                </c:pt>
                <c:pt idx="8">
                  <c:v>2.2089012441817095</c:v>
                </c:pt>
                <c:pt idx="9">
                  <c:v>0.13997787763855987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81122432"/>
        <c:axId val="81124352"/>
      </c:stockChart>
      <c:catAx>
        <c:axId val="81122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Cost/Customer Estimate Sources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124352"/>
        <c:crosses val="autoZero"/>
        <c:auto val="1"/>
        <c:lblAlgn val="ctr"/>
        <c:lblOffset val="100"/>
        <c:noMultiLvlLbl val="0"/>
      </c:catAx>
      <c:valAx>
        <c:axId val="81124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NPV B$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12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144293710274"/>
          <c:y val="0.19628650525312599"/>
          <c:w val="0.32052120323194899"/>
          <c:h val="0.2083194808982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 NPV DR Cost Estimates for Future 4, Senstivity 3 - Different Savings/Customer Estimates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4531723026224"/>
          <c:y val="0.1735167578116136"/>
          <c:w val="0.83975387267767998"/>
          <c:h val="0.657476912608146"/>
        </c:manualLayout>
      </c:layout>
      <c:stockChart>
        <c:ser>
          <c:idx val="0"/>
          <c:order val="0"/>
          <c:tx>
            <c:v>NADR Power/Cust (High)</c:v>
          </c:tx>
          <c:spPr>
            <a:ln w="47625">
              <a:noFill/>
            </a:ln>
          </c:spPr>
          <c:marker>
            <c:symbol val="none"/>
          </c:marke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NEEMDRCosts!$B$48:$B$57</c:f>
              <c:numCache>
                <c:formatCode>0.0</c:formatCode>
                <c:ptCount val="10"/>
                <c:pt idx="0">
                  <c:v>4.5638975141964826</c:v>
                </c:pt>
                <c:pt idx="1">
                  <c:v>1.2281094803100974</c:v>
                </c:pt>
                <c:pt idx="2">
                  <c:v>17.429725830076688</c:v>
                </c:pt>
                <c:pt idx="3">
                  <c:v>9.8840593928086751</c:v>
                </c:pt>
                <c:pt idx="4">
                  <c:v>5.8133807140141052</c:v>
                </c:pt>
                <c:pt idx="5">
                  <c:v>2.9066903570070526</c:v>
                </c:pt>
                <c:pt idx="6">
                  <c:v>2.1221142259039674</c:v>
                </c:pt>
                <c:pt idx="7">
                  <c:v>0.25834434054483085</c:v>
                </c:pt>
                <c:pt idx="8">
                  <c:v>2.4705868491130287</c:v>
                </c:pt>
                <c:pt idx="9">
                  <c:v>0.15633715303441556</c:v>
                </c:pt>
              </c:numCache>
            </c:numRef>
          </c:val>
          <c:smooth val="0"/>
        </c:ser>
        <c:ser>
          <c:idx val="1"/>
          <c:order val="1"/>
          <c:tx>
            <c:v>FERC Survey Power/Customer (Low)</c:v>
          </c:tx>
          <c:spPr>
            <a:ln w="47625">
              <a:noFill/>
            </a:ln>
          </c:spPr>
          <c:marker>
            <c:symbol val="none"/>
          </c:marke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NEEMDRCosts!$C$48:$C$57</c:f>
              <c:numCache>
                <c:formatCode>0.0</c:formatCode>
                <c:ptCount val="10"/>
                <c:pt idx="0">
                  <c:v>1.829297890034904</c:v>
                </c:pt>
                <c:pt idx="1">
                  <c:v>0.79758504084674431</c:v>
                </c:pt>
                <c:pt idx="2">
                  <c:v>6.1864820146069031</c:v>
                </c:pt>
                <c:pt idx="3">
                  <c:v>2.0424716048122367</c:v>
                </c:pt>
                <c:pt idx="4">
                  <c:v>4.4238414857863031</c:v>
                </c:pt>
                <c:pt idx="5">
                  <c:v>2.2119207428931515</c:v>
                </c:pt>
                <c:pt idx="6">
                  <c:v>2.5549684310516287</c:v>
                </c:pt>
                <c:pt idx="7">
                  <c:v>0.31103963508454602</c:v>
                </c:pt>
                <c:pt idx="8">
                  <c:v>2.9619618504612295</c:v>
                </c:pt>
                <c:pt idx="9">
                  <c:v>0.18791176981926633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NEEMDRCosts!$H$47</c:f>
              <c:strCache>
                <c:ptCount val="1"/>
                <c:pt idx="0">
                  <c:v>Average</c:v>
                </c:pt>
              </c:strCache>
            </c:strRef>
          </c:tx>
          <c:spPr>
            <a:ln w="47625">
              <a:noFill/>
            </a:ln>
          </c:spPr>
          <c:cat>
            <c:strRef>
              <c:f>NEEMDRCosts!$A$63:$A$72</c:f>
              <c:strCache>
                <c:ptCount val="10"/>
                <c:pt idx="0">
                  <c:v>EPRI HIGH</c:v>
                </c:pt>
                <c:pt idx="1">
                  <c:v>EPRI LOW</c:v>
                </c:pt>
                <c:pt idx="2">
                  <c:v>KEMA HIGH</c:v>
                </c:pt>
                <c:pt idx="3">
                  <c:v>KEMA LOW</c:v>
                </c:pt>
                <c:pt idx="4">
                  <c:v>SGIG HIGH</c:v>
                </c:pt>
                <c:pt idx="5">
                  <c:v>SGIG LOW</c:v>
                </c:pt>
                <c:pt idx="6">
                  <c:v>EIA HIGH</c:v>
                </c:pt>
                <c:pt idx="7">
                  <c:v>EIA LOW</c:v>
                </c:pt>
                <c:pt idx="8">
                  <c:v>FERC+EIA HIGH</c:v>
                </c:pt>
                <c:pt idx="9">
                  <c:v>FERC+EIA LOW</c:v>
                </c:pt>
              </c:strCache>
            </c:strRef>
          </c:cat>
          <c:val>
            <c:numRef>
              <c:f>NEEMDRCosts!$D$48:$D$57</c:f>
              <c:numCache>
                <c:formatCode>0.0</c:formatCode>
                <c:ptCount val="10"/>
                <c:pt idx="0">
                  <c:v>3.1965977021156933</c:v>
                </c:pt>
                <c:pt idx="1">
                  <c:v>1.0128472605784209</c:v>
                </c:pt>
                <c:pt idx="2">
                  <c:v>11.808103922341795</c:v>
                </c:pt>
                <c:pt idx="3">
                  <c:v>5.9632654988104559</c:v>
                </c:pt>
                <c:pt idx="4">
                  <c:v>5.1186110999002041</c:v>
                </c:pt>
                <c:pt idx="5">
                  <c:v>2.5593055499501021</c:v>
                </c:pt>
                <c:pt idx="6">
                  <c:v>2.3385413284777981</c:v>
                </c:pt>
                <c:pt idx="7">
                  <c:v>0.28469198781468841</c:v>
                </c:pt>
                <c:pt idx="8">
                  <c:v>2.7162743497871293</c:v>
                </c:pt>
                <c:pt idx="9">
                  <c:v>0.17212446142684096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81463168"/>
        <c:axId val="81469440"/>
      </c:stockChart>
      <c:catAx>
        <c:axId val="8146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Cost/Customer Estimate Sources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469440"/>
        <c:crosses val="autoZero"/>
        <c:auto val="1"/>
        <c:lblAlgn val="ctr"/>
        <c:lblOffset val="100"/>
        <c:noMultiLvlLbl val="0"/>
      </c:catAx>
      <c:valAx>
        <c:axId val="81469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NPV B$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46316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1953356375164859"/>
          <c:y val="0.22510494905716033"/>
          <c:w val="0.32052120323194899"/>
          <c:h val="0.20831948089822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F11E-7AEB-374D-AD48-8FCEDCF4C72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11614-E628-6B47-A311-C6D4A50AAB7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E977AC7-7691-3A4B-9318-098126B249F9}" type="parTrans" cxnId="{70C0F392-2D65-EE47-8E11-B373F02D8A2F}">
      <dgm:prSet/>
      <dgm:spPr/>
      <dgm:t>
        <a:bodyPr/>
        <a:lstStyle/>
        <a:p>
          <a:endParaRPr lang="en-US"/>
        </a:p>
      </dgm:t>
    </dgm:pt>
    <dgm:pt modelId="{07D75B74-C925-2143-A940-72D54D9E4070}" type="sibTrans" cxnId="{70C0F392-2D65-EE47-8E11-B373F02D8A2F}">
      <dgm:prSet/>
      <dgm:spPr/>
      <dgm:t>
        <a:bodyPr/>
        <a:lstStyle/>
        <a:p>
          <a:endParaRPr lang="en-US"/>
        </a:p>
      </dgm:t>
    </dgm:pt>
    <dgm:pt modelId="{03F8FC8F-A7C3-F249-A3DD-E960EA78FB6A}">
      <dgm:prSet phldrT="[Text]"/>
      <dgm:spPr/>
      <dgm:t>
        <a:bodyPr/>
        <a:lstStyle/>
        <a:p>
          <a:r>
            <a:rPr lang="en-US" dirty="0" smtClean="0"/>
            <a:t>Convert NEMS region peak load reductions to NERC region peak load reductions</a:t>
          </a:r>
          <a:endParaRPr lang="en-US" dirty="0"/>
        </a:p>
      </dgm:t>
    </dgm:pt>
    <dgm:pt modelId="{834FE528-6A8B-694C-A8AC-78ADAE7CC5DD}" type="parTrans" cxnId="{95AAF0E6-6572-3B4A-8841-12FDBB626A94}">
      <dgm:prSet/>
      <dgm:spPr/>
      <dgm:t>
        <a:bodyPr/>
        <a:lstStyle/>
        <a:p>
          <a:endParaRPr lang="en-US"/>
        </a:p>
      </dgm:t>
    </dgm:pt>
    <dgm:pt modelId="{349C098B-50DE-4D4F-9EF8-6625E61A8CF0}" type="sibTrans" cxnId="{95AAF0E6-6572-3B4A-8841-12FDBB626A94}">
      <dgm:prSet/>
      <dgm:spPr/>
      <dgm:t>
        <a:bodyPr/>
        <a:lstStyle/>
        <a:p>
          <a:endParaRPr lang="en-US"/>
        </a:p>
      </dgm:t>
    </dgm:pt>
    <dgm:pt modelId="{72B524FD-C97B-8B46-BF9B-20B7950222F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F29C39A-1E62-7444-8710-3893EC24BFB3}" type="parTrans" cxnId="{A7798834-7086-5848-B0E7-4037B4A3C5B0}">
      <dgm:prSet/>
      <dgm:spPr/>
      <dgm:t>
        <a:bodyPr/>
        <a:lstStyle/>
        <a:p>
          <a:endParaRPr lang="en-US"/>
        </a:p>
      </dgm:t>
    </dgm:pt>
    <dgm:pt modelId="{E73F911B-0D82-6848-90BC-37881CF630C4}" type="sibTrans" cxnId="{A7798834-7086-5848-B0E7-4037B4A3C5B0}">
      <dgm:prSet/>
      <dgm:spPr/>
      <dgm:t>
        <a:bodyPr/>
        <a:lstStyle/>
        <a:p>
          <a:endParaRPr lang="en-US"/>
        </a:p>
      </dgm:t>
    </dgm:pt>
    <dgm:pt modelId="{9EF600B2-002E-8442-A35E-3930D1159A6A}">
      <dgm:prSet phldrT="[Text]"/>
      <dgm:spPr/>
      <dgm:t>
        <a:bodyPr/>
        <a:lstStyle/>
        <a:p>
          <a:r>
            <a:rPr lang="en-US" dirty="0" smtClean="0"/>
            <a:t>Divide NERC region peak load reductions according to regional demand response portfolios</a:t>
          </a:r>
          <a:endParaRPr lang="en-US" dirty="0"/>
        </a:p>
      </dgm:t>
    </dgm:pt>
    <dgm:pt modelId="{EF9E69FE-DD5B-204D-83BB-389ACB6C1A24}" type="parTrans" cxnId="{FF4320BF-F737-0E48-8C9D-DDA1F53AFC3A}">
      <dgm:prSet/>
      <dgm:spPr/>
      <dgm:t>
        <a:bodyPr/>
        <a:lstStyle/>
        <a:p>
          <a:endParaRPr lang="en-US"/>
        </a:p>
      </dgm:t>
    </dgm:pt>
    <dgm:pt modelId="{D6756153-2DC5-CB4F-B9B1-AA5BD92D4AEE}" type="sibTrans" cxnId="{FF4320BF-F737-0E48-8C9D-DDA1F53AFC3A}">
      <dgm:prSet/>
      <dgm:spPr/>
      <dgm:t>
        <a:bodyPr/>
        <a:lstStyle/>
        <a:p>
          <a:endParaRPr lang="en-US"/>
        </a:p>
      </dgm:t>
    </dgm:pt>
    <dgm:pt modelId="{858E6FD4-FD51-1E41-9AF1-656561C3B9C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4A82662-5C6E-AE4F-9FDD-852E913165C5}" type="parTrans" cxnId="{065D17A8-6D3A-F24F-BA58-A5EFAA80C06D}">
      <dgm:prSet/>
      <dgm:spPr/>
      <dgm:t>
        <a:bodyPr/>
        <a:lstStyle/>
        <a:p>
          <a:endParaRPr lang="en-US"/>
        </a:p>
      </dgm:t>
    </dgm:pt>
    <dgm:pt modelId="{58FA8B0B-9AB4-D143-A37A-ED5975989EA2}" type="sibTrans" cxnId="{065D17A8-6D3A-F24F-BA58-A5EFAA80C06D}">
      <dgm:prSet/>
      <dgm:spPr/>
      <dgm:t>
        <a:bodyPr/>
        <a:lstStyle/>
        <a:p>
          <a:endParaRPr lang="en-US"/>
        </a:p>
      </dgm:t>
    </dgm:pt>
    <dgm:pt modelId="{303AC3D3-26E1-B64D-B0A6-0A2047C82704}">
      <dgm:prSet/>
      <dgm:spPr/>
      <dgm:t>
        <a:bodyPr/>
        <a:lstStyle/>
        <a:p>
          <a:r>
            <a:rPr lang="en-US" dirty="0" smtClean="0"/>
            <a:t>Convert NEEM region peak load reductions to NEMS region peak load reductions</a:t>
          </a:r>
          <a:endParaRPr lang="en-US" dirty="0"/>
        </a:p>
      </dgm:t>
    </dgm:pt>
    <dgm:pt modelId="{16F025E8-FAAF-FB48-9AA3-211C6F1B68EA}" type="parTrans" cxnId="{614DD2C9-1864-D848-99C6-652ED3203DB6}">
      <dgm:prSet/>
      <dgm:spPr/>
      <dgm:t>
        <a:bodyPr/>
        <a:lstStyle/>
        <a:p>
          <a:endParaRPr lang="en-US"/>
        </a:p>
      </dgm:t>
    </dgm:pt>
    <dgm:pt modelId="{120172E0-A31F-FF44-8F18-7D7484F0AAF5}" type="sibTrans" cxnId="{614DD2C9-1864-D848-99C6-652ED3203DB6}">
      <dgm:prSet/>
      <dgm:spPr/>
      <dgm:t>
        <a:bodyPr/>
        <a:lstStyle/>
        <a:p>
          <a:endParaRPr lang="en-US"/>
        </a:p>
      </dgm:t>
    </dgm:pt>
    <dgm:pt modelId="{5D5056B3-17D0-8C49-8D53-433ACBADD9FC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B926999-5864-1A44-9D59-FF96A8780043}" type="parTrans" cxnId="{195264F0-3B2B-6246-9A17-C55725BD1C1A}">
      <dgm:prSet/>
      <dgm:spPr/>
      <dgm:t>
        <a:bodyPr/>
        <a:lstStyle/>
        <a:p>
          <a:endParaRPr lang="en-US"/>
        </a:p>
      </dgm:t>
    </dgm:pt>
    <dgm:pt modelId="{2725CB4B-4491-9043-AC82-060D8A82C117}" type="sibTrans" cxnId="{195264F0-3B2B-6246-9A17-C55725BD1C1A}">
      <dgm:prSet/>
      <dgm:spPr/>
      <dgm:t>
        <a:bodyPr/>
        <a:lstStyle/>
        <a:p>
          <a:endParaRPr lang="en-US"/>
        </a:p>
      </dgm:t>
    </dgm:pt>
    <dgm:pt modelId="{9FDB8B9C-DC1A-7949-B775-2DD91BCEA879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9F1A35E8-11F7-FD41-AB2B-651C13CA72D6}" type="parTrans" cxnId="{4A8E1E7A-68D7-A743-A252-A6F241182526}">
      <dgm:prSet/>
      <dgm:spPr/>
      <dgm:t>
        <a:bodyPr/>
        <a:lstStyle/>
        <a:p>
          <a:endParaRPr lang="en-US"/>
        </a:p>
      </dgm:t>
    </dgm:pt>
    <dgm:pt modelId="{7F3CE1E0-2FA2-2649-A2F8-7832E60F1DC0}" type="sibTrans" cxnId="{4A8E1E7A-68D7-A743-A252-A6F241182526}">
      <dgm:prSet/>
      <dgm:spPr/>
      <dgm:t>
        <a:bodyPr/>
        <a:lstStyle/>
        <a:p>
          <a:endParaRPr lang="en-US"/>
        </a:p>
      </dgm:t>
    </dgm:pt>
    <dgm:pt modelId="{BDED6884-A5A6-BE4F-BA2F-B0F10ABB9AE3}">
      <dgm:prSet phldrT="[Text]"/>
      <dgm:spPr/>
      <dgm:t>
        <a:bodyPr/>
        <a:lstStyle/>
        <a:p>
          <a:r>
            <a:rPr lang="en-US" dirty="0" smtClean="0"/>
            <a:t>Apply costs per megawatt for each demand response program category and customer category from each cost calculation source in turn</a:t>
          </a:r>
          <a:endParaRPr lang="en-US" dirty="0"/>
        </a:p>
      </dgm:t>
    </dgm:pt>
    <dgm:pt modelId="{8A04DD71-DB0B-AA48-870C-BD6E867927A1}" type="parTrans" cxnId="{86F51C16-FBB9-044B-9309-9C55431CC186}">
      <dgm:prSet/>
      <dgm:spPr/>
      <dgm:t>
        <a:bodyPr/>
        <a:lstStyle/>
        <a:p>
          <a:endParaRPr lang="en-US"/>
        </a:p>
      </dgm:t>
    </dgm:pt>
    <dgm:pt modelId="{3C581208-06D3-084B-B2A7-7D9811842748}" type="sibTrans" cxnId="{86F51C16-FBB9-044B-9309-9C55431CC186}">
      <dgm:prSet/>
      <dgm:spPr/>
      <dgm:t>
        <a:bodyPr/>
        <a:lstStyle/>
        <a:p>
          <a:endParaRPr lang="en-US"/>
        </a:p>
      </dgm:t>
    </dgm:pt>
    <dgm:pt modelId="{8753BAE9-160B-7C41-9F22-74151B3F279F}">
      <dgm:prSet/>
      <dgm:spPr/>
      <dgm:t>
        <a:bodyPr/>
        <a:lstStyle/>
        <a:p>
          <a:r>
            <a:rPr lang="en-US" dirty="0" smtClean="0"/>
            <a:t>Sum costs of each demand response program category and customer category, express as total NERC region DR Costs</a:t>
          </a:r>
          <a:endParaRPr lang="en-US" dirty="0"/>
        </a:p>
      </dgm:t>
    </dgm:pt>
    <dgm:pt modelId="{4730AE26-861B-9D44-A390-91A108B85039}" type="parTrans" cxnId="{6AA3C08B-42CE-C843-813A-DBF8C1165C0B}">
      <dgm:prSet/>
      <dgm:spPr/>
      <dgm:t>
        <a:bodyPr/>
        <a:lstStyle/>
        <a:p>
          <a:endParaRPr lang="en-US"/>
        </a:p>
      </dgm:t>
    </dgm:pt>
    <dgm:pt modelId="{6E66C6B5-EA1A-794E-B83C-40DE52C2BE6A}" type="sibTrans" cxnId="{6AA3C08B-42CE-C843-813A-DBF8C1165C0B}">
      <dgm:prSet/>
      <dgm:spPr/>
      <dgm:t>
        <a:bodyPr/>
        <a:lstStyle/>
        <a:p>
          <a:endParaRPr lang="en-US"/>
        </a:p>
      </dgm:t>
    </dgm:pt>
    <dgm:pt modelId="{3B7876C3-B289-2347-938C-EDF2E0354E0D}">
      <dgm:prSet/>
      <dgm:spPr/>
      <dgm:t>
        <a:bodyPr/>
        <a:lstStyle/>
        <a:p>
          <a:r>
            <a:rPr lang="en-US" dirty="0" smtClean="0"/>
            <a:t>      6	</a:t>
          </a:r>
          <a:endParaRPr lang="en-US" dirty="0"/>
        </a:p>
      </dgm:t>
    </dgm:pt>
    <dgm:pt modelId="{100915A2-F9B6-0B4A-BA24-F63ADC9DFA31}" type="parTrans" cxnId="{E771A4E5-1DEE-744C-9755-6927B74A9AF7}">
      <dgm:prSet/>
      <dgm:spPr/>
      <dgm:t>
        <a:bodyPr/>
        <a:lstStyle/>
        <a:p>
          <a:endParaRPr lang="en-US"/>
        </a:p>
      </dgm:t>
    </dgm:pt>
    <dgm:pt modelId="{252E6CC6-6E80-D144-8F2F-DD403AF07240}" type="sibTrans" cxnId="{E771A4E5-1DEE-744C-9755-6927B74A9AF7}">
      <dgm:prSet/>
      <dgm:spPr/>
      <dgm:t>
        <a:bodyPr/>
        <a:lstStyle/>
        <a:p>
          <a:endParaRPr lang="en-US"/>
        </a:p>
      </dgm:t>
    </dgm:pt>
    <dgm:pt modelId="{A8F38955-5721-4647-B312-4FCAEFBA60F4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F403DAD3-D493-484C-BC76-0D6A99094A34}" type="sibTrans" cxnId="{4891C445-E6A5-AF49-9AA0-70A21CE0B461}">
      <dgm:prSet/>
      <dgm:spPr/>
      <dgm:t>
        <a:bodyPr/>
        <a:lstStyle/>
        <a:p>
          <a:endParaRPr lang="en-US"/>
        </a:p>
      </dgm:t>
    </dgm:pt>
    <dgm:pt modelId="{C8FEBB02-FF46-404F-AC41-9F181F704E4C}" type="parTrans" cxnId="{4891C445-E6A5-AF49-9AA0-70A21CE0B461}">
      <dgm:prSet/>
      <dgm:spPr/>
      <dgm:t>
        <a:bodyPr/>
        <a:lstStyle/>
        <a:p>
          <a:endParaRPr lang="en-US"/>
        </a:p>
      </dgm:t>
    </dgm:pt>
    <dgm:pt modelId="{3D1E0617-7E23-C94A-94B7-4E7AFF0B18B3}">
      <dgm:prSet/>
      <dgm:spPr/>
      <dgm:t>
        <a:bodyPr/>
        <a:lstStyle/>
        <a:p>
          <a:r>
            <a:rPr lang="en-US" dirty="0" smtClean="0"/>
            <a:t>Convert NERC region total DR costs to NEMS region total DR costs</a:t>
          </a:r>
          <a:endParaRPr lang="en-US" dirty="0"/>
        </a:p>
      </dgm:t>
    </dgm:pt>
    <dgm:pt modelId="{3D20017E-7A95-4F43-B954-D2703979520F}" type="parTrans" cxnId="{19122136-D6C5-5444-B60A-00B541E9B575}">
      <dgm:prSet/>
      <dgm:spPr/>
      <dgm:t>
        <a:bodyPr/>
        <a:lstStyle/>
        <a:p>
          <a:endParaRPr lang="en-US"/>
        </a:p>
      </dgm:t>
    </dgm:pt>
    <dgm:pt modelId="{2100628E-7D2F-F24C-9EAC-2A7BD9DE67E7}" type="sibTrans" cxnId="{19122136-D6C5-5444-B60A-00B541E9B575}">
      <dgm:prSet/>
      <dgm:spPr/>
      <dgm:t>
        <a:bodyPr/>
        <a:lstStyle/>
        <a:p>
          <a:endParaRPr lang="en-US"/>
        </a:p>
      </dgm:t>
    </dgm:pt>
    <dgm:pt modelId="{138C1F91-AB82-E44D-87EE-DA81784212A4}">
      <dgm:prSet/>
      <dgm:spPr/>
      <dgm:t>
        <a:bodyPr/>
        <a:lstStyle/>
        <a:p>
          <a:r>
            <a:rPr lang="en-US" dirty="0" smtClean="0"/>
            <a:t>Convert NEMS region total DR costs to NEEM region total DR costs</a:t>
          </a:r>
          <a:endParaRPr lang="en-US" dirty="0"/>
        </a:p>
      </dgm:t>
    </dgm:pt>
    <dgm:pt modelId="{8FFA1F6C-1315-BD43-9786-172123223D6D}" type="parTrans" cxnId="{DC16E162-B4F1-DA43-875F-79F1DBAA7C4D}">
      <dgm:prSet/>
      <dgm:spPr/>
      <dgm:t>
        <a:bodyPr/>
        <a:lstStyle/>
        <a:p>
          <a:endParaRPr lang="en-US"/>
        </a:p>
      </dgm:t>
    </dgm:pt>
    <dgm:pt modelId="{F3DB9B2C-0098-F04E-8CD8-E3BF2D0E2459}" type="sibTrans" cxnId="{DC16E162-B4F1-DA43-875F-79F1DBAA7C4D}">
      <dgm:prSet/>
      <dgm:spPr/>
      <dgm:t>
        <a:bodyPr/>
        <a:lstStyle/>
        <a:p>
          <a:endParaRPr lang="en-US"/>
        </a:p>
      </dgm:t>
    </dgm:pt>
    <dgm:pt modelId="{66EC34E3-4013-F94F-840F-7B193DDEC0C2}" type="pres">
      <dgm:prSet presAssocID="{502DF11E-7AEB-374D-AD48-8FCEDCF4C7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A65D6-0DA0-1A40-99E0-BE558C33E001}" type="pres">
      <dgm:prSet presAssocID="{B8611614-E628-6B47-A311-C6D4A50AAB7F}" presName="composite" presStyleCnt="0"/>
      <dgm:spPr/>
    </dgm:pt>
    <dgm:pt modelId="{5E201359-1B9F-9C49-BE0E-2AF9283C05FA}" type="pres">
      <dgm:prSet presAssocID="{B8611614-E628-6B47-A311-C6D4A50AAB7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B8087-BB6B-DC48-8ED5-8C0980D5D8C4}" type="pres">
      <dgm:prSet presAssocID="{B8611614-E628-6B47-A311-C6D4A50AAB7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18DCE-4B8E-F241-87E9-EC3D9EFD6849}" type="pres">
      <dgm:prSet presAssocID="{07D75B74-C925-2143-A940-72D54D9E4070}" presName="sp" presStyleCnt="0"/>
      <dgm:spPr/>
    </dgm:pt>
    <dgm:pt modelId="{8A2B8D8E-9AD8-164F-8054-455D179A79B6}" type="pres">
      <dgm:prSet presAssocID="{5D5056B3-17D0-8C49-8D53-433ACBADD9FC}" presName="composite" presStyleCnt="0"/>
      <dgm:spPr/>
    </dgm:pt>
    <dgm:pt modelId="{701C5C7F-020F-0847-A948-D6D19846F1C6}" type="pres">
      <dgm:prSet presAssocID="{5D5056B3-17D0-8C49-8D53-433ACBADD9F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72746-D7C1-1145-A982-FE3BE23EE881}" type="pres">
      <dgm:prSet presAssocID="{5D5056B3-17D0-8C49-8D53-433ACBADD9F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7537E-B82D-A246-B40B-F9B8F56C36AC}" type="pres">
      <dgm:prSet presAssocID="{2725CB4B-4491-9043-AC82-060D8A82C117}" presName="sp" presStyleCnt="0"/>
      <dgm:spPr/>
    </dgm:pt>
    <dgm:pt modelId="{33B6BE89-AAE4-A747-933A-A70CB413D443}" type="pres">
      <dgm:prSet presAssocID="{72B524FD-C97B-8B46-BF9B-20B7950222F4}" presName="composite" presStyleCnt="0"/>
      <dgm:spPr/>
    </dgm:pt>
    <dgm:pt modelId="{C0F99F8E-2079-934B-8EEA-F2F2BD9C418B}" type="pres">
      <dgm:prSet presAssocID="{72B524FD-C97B-8B46-BF9B-20B7950222F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CD997-FB05-5142-A81A-653DE8DAF42F}" type="pres">
      <dgm:prSet presAssocID="{72B524FD-C97B-8B46-BF9B-20B7950222F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6078-B543-8D45-8BAB-EFE9BD957BDD}" type="pres">
      <dgm:prSet presAssocID="{E73F911B-0D82-6848-90BC-37881CF630C4}" presName="sp" presStyleCnt="0"/>
      <dgm:spPr/>
    </dgm:pt>
    <dgm:pt modelId="{37C9DACE-17E7-A549-8BA3-FEB914DEB0A5}" type="pres">
      <dgm:prSet presAssocID="{858E6FD4-FD51-1E41-9AF1-656561C3B9CA}" presName="composite" presStyleCnt="0"/>
      <dgm:spPr/>
    </dgm:pt>
    <dgm:pt modelId="{01805C3E-BA07-C342-878F-0D8BF467F21C}" type="pres">
      <dgm:prSet presAssocID="{858E6FD4-FD51-1E41-9AF1-656561C3B9C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19156-BD6D-4F45-B650-43FB8892BC7D}" type="pres">
      <dgm:prSet presAssocID="{858E6FD4-FD51-1E41-9AF1-656561C3B9C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A95AE-E7BF-2C42-8013-5AD9C6C54B4C}" type="pres">
      <dgm:prSet presAssocID="{58FA8B0B-9AB4-D143-A37A-ED5975989EA2}" presName="sp" presStyleCnt="0"/>
      <dgm:spPr/>
    </dgm:pt>
    <dgm:pt modelId="{8E373769-D38B-FF47-B71B-08F5349F2500}" type="pres">
      <dgm:prSet presAssocID="{9FDB8B9C-DC1A-7949-B775-2DD91BCEA879}" presName="composite" presStyleCnt="0"/>
      <dgm:spPr/>
    </dgm:pt>
    <dgm:pt modelId="{33D019F9-AA8D-9D42-A308-FF4069F96C7B}" type="pres">
      <dgm:prSet presAssocID="{9FDB8B9C-DC1A-7949-B775-2DD91BCEA87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85DC1-A4AD-F547-9A20-C6436E1B2052}" type="pres">
      <dgm:prSet presAssocID="{9FDB8B9C-DC1A-7949-B775-2DD91BCEA87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D4939-898E-1D42-9558-D7EF14D7AE15}" type="pres">
      <dgm:prSet presAssocID="{7F3CE1E0-2FA2-2649-A2F8-7832E60F1DC0}" presName="sp" presStyleCnt="0"/>
      <dgm:spPr/>
    </dgm:pt>
    <dgm:pt modelId="{5D5E56E7-F9F1-914B-AAD1-75E8EFB09FA3}" type="pres">
      <dgm:prSet presAssocID="{3B7876C3-B289-2347-938C-EDF2E0354E0D}" presName="composite" presStyleCnt="0"/>
      <dgm:spPr/>
    </dgm:pt>
    <dgm:pt modelId="{23F61407-A113-7849-8775-62B1FBFEFFEF}" type="pres">
      <dgm:prSet presAssocID="{3B7876C3-B289-2347-938C-EDF2E0354E0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5A11-4ECF-EB40-B444-60588C910D46}" type="pres">
      <dgm:prSet presAssocID="{3B7876C3-B289-2347-938C-EDF2E0354E0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8FEE2-99FF-A143-BCE5-3E327840089C}" type="pres">
      <dgm:prSet presAssocID="{252E6CC6-6E80-D144-8F2F-DD403AF07240}" presName="sp" presStyleCnt="0"/>
      <dgm:spPr/>
    </dgm:pt>
    <dgm:pt modelId="{A11B5FBA-62A4-AA4E-BF50-ECD806DED51F}" type="pres">
      <dgm:prSet presAssocID="{A8F38955-5721-4647-B312-4FCAEFBA60F4}" presName="composite" presStyleCnt="0"/>
      <dgm:spPr/>
    </dgm:pt>
    <dgm:pt modelId="{18E2B14D-A3AC-154F-89A5-5EA49BBDCBC3}" type="pres">
      <dgm:prSet presAssocID="{A8F38955-5721-4647-B312-4FCAEFBA60F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451B3-D0BE-B04B-9D24-2D43B644C2EC}" type="pres">
      <dgm:prSet presAssocID="{A8F38955-5721-4647-B312-4FCAEFBA60F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1A4E5-1DEE-744C-9755-6927B74A9AF7}" srcId="{502DF11E-7AEB-374D-AD48-8FCEDCF4C723}" destId="{3B7876C3-B289-2347-938C-EDF2E0354E0D}" srcOrd="5" destOrd="0" parTransId="{100915A2-F9B6-0B4A-BA24-F63ADC9DFA31}" sibTransId="{252E6CC6-6E80-D144-8F2F-DD403AF07240}"/>
    <dgm:cxn modelId="{86F51C16-FBB9-044B-9309-9C55431CC186}" srcId="{858E6FD4-FD51-1E41-9AF1-656561C3B9CA}" destId="{BDED6884-A5A6-BE4F-BA2F-B0F10ABB9AE3}" srcOrd="0" destOrd="0" parTransId="{8A04DD71-DB0B-AA48-870C-BD6E867927A1}" sibTransId="{3C581208-06D3-084B-B2A7-7D9811842748}"/>
    <dgm:cxn modelId="{FC68310B-A10E-4E4E-AF40-34D83E3A4EDD}" type="presOf" srcId="{303AC3D3-26E1-B64D-B0A6-0A2047C82704}" destId="{2D5B8087-BB6B-DC48-8ED5-8C0980D5D8C4}" srcOrd="0" destOrd="0" presId="urn:microsoft.com/office/officeart/2005/8/layout/chevron2"/>
    <dgm:cxn modelId="{065D17A8-6D3A-F24F-BA58-A5EFAA80C06D}" srcId="{502DF11E-7AEB-374D-AD48-8FCEDCF4C723}" destId="{858E6FD4-FD51-1E41-9AF1-656561C3B9CA}" srcOrd="3" destOrd="0" parTransId="{F4A82662-5C6E-AE4F-9FDD-852E913165C5}" sibTransId="{58FA8B0B-9AB4-D143-A37A-ED5975989EA2}"/>
    <dgm:cxn modelId="{72FCB654-DD89-4EFB-B062-33B67FCEEE15}" type="presOf" srcId="{3B7876C3-B289-2347-938C-EDF2E0354E0D}" destId="{23F61407-A113-7849-8775-62B1FBFEFFEF}" srcOrd="0" destOrd="0" presId="urn:microsoft.com/office/officeart/2005/8/layout/chevron2"/>
    <dgm:cxn modelId="{FF4320BF-F737-0E48-8C9D-DDA1F53AFC3A}" srcId="{72B524FD-C97B-8B46-BF9B-20B7950222F4}" destId="{9EF600B2-002E-8442-A35E-3930D1159A6A}" srcOrd="0" destOrd="0" parTransId="{EF9E69FE-DD5B-204D-83BB-389ACB6C1A24}" sibTransId="{D6756153-2DC5-CB4F-B9B1-AA5BD92D4AEE}"/>
    <dgm:cxn modelId="{F35C8299-1935-413F-8120-6F90338930BB}" type="presOf" srcId="{138C1F91-AB82-E44D-87EE-DA81784212A4}" destId="{B40451B3-D0BE-B04B-9D24-2D43B644C2EC}" srcOrd="0" destOrd="0" presId="urn:microsoft.com/office/officeart/2005/8/layout/chevron2"/>
    <dgm:cxn modelId="{A48FDE3B-2772-4E4B-9CC8-BEB6473225EB}" type="presOf" srcId="{A8F38955-5721-4647-B312-4FCAEFBA60F4}" destId="{18E2B14D-A3AC-154F-89A5-5EA49BBDCBC3}" srcOrd="0" destOrd="0" presId="urn:microsoft.com/office/officeart/2005/8/layout/chevron2"/>
    <dgm:cxn modelId="{DC16E162-B4F1-DA43-875F-79F1DBAA7C4D}" srcId="{A8F38955-5721-4647-B312-4FCAEFBA60F4}" destId="{138C1F91-AB82-E44D-87EE-DA81784212A4}" srcOrd="0" destOrd="0" parTransId="{8FFA1F6C-1315-BD43-9786-172123223D6D}" sibTransId="{F3DB9B2C-0098-F04E-8CD8-E3BF2D0E2459}"/>
    <dgm:cxn modelId="{4A8E1E7A-68D7-A743-A252-A6F241182526}" srcId="{502DF11E-7AEB-374D-AD48-8FCEDCF4C723}" destId="{9FDB8B9C-DC1A-7949-B775-2DD91BCEA879}" srcOrd="4" destOrd="0" parTransId="{9F1A35E8-11F7-FD41-AB2B-651C13CA72D6}" sibTransId="{7F3CE1E0-2FA2-2649-A2F8-7832E60F1DC0}"/>
    <dgm:cxn modelId="{2B329E68-4928-4DC7-96FE-6F6508CA749B}" type="presOf" srcId="{8753BAE9-160B-7C41-9F22-74151B3F279F}" destId="{20785DC1-A4AD-F547-9A20-C6436E1B2052}" srcOrd="0" destOrd="0" presId="urn:microsoft.com/office/officeart/2005/8/layout/chevron2"/>
    <dgm:cxn modelId="{A0D118A8-F130-4E97-8655-17E38F58C369}" type="presOf" srcId="{72B524FD-C97B-8B46-BF9B-20B7950222F4}" destId="{C0F99F8E-2079-934B-8EEA-F2F2BD9C418B}" srcOrd="0" destOrd="0" presId="urn:microsoft.com/office/officeart/2005/8/layout/chevron2"/>
    <dgm:cxn modelId="{53D4AB50-9BF3-4EF0-92CA-8BDB18EB99C1}" type="presOf" srcId="{502DF11E-7AEB-374D-AD48-8FCEDCF4C723}" destId="{66EC34E3-4013-F94F-840F-7B193DDEC0C2}" srcOrd="0" destOrd="0" presId="urn:microsoft.com/office/officeart/2005/8/layout/chevron2"/>
    <dgm:cxn modelId="{95AAF0E6-6572-3B4A-8841-12FDBB626A94}" srcId="{5D5056B3-17D0-8C49-8D53-433ACBADD9FC}" destId="{03F8FC8F-A7C3-F249-A3DD-E960EA78FB6A}" srcOrd="0" destOrd="0" parTransId="{834FE528-6A8B-694C-A8AC-78ADAE7CC5DD}" sibTransId="{349C098B-50DE-4D4F-9EF8-6625E61A8CF0}"/>
    <dgm:cxn modelId="{BF906202-AF45-4122-BF5A-124A08296DF0}" type="presOf" srcId="{858E6FD4-FD51-1E41-9AF1-656561C3B9CA}" destId="{01805C3E-BA07-C342-878F-0D8BF467F21C}" srcOrd="0" destOrd="0" presId="urn:microsoft.com/office/officeart/2005/8/layout/chevron2"/>
    <dgm:cxn modelId="{614DD2C9-1864-D848-99C6-652ED3203DB6}" srcId="{B8611614-E628-6B47-A311-C6D4A50AAB7F}" destId="{303AC3D3-26E1-B64D-B0A6-0A2047C82704}" srcOrd="0" destOrd="0" parTransId="{16F025E8-FAAF-FB48-9AA3-211C6F1B68EA}" sibTransId="{120172E0-A31F-FF44-8F18-7D7484F0AAF5}"/>
    <dgm:cxn modelId="{44E098F8-37E0-4B5C-BA90-B4D5C5839C43}" type="presOf" srcId="{9FDB8B9C-DC1A-7949-B775-2DD91BCEA879}" destId="{33D019F9-AA8D-9D42-A308-FF4069F96C7B}" srcOrd="0" destOrd="0" presId="urn:microsoft.com/office/officeart/2005/8/layout/chevron2"/>
    <dgm:cxn modelId="{4891C445-E6A5-AF49-9AA0-70A21CE0B461}" srcId="{502DF11E-7AEB-374D-AD48-8FCEDCF4C723}" destId="{A8F38955-5721-4647-B312-4FCAEFBA60F4}" srcOrd="6" destOrd="0" parTransId="{C8FEBB02-FF46-404F-AC41-9F181F704E4C}" sibTransId="{F403DAD3-D493-484C-BC76-0D6A99094A34}"/>
    <dgm:cxn modelId="{B44A0021-B652-41D7-AF4C-3A11257ED0FB}" type="presOf" srcId="{3D1E0617-7E23-C94A-94B7-4E7AFF0B18B3}" destId="{6FD75A11-4ECF-EB40-B444-60588C910D46}" srcOrd="0" destOrd="0" presId="urn:microsoft.com/office/officeart/2005/8/layout/chevron2"/>
    <dgm:cxn modelId="{A7798834-7086-5848-B0E7-4037B4A3C5B0}" srcId="{502DF11E-7AEB-374D-AD48-8FCEDCF4C723}" destId="{72B524FD-C97B-8B46-BF9B-20B7950222F4}" srcOrd="2" destOrd="0" parTransId="{7F29C39A-1E62-7444-8710-3893EC24BFB3}" sibTransId="{E73F911B-0D82-6848-90BC-37881CF630C4}"/>
    <dgm:cxn modelId="{A1E7C6AE-FC1F-4BC7-9B5C-95C9FE74E7B3}" type="presOf" srcId="{9EF600B2-002E-8442-A35E-3930D1159A6A}" destId="{F15CD997-FB05-5142-A81A-653DE8DAF42F}" srcOrd="0" destOrd="0" presId="urn:microsoft.com/office/officeart/2005/8/layout/chevron2"/>
    <dgm:cxn modelId="{BF393F4C-722D-4250-B7A8-1C26C6F779EC}" type="presOf" srcId="{B8611614-E628-6B47-A311-C6D4A50AAB7F}" destId="{5E201359-1B9F-9C49-BE0E-2AF9283C05FA}" srcOrd="0" destOrd="0" presId="urn:microsoft.com/office/officeart/2005/8/layout/chevron2"/>
    <dgm:cxn modelId="{6AA3C08B-42CE-C843-813A-DBF8C1165C0B}" srcId="{9FDB8B9C-DC1A-7949-B775-2DD91BCEA879}" destId="{8753BAE9-160B-7C41-9F22-74151B3F279F}" srcOrd="0" destOrd="0" parTransId="{4730AE26-861B-9D44-A390-91A108B85039}" sibTransId="{6E66C6B5-EA1A-794E-B83C-40DE52C2BE6A}"/>
    <dgm:cxn modelId="{A44724D2-2C58-4DA7-9650-0138FAD98061}" type="presOf" srcId="{5D5056B3-17D0-8C49-8D53-433ACBADD9FC}" destId="{701C5C7F-020F-0847-A948-D6D19846F1C6}" srcOrd="0" destOrd="0" presId="urn:microsoft.com/office/officeart/2005/8/layout/chevron2"/>
    <dgm:cxn modelId="{EB70DE70-5C2E-4F67-82DD-699F1822E178}" type="presOf" srcId="{03F8FC8F-A7C3-F249-A3DD-E960EA78FB6A}" destId="{66672746-D7C1-1145-A982-FE3BE23EE881}" srcOrd="0" destOrd="0" presId="urn:microsoft.com/office/officeart/2005/8/layout/chevron2"/>
    <dgm:cxn modelId="{70C0F392-2D65-EE47-8E11-B373F02D8A2F}" srcId="{502DF11E-7AEB-374D-AD48-8FCEDCF4C723}" destId="{B8611614-E628-6B47-A311-C6D4A50AAB7F}" srcOrd="0" destOrd="0" parTransId="{0E977AC7-7691-3A4B-9318-098126B249F9}" sibTransId="{07D75B74-C925-2143-A940-72D54D9E4070}"/>
    <dgm:cxn modelId="{195264F0-3B2B-6246-9A17-C55725BD1C1A}" srcId="{502DF11E-7AEB-374D-AD48-8FCEDCF4C723}" destId="{5D5056B3-17D0-8C49-8D53-433ACBADD9FC}" srcOrd="1" destOrd="0" parTransId="{5B926999-5864-1A44-9D59-FF96A8780043}" sibTransId="{2725CB4B-4491-9043-AC82-060D8A82C117}"/>
    <dgm:cxn modelId="{6A114112-A7DF-473D-B3B1-D204B8FBDA20}" type="presOf" srcId="{BDED6884-A5A6-BE4F-BA2F-B0F10ABB9AE3}" destId="{E1019156-BD6D-4F45-B650-43FB8892BC7D}" srcOrd="0" destOrd="0" presId="urn:microsoft.com/office/officeart/2005/8/layout/chevron2"/>
    <dgm:cxn modelId="{19122136-D6C5-5444-B60A-00B541E9B575}" srcId="{3B7876C3-B289-2347-938C-EDF2E0354E0D}" destId="{3D1E0617-7E23-C94A-94B7-4E7AFF0B18B3}" srcOrd="0" destOrd="0" parTransId="{3D20017E-7A95-4F43-B954-D2703979520F}" sibTransId="{2100628E-7D2F-F24C-9EAC-2A7BD9DE67E7}"/>
    <dgm:cxn modelId="{CE5C7A57-00A6-410A-9A12-FE014BE1414D}" type="presParOf" srcId="{66EC34E3-4013-F94F-840F-7B193DDEC0C2}" destId="{403A65D6-0DA0-1A40-99E0-BE558C33E001}" srcOrd="0" destOrd="0" presId="urn:microsoft.com/office/officeart/2005/8/layout/chevron2"/>
    <dgm:cxn modelId="{F933A31C-2E21-43EB-AD03-C46D4175A5B5}" type="presParOf" srcId="{403A65D6-0DA0-1A40-99E0-BE558C33E001}" destId="{5E201359-1B9F-9C49-BE0E-2AF9283C05FA}" srcOrd="0" destOrd="0" presId="urn:microsoft.com/office/officeart/2005/8/layout/chevron2"/>
    <dgm:cxn modelId="{A8A088A2-71AA-4A1F-9EB8-DC97166C980F}" type="presParOf" srcId="{403A65D6-0DA0-1A40-99E0-BE558C33E001}" destId="{2D5B8087-BB6B-DC48-8ED5-8C0980D5D8C4}" srcOrd="1" destOrd="0" presId="urn:microsoft.com/office/officeart/2005/8/layout/chevron2"/>
    <dgm:cxn modelId="{88F58E46-1636-4A23-82AC-2B434D121250}" type="presParOf" srcId="{66EC34E3-4013-F94F-840F-7B193DDEC0C2}" destId="{D5918DCE-4B8E-F241-87E9-EC3D9EFD6849}" srcOrd="1" destOrd="0" presId="urn:microsoft.com/office/officeart/2005/8/layout/chevron2"/>
    <dgm:cxn modelId="{BB1A18E8-9E55-4DED-B673-9C3F81555970}" type="presParOf" srcId="{66EC34E3-4013-F94F-840F-7B193DDEC0C2}" destId="{8A2B8D8E-9AD8-164F-8054-455D179A79B6}" srcOrd="2" destOrd="0" presId="urn:microsoft.com/office/officeart/2005/8/layout/chevron2"/>
    <dgm:cxn modelId="{68433CCA-298F-4C53-B768-D6864E921F2A}" type="presParOf" srcId="{8A2B8D8E-9AD8-164F-8054-455D179A79B6}" destId="{701C5C7F-020F-0847-A948-D6D19846F1C6}" srcOrd="0" destOrd="0" presId="urn:microsoft.com/office/officeart/2005/8/layout/chevron2"/>
    <dgm:cxn modelId="{E0744A7B-4E86-4BF4-8F2A-2166C340ED34}" type="presParOf" srcId="{8A2B8D8E-9AD8-164F-8054-455D179A79B6}" destId="{66672746-D7C1-1145-A982-FE3BE23EE881}" srcOrd="1" destOrd="0" presId="urn:microsoft.com/office/officeart/2005/8/layout/chevron2"/>
    <dgm:cxn modelId="{02D6E759-BE1D-4834-B7AD-C411760B4C61}" type="presParOf" srcId="{66EC34E3-4013-F94F-840F-7B193DDEC0C2}" destId="{1637537E-B82D-A246-B40B-F9B8F56C36AC}" srcOrd="3" destOrd="0" presId="urn:microsoft.com/office/officeart/2005/8/layout/chevron2"/>
    <dgm:cxn modelId="{E3D064FE-DBC9-4C3F-956E-1000CF5D8FF7}" type="presParOf" srcId="{66EC34E3-4013-F94F-840F-7B193DDEC0C2}" destId="{33B6BE89-AAE4-A747-933A-A70CB413D443}" srcOrd="4" destOrd="0" presId="urn:microsoft.com/office/officeart/2005/8/layout/chevron2"/>
    <dgm:cxn modelId="{93019C76-9FEA-4FCD-80A6-2EF5CDD194B9}" type="presParOf" srcId="{33B6BE89-AAE4-A747-933A-A70CB413D443}" destId="{C0F99F8E-2079-934B-8EEA-F2F2BD9C418B}" srcOrd="0" destOrd="0" presId="urn:microsoft.com/office/officeart/2005/8/layout/chevron2"/>
    <dgm:cxn modelId="{46003525-2002-4DD7-8D8A-770C85C81DDD}" type="presParOf" srcId="{33B6BE89-AAE4-A747-933A-A70CB413D443}" destId="{F15CD997-FB05-5142-A81A-653DE8DAF42F}" srcOrd="1" destOrd="0" presId="urn:microsoft.com/office/officeart/2005/8/layout/chevron2"/>
    <dgm:cxn modelId="{6264C781-9A32-4714-B4A1-F46E4E85A251}" type="presParOf" srcId="{66EC34E3-4013-F94F-840F-7B193DDEC0C2}" destId="{AA4F6078-B543-8D45-8BAB-EFE9BD957BDD}" srcOrd="5" destOrd="0" presId="urn:microsoft.com/office/officeart/2005/8/layout/chevron2"/>
    <dgm:cxn modelId="{89A037DA-0A6A-4316-84BD-28031E6018D1}" type="presParOf" srcId="{66EC34E3-4013-F94F-840F-7B193DDEC0C2}" destId="{37C9DACE-17E7-A549-8BA3-FEB914DEB0A5}" srcOrd="6" destOrd="0" presId="urn:microsoft.com/office/officeart/2005/8/layout/chevron2"/>
    <dgm:cxn modelId="{6E86C157-C879-4C24-BF05-E355014C9A5C}" type="presParOf" srcId="{37C9DACE-17E7-A549-8BA3-FEB914DEB0A5}" destId="{01805C3E-BA07-C342-878F-0D8BF467F21C}" srcOrd="0" destOrd="0" presId="urn:microsoft.com/office/officeart/2005/8/layout/chevron2"/>
    <dgm:cxn modelId="{F8860E24-DA39-47E7-A8D2-0CFF94AED8C7}" type="presParOf" srcId="{37C9DACE-17E7-A549-8BA3-FEB914DEB0A5}" destId="{E1019156-BD6D-4F45-B650-43FB8892BC7D}" srcOrd="1" destOrd="0" presId="urn:microsoft.com/office/officeart/2005/8/layout/chevron2"/>
    <dgm:cxn modelId="{B020D9E2-69AA-4B64-AD46-18D19E6B66F4}" type="presParOf" srcId="{66EC34E3-4013-F94F-840F-7B193DDEC0C2}" destId="{9A2A95AE-E7BF-2C42-8013-5AD9C6C54B4C}" srcOrd="7" destOrd="0" presId="urn:microsoft.com/office/officeart/2005/8/layout/chevron2"/>
    <dgm:cxn modelId="{81E6B8D9-5E6F-4F2D-A800-A023DE2CF742}" type="presParOf" srcId="{66EC34E3-4013-F94F-840F-7B193DDEC0C2}" destId="{8E373769-D38B-FF47-B71B-08F5349F2500}" srcOrd="8" destOrd="0" presId="urn:microsoft.com/office/officeart/2005/8/layout/chevron2"/>
    <dgm:cxn modelId="{1A05C86C-75E4-415E-BB04-FBF1D6BE3777}" type="presParOf" srcId="{8E373769-D38B-FF47-B71B-08F5349F2500}" destId="{33D019F9-AA8D-9D42-A308-FF4069F96C7B}" srcOrd="0" destOrd="0" presId="urn:microsoft.com/office/officeart/2005/8/layout/chevron2"/>
    <dgm:cxn modelId="{5D11FC45-1AD3-4851-8627-A7029D01EF6A}" type="presParOf" srcId="{8E373769-D38B-FF47-B71B-08F5349F2500}" destId="{20785DC1-A4AD-F547-9A20-C6436E1B2052}" srcOrd="1" destOrd="0" presId="urn:microsoft.com/office/officeart/2005/8/layout/chevron2"/>
    <dgm:cxn modelId="{A256709E-BFEF-4CFD-AD03-69C6F209D392}" type="presParOf" srcId="{66EC34E3-4013-F94F-840F-7B193DDEC0C2}" destId="{AF6D4939-898E-1D42-9558-D7EF14D7AE15}" srcOrd="9" destOrd="0" presId="urn:microsoft.com/office/officeart/2005/8/layout/chevron2"/>
    <dgm:cxn modelId="{294935A8-C8A7-424F-9D5E-01D3727B5A8A}" type="presParOf" srcId="{66EC34E3-4013-F94F-840F-7B193DDEC0C2}" destId="{5D5E56E7-F9F1-914B-AAD1-75E8EFB09FA3}" srcOrd="10" destOrd="0" presId="urn:microsoft.com/office/officeart/2005/8/layout/chevron2"/>
    <dgm:cxn modelId="{0DD2DFAB-04D6-4E11-9808-F5F763F87AA3}" type="presParOf" srcId="{5D5E56E7-F9F1-914B-AAD1-75E8EFB09FA3}" destId="{23F61407-A113-7849-8775-62B1FBFEFFEF}" srcOrd="0" destOrd="0" presId="urn:microsoft.com/office/officeart/2005/8/layout/chevron2"/>
    <dgm:cxn modelId="{C3565BC9-0EC9-41E4-B031-CA90A593C198}" type="presParOf" srcId="{5D5E56E7-F9F1-914B-AAD1-75E8EFB09FA3}" destId="{6FD75A11-4ECF-EB40-B444-60588C910D46}" srcOrd="1" destOrd="0" presId="urn:microsoft.com/office/officeart/2005/8/layout/chevron2"/>
    <dgm:cxn modelId="{1D83EDF2-E877-4EB6-93B2-85B5EF3C2E9B}" type="presParOf" srcId="{66EC34E3-4013-F94F-840F-7B193DDEC0C2}" destId="{3208FEE2-99FF-A143-BCE5-3E327840089C}" srcOrd="11" destOrd="0" presId="urn:microsoft.com/office/officeart/2005/8/layout/chevron2"/>
    <dgm:cxn modelId="{C2C4A53F-9971-4547-BAF2-F88417DBE979}" type="presParOf" srcId="{66EC34E3-4013-F94F-840F-7B193DDEC0C2}" destId="{A11B5FBA-62A4-AA4E-BF50-ECD806DED51F}" srcOrd="12" destOrd="0" presId="urn:microsoft.com/office/officeart/2005/8/layout/chevron2"/>
    <dgm:cxn modelId="{B12F342E-3C4A-4941-AB3B-42DE5F4823D1}" type="presParOf" srcId="{A11B5FBA-62A4-AA4E-BF50-ECD806DED51F}" destId="{18E2B14D-A3AC-154F-89A5-5EA49BBDCBC3}" srcOrd="0" destOrd="0" presId="urn:microsoft.com/office/officeart/2005/8/layout/chevron2"/>
    <dgm:cxn modelId="{C00F8A38-1148-4648-9361-EDAD46A032CF}" type="presParOf" srcId="{A11B5FBA-62A4-AA4E-BF50-ECD806DED51F}" destId="{B40451B3-D0BE-B04B-9D24-2D43B644C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B046-36CD-4F60-A820-69D63FF8CD3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9520-6DE3-4A9C-9994-6200055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ca.gov/2009publications/CPUC-1000-2009-030/CPUC-1000-2009-030.pdf" TargetMode="External"/><Relationship Id="rId2" Type="http://schemas.openxmlformats.org/officeDocument/2006/relationships/hyperlink" Target="http://ipu.msu.edu/programs/MIGrid2011/presentations/pdfs/Reference%20Material%20%20Estimating%20the%20Costs%20and%20Benefits%20of%20the%20Smart%20Gri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rc.gov/industries/electric/indus-act/demand-response.asp" TargetMode="External"/><Relationship Id="rId5" Type="http://schemas.openxmlformats.org/officeDocument/2006/relationships/hyperlink" Target="http://205.254.135.24/cneaf/electricity/page/eia861.html" TargetMode="External"/><Relationship Id="rId4" Type="http://schemas.openxmlformats.org/officeDocument/2006/relationships/hyperlink" Target="http://www.energy.gov/recovery/smartgrid_maps/SGIGSelections_Category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37383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Alexander M. Smith</a:t>
            </a:r>
            <a:endParaRPr lang="en-US" dirty="0"/>
          </a:p>
          <a:p>
            <a:pPr algn="ctr"/>
            <a:r>
              <a:rPr lang="en-US" dirty="0" smtClean="0"/>
              <a:t>Georgia Institute of Technology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369433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Marilyn A. Brown</a:t>
            </a:r>
            <a:endParaRPr lang="en-US" dirty="0"/>
          </a:p>
          <a:p>
            <a:pPr algn="ctr"/>
            <a:r>
              <a:rPr lang="en-US" dirty="0" smtClean="0"/>
              <a:t>Georgia Institute of Technology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Stanton W. Hadley</a:t>
            </a:r>
          </a:p>
          <a:p>
            <a:pPr algn="ctr"/>
            <a:r>
              <a:rPr lang="en-US" dirty="0" smtClean="0"/>
              <a:t>Oak Ridge National Laboratory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" y="5660485"/>
            <a:ext cx="251460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14" y="5584285"/>
            <a:ext cx="209115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13544"/>
            <a:ext cx="4191000" cy="12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351" y="228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Model </a:t>
            </a:r>
            <a:r>
              <a:rPr lang="en-US" sz="3200" b="1" dirty="0" smtClean="0"/>
              <a:t>for Estimating Costs of Demand Response Programs: </a:t>
            </a:r>
          </a:p>
          <a:p>
            <a:pPr algn="ctr"/>
            <a:r>
              <a:rPr lang="en-US" sz="3200" b="1" dirty="0" smtClean="0"/>
              <a:t>Providing Supplementary Analysis to the Eastern Interconnection Planning Collaborative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1032" y="521495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039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Sources: KEMA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36627"/>
            <a:ext cx="3810000" cy="5433114"/>
          </a:xfrm>
        </p:spPr>
        <p:txBody>
          <a:bodyPr/>
          <a:lstStyle/>
          <a:p>
            <a:r>
              <a:rPr lang="en-US" dirty="0" smtClean="0"/>
              <a:t>KEMA (2009)</a:t>
            </a:r>
          </a:p>
          <a:p>
            <a:pPr lvl="1"/>
            <a:r>
              <a:rPr lang="en-US" dirty="0" smtClean="0"/>
              <a:t>CA Solar Initiative</a:t>
            </a:r>
          </a:p>
          <a:p>
            <a:r>
              <a:rPr lang="en-US" dirty="0" smtClean="0"/>
              <a:t>Studies AMI to be used in large PV installations</a:t>
            </a:r>
          </a:p>
          <a:p>
            <a:pPr lvl="1"/>
            <a:r>
              <a:rPr lang="en-US" dirty="0" smtClean="0"/>
              <a:t>Features similar to AMI used for DR</a:t>
            </a:r>
          </a:p>
          <a:p>
            <a:pPr lvl="2"/>
            <a:r>
              <a:rPr lang="en-US" dirty="0" smtClean="0"/>
              <a:t>Communications</a:t>
            </a:r>
          </a:p>
          <a:p>
            <a:pPr lvl="2"/>
            <a:r>
              <a:rPr lang="en-US" dirty="0" smtClean="0"/>
              <a:t>Interval metering</a:t>
            </a:r>
          </a:p>
          <a:p>
            <a:pPr lvl="2"/>
            <a:r>
              <a:rPr lang="en-US" dirty="0" smtClean="0"/>
              <a:t>Data management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4593" y="1226418"/>
            <a:ext cx="3797300" cy="5252388"/>
            <a:chOff x="0" y="0"/>
            <a:chExt cx="3797300" cy="65337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678"/>
              <a:ext cx="1485900" cy="3771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69378"/>
              <a:ext cx="2286000" cy="228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900" y="897978"/>
              <a:ext cx="2298700" cy="2895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5900" y="3752411"/>
              <a:ext cx="2286000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5900" y="3981011"/>
              <a:ext cx="2311400" cy="2552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5900" y="0"/>
              <a:ext cx="2286000" cy="901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51737"/>
              <a:ext cx="1270635" cy="237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1F497D"/>
                  </a:solidFill>
                  <a:effectLst/>
                  <a:latin typeface="Arial"/>
                  <a:ea typeface="MS Mincho"/>
                  <a:cs typeface="Times New Roman"/>
                </a:rPr>
                <a:t>Residential Service </a:t>
              </a:r>
              <a:endParaRPr lang="en-US" sz="1000">
                <a:effectLst/>
                <a:latin typeface="Times"/>
                <a:ea typeface="MS Mincho"/>
                <a:cs typeface="Times New Roman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981011"/>
              <a:ext cx="1511300" cy="2540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0" y="3752298"/>
              <a:ext cx="2286000" cy="237490"/>
              <a:chOff x="0" y="3752298"/>
              <a:chExt cx="2286000" cy="23749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3752411"/>
                <a:ext cx="2286000" cy="2286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0" y="3752298"/>
                <a:ext cx="2117090" cy="23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1F497D"/>
                    </a:solidFill>
                    <a:effectLst/>
                    <a:latin typeface="Arial"/>
                    <a:ea typeface="MS Mincho"/>
                    <a:cs typeface="Times New Roman"/>
                  </a:rPr>
                  <a:t>Commercial and Industrial Service </a:t>
                </a:r>
                <a:endParaRPr lang="en-US" sz="1000" dirty="0">
                  <a:effectLst/>
                  <a:latin typeface="Times"/>
                  <a:ea typeface="MS Mincho"/>
                  <a:cs typeface="Times New Roman"/>
                </a:endParaRPr>
              </a:p>
            </p:txBody>
          </p:sp>
        </p:grp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124379" y="6492525"/>
            <a:ext cx="2057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(Source: KEMA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Sources: DOE SGIG (2010)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9854" y="1219200"/>
            <a:ext cx="8001000" cy="2487758"/>
            <a:chOff x="0" y="0"/>
            <a:chExt cx="6527800" cy="1841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8000"/>
              <a:ext cx="6527800" cy="1333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27800" cy="508000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327454" y="4343400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 (2010) “SGIG Project Recipients”</a:t>
            </a:r>
          </a:p>
          <a:p>
            <a:pPr lvl="1"/>
            <a:r>
              <a:rPr lang="en-US" dirty="0" smtClean="0"/>
              <a:t>Category One: AMI</a:t>
            </a:r>
          </a:p>
          <a:p>
            <a:pPr lvl="2"/>
            <a:r>
              <a:rPr lang="en-US" dirty="0" smtClean="0"/>
              <a:t>Provides total budget, number of meters installed</a:t>
            </a:r>
          </a:p>
          <a:p>
            <a:pPr lvl="2"/>
            <a:r>
              <a:rPr lang="en-US" dirty="0" smtClean="0"/>
              <a:t>Calculated cost-per-meter for each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0098" y="3810000"/>
            <a:ext cx="2297701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(Source: DOE SGIG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3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Sources: DOE SGIG (2010)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50706"/>
              </p:ext>
            </p:extLst>
          </p:nvPr>
        </p:nvGraphicFramePr>
        <p:xfrm>
          <a:off x="76200" y="762000"/>
          <a:ext cx="5181600" cy="58312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28800"/>
                <a:gridCol w="914400"/>
                <a:gridCol w="838200"/>
                <a:gridCol w="838200"/>
                <a:gridCol w="762000"/>
              </a:tblGrid>
              <a:tr h="451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Name of Awardee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Project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Number of Meters Proposed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Target Customer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Project Value per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1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Central Maine Power Company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$195,900,000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Residential, C&amp;I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$301.38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5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Salt River Project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$114,003,719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540,000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$211.12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5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Cleco Power LLC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$62,519,800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275,000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$227.34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South Mississippi Electric Power Association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$61,127,935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Other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$254.70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1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City of Glendale Water and 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$51,302,425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84,000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$610.74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5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Lakeland Electric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$48,306,833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125,000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Residential, C&amp;I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$386.45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37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Denton County Electric Cooperative d/b/a CoServ Electric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$17,205,844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$122.90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Cobb Electric Membership Corporation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$33,787,672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$177.83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37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South Kentucky Rural Electric Cooperative Corporation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$19,076,467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66,000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Residential, C&amp;I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$289.04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37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Connecticut Municipal Electric Energy Cooperative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$18,376,100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$1,413.55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Black Hills/Colorado Electric Utility Co.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$12,285,708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42,000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$292.52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Cheyenne Light, Fuel, and Power Company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$10,066,882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$264.92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1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Entergy New Orleans, Inc.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$10,000,000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Residential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$909.09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1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Navajo Tribal Utility Association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$9,983,500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$262.72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37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Sioux Valley Southwestern Electric Cooperative, Inc.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$8,032,736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$349.25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5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Woodruff Electric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$5,016,000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Other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$385.85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Allete Inc. d/b/a Minnesota 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$3,088,007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Ambiguous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$386.00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1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City of Fulton, Missouri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$3,055,282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$611.06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53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Marblehead, 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$2,692,350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$269.24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302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Stanton County Public Power District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$794,000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2,400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Ambiguous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$330.83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Mean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$34,331,063.00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$125,670.00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$402.83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Median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$14,745,776.00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$296.95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838200"/>
            <a:ext cx="3810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 slightly ambiguous</a:t>
            </a:r>
          </a:p>
          <a:p>
            <a:pPr lvl="1"/>
            <a:r>
              <a:rPr lang="en-US" dirty="0" smtClean="0"/>
              <a:t>No breakdown of budgets</a:t>
            </a:r>
          </a:p>
          <a:p>
            <a:r>
              <a:rPr lang="en-US" dirty="0" smtClean="0"/>
              <a:t>Some AMI projects not relevant to DR</a:t>
            </a:r>
          </a:p>
          <a:p>
            <a:pPr lvl="1"/>
            <a:r>
              <a:rPr lang="en-US" dirty="0" smtClean="0"/>
              <a:t>Filter by project descriptions (e.g. gas &amp; water metering)</a:t>
            </a:r>
          </a:p>
          <a:p>
            <a:r>
              <a:rPr lang="en-US" dirty="0" smtClean="0"/>
              <a:t>First </a:t>
            </a:r>
            <a:r>
              <a:rPr lang="en-US" dirty="0"/>
              <a:t>p</a:t>
            </a:r>
            <a:r>
              <a:rPr lang="en-US" dirty="0" smtClean="0"/>
              <a:t>ublic empirical information about AMI costs</a:t>
            </a:r>
          </a:p>
          <a:p>
            <a:pPr lvl="1"/>
            <a:r>
              <a:rPr lang="en-US" dirty="0" smtClean="0"/>
              <a:t>AMI suppliers price by customer (P ≠ MC)</a:t>
            </a:r>
          </a:p>
          <a:p>
            <a:pPr lvl="1"/>
            <a:r>
              <a:rPr lang="en-US" dirty="0" smtClean="0"/>
              <a:t>Provides a range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8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Sources: EIA (2009)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EIA Form 861: Survey of all US IOUs</a:t>
            </a:r>
          </a:p>
          <a:p>
            <a:pPr lvl="1"/>
            <a:r>
              <a:rPr lang="en-US" dirty="0" smtClean="0"/>
              <a:t>File 3 provides information about DR and AMI</a:t>
            </a:r>
          </a:p>
          <a:p>
            <a:pPr lvl="1"/>
            <a:r>
              <a:rPr lang="en-US" dirty="0" smtClean="0"/>
              <a:t>Most recent data are from 2009</a:t>
            </a:r>
          </a:p>
          <a:p>
            <a:r>
              <a:rPr lang="en-US" dirty="0" smtClean="0"/>
              <a:t>Offers MW-avoided by customer category</a:t>
            </a:r>
          </a:p>
          <a:p>
            <a:pPr lvl="1"/>
            <a:r>
              <a:rPr lang="en-US" dirty="0" smtClean="0"/>
              <a:t>Residential, C&amp;I, Gov., and Transportation (?)</a:t>
            </a:r>
          </a:p>
          <a:p>
            <a:r>
              <a:rPr lang="en-US" dirty="0" smtClean="0"/>
              <a:t>Offers “</a:t>
            </a:r>
            <a:r>
              <a:rPr lang="en-US" dirty="0"/>
              <a:t>d</a:t>
            </a:r>
            <a:r>
              <a:rPr lang="en-US" dirty="0" smtClean="0"/>
              <a:t>irect costs to utilities of DR program”</a:t>
            </a:r>
          </a:p>
          <a:p>
            <a:pPr lvl="1"/>
            <a:r>
              <a:rPr lang="en-US" dirty="0" smtClean="0"/>
              <a:t>What this represents is unclear/ambiguous</a:t>
            </a:r>
          </a:p>
          <a:p>
            <a:pPr lvl="1"/>
            <a:r>
              <a:rPr lang="en-US" dirty="0" smtClean="0"/>
              <a:t>As expressed, is endogenous, not exogenous cost</a:t>
            </a:r>
          </a:p>
          <a:p>
            <a:r>
              <a:rPr lang="en-US" dirty="0" smtClean="0"/>
              <a:t>May calculate $/MW-avoided from data</a:t>
            </a:r>
          </a:p>
          <a:p>
            <a:pPr lvl="1"/>
            <a:r>
              <a:rPr lang="en-US" dirty="0" smtClean="0"/>
              <a:t>..but estimates thus produced are extremely low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3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Sources: NADR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4191000" cy="5562600"/>
          </a:xfrm>
        </p:spPr>
        <p:txBody>
          <a:bodyPr/>
          <a:lstStyle/>
          <a:p>
            <a:r>
              <a:rPr lang="en-US" dirty="0" smtClean="0"/>
              <a:t>FERC’s 2009 National Assessment of Demand Response</a:t>
            </a:r>
          </a:p>
          <a:p>
            <a:pPr lvl="1"/>
            <a:r>
              <a:rPr lang="en-US" dirty="0" smtClean="0"/>
              <a:t>Produces NADR model</a:t>
            </a:r>
          </a:p>
          <a:p>
            <a:pPr lvl="1"/>
            <a:r>
              <a:rPr lang="en-US" dirty="0" smtClean="0"/>
              <a:t>Forecasts DR to 2020</a:t>
            </a:r>
          </a:p>
          <a:p>
            <a:r>
              <a:rPr lang="en-US" dirty="0" smtClean="0"/>
              <a:t>Provides MW-avoided/customer</a:t>
            </a:r>
          </a:p>
          <a:p>
            <a:r>
              <a:rPr lang="en-US" dirty="0" smtClean="0"/>
              <a:t>Provides changes over the years </a:t>
            </a:r>
          </a:p>
          <a:p>
            <a:pPr lvl="1"/>
            <a:r>
              <a:rPr lang="en-US" dirty="0" smtClean="0"/>
              <a:t>Dynamic modeling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04888"/>
              </p:ext>
            </p:extLst>
          </p:nvPr>
        </p:nvGraphicFramePr>
        <p:xfrm>
          <a:off x="228600" y="2057400"/>
          <a:ext cx="4114800" cy="252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29"/>
                <a:gridCol w="1129271"/>
                <a:gridCol w="990600"/>
                <a:gridCol w="1066800"/>
              </a:tblGrid>
              <a:tr h="3979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POTENTIAL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PEAK LOAD REDUCTIONS PER CUSTOMER (MW)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from </a:t>
                      </a:r>
                      <a:r>
                        <a:rPr lang="en-US" sz="2000" u="none" strike="noStrike" dirty="0" smtClean="0">
                          <a:effectLst/>
                        </a:rPr>
                        <a:t>NADR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88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3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Sources: FERC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6524"/>
            <a:ext cx="434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FERC’s 2011 survey of AMI and DR</a:t>
            </a:r>
          </a:p>
          <a:p>
            <a:pPr lvl="1"/>
            <a:r>
              <a:rPr lang="en-US" dirty="0" smtClean="0"/>
              <a:t>Results also from 2009</a:t>
            </a:r>
          </a:p>
          <a:p>
            <a:r>
              <a:rPr lang="en-US" dirty="0" smtClean="0"/>
              <a:t>Provides MW-avoided/customer</a:t>
            </a:r>
          </a:p>
          <a:p>
            <a:pPr lvl="1"/>
            <a:r>
              <a:rPr lang="en-US" dirty="0" smtClean="0"/>
              <a:t>Larger number of utilities than EIA</a:t>
            </a:r>
          </a:p>
          <a:p>
            <a:pPr lvl="1"/>
            <a:r>
              <a:rPr lang="en-US" dirty="0" smtClean="0"/>
              <a:t>RECs, Muni’s included</a:t>
            </a:r>
          </a:p>
          <a:p>
            <a:pPr lvl="1"/>
            <a:r>
              <a:rPr lang="en-US" dirty="0" smtClean="0"/>
              <a:t>More DR program types than NADR</a:t>
            </a:r>
          </a:p>
          <a:p>
            <a:r>
              <a:rPr lang="en-US" dirty="0" smtClean="0"/>
              <a:t>Static – only year-2009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29876"/>
              </p:ext>
            </p:extLst>
          </p:nvPr>
        </p:nvGraphicFramePr>
        <p:xfrm>
          <a:off x="4953000" y="1828800"/>
          <a:ext cx="3962400" cy="259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62"/>
                <a:gridCol w="1075562"/>
                <a:gridCol w="929913"/>
                <a:gridCol w="881363"/>
              </a:tblGrid>
              <a:tr h="4580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POTENTIAL PEAK LOAD REDUCTIONS PER CUSTOMER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(MW</a:t>
                      </a:r>
                      <a:r>
                        <a:rPr lang="en-US" sz="2000" b="1" u="none" strike="noStrike" dirty="0">
                          <a:effectLst/>
                        </a:rPr>
                        <a:t>) from </a:t>
                      </a:r>
                      <a:r>
                        <a:rPr lang="en-US" sz="2000" b="1" u="none" strike="noStrike" dirty="0" smtClean="0">
                          <a:effectLst/>
                        </a:rPr>
                        <a:t>FERC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015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9525" marR="9525" marT="9525" marB="0" anchor="b"/>
                </a:tc>
              </a:tr>
              <a:tr h="437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</a:t>
                      </a:r>
                    </a:p>
                  </a:txBody>
                  <a:tcPr marL="9525" marR="9525" marT="9525" marB="0" anchor="b"/>
                </a:tc>
              </a:tr>
              <a:tr h="427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525" marR="9525" marT="9525" marB="0" anchor="b"/>
                </a:tc>
              </a:tr>
              <a:tr h="430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86223"/>
              </p:ext>
            </p:extLst>
          </p:nvPr>
        </p:nvGraphicFramePr>
        <p:xfrm>
          <a:off x="5562600" y="4572000"/>
          <a:ext cx="2838965" cy="497205"/>
        </p:xfrm>
        <a:graphic>
          <a:graphicData uri="http://schemas.openxmlformats.org/drawingml/2006/table">
            <a:tbl>
              <a:tblPr/>
              <a:tblGrid>
                <a:gridCol w="2838965"/>
              </a:tblGrid>
              <a:tr h="40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211.33 for RES ILD rejected </a:t>
                      </a:r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(due </a:t>
                      </a:r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program w/aggregators)</a:t>
                      </a:r>
                      <a:endParaRPr lang="en-US" sz="16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5181600"/>
            <a:ext cx="2971800" cy="15075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Ambiguity issue:</a:t>
            </a:r>
          </a:p>
          <a:p>
            <a:pPr marL="0" indent="0" algn="ctr">
              <a:buNone/>
            </a:pPr>
            <a:r>
              <a:rPr lang="en-US" b="1" dirty="0" smtClean="0"/>
              <a:t>LOAD AGGREGATORS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85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Sources: FERC (2011) + EIA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/>
          <a:lstStyle/>
          <a:p>
            <a:r>
              <a:rPr lang="en-US" dirty="0" smtClean="0"/>
              <a:t>Combination of FERC’s 2011 survey with EIA Form 861</a:t>
            </a:r>
          </a:p>
          <a:p>
            <a:pPr lvl="1"/>
            <a:r>
              <a:rPr lang="en-US" dirty="0" smtClean="0"/>
              <a:t>Cross-referenced FERC (2011) with EIA data</a:t>
            </a:r>
          </a:p>
          <a:p>
            <a:pPr lvl="1"/>
            <a:r>
              <a:rPr lang="en-US" dirty="0" smtClean="0"/>
              <a:t>Both report MW-avoided for programs in 2009</a:t>
            </a:r>
          </a:p>
          <a:p>
            <a:pPr lvl="1"/>
            <a:r>
              <a:rPr lang="en-US" dirty="0" smtClean="0"/>
              <a:t>FERC offers number of customers per program, EIA  offers MW-avoided per program</a:t>
            </a:r>
          </a:p>
          <a:p>
            <a:pPr lvl="1"/>
            <a:r>
              <a:rPr lang="en-US" dirty="0" smtClean="0"/>
              <a:t>Combined to get MW-avoided-per-customer</a:t>
            </a:r>
          </a:p>
          <a:p>
            <a:r>
              <a:rPr lang="en-US" dirty="0" smtClean="0"/>
              <a:t>Can directly estimate $/MW-avoided using the program’s “direct cost to utilities” from EIA</a:t>
            </a:r>
          </a:p>
          <a:p>
            <a:pPr lvl="1"/>
            <a:r>
              <a:rPr lang="en-US" dirty="0" smtClean="0"/>
              <a:t>…but these estimates are also extremely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 Two: Methodology of DRIPCRY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7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215673"/>
              </p:ext>
            </p:extLst>
          </p:nvPr>
        </p:nvGraphicFramePr>
        <p:xfrm>
          <a:off x="1447800" y="1295400"/>
          <a:ext cx="6553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8535"/>
            <a:ext cx="8229600" cy="792162"/>
          </a:xfrm>
        </p:spPr>
        <p:txBody>
          <a:bodyPr/>
          <a:lstStyle/>
          <a:p>
            <a:r>
              <a:rPr lang="en-US" dirty="0" smtClean="0"/>
              <a:t>DRIPCRY Process Flow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Inputs: The NEEM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334000"/>
          </a:xfrm>
        </p:spPr>
        <p:txBody>
          <a:bodyPr/>
          <a:lstStyle/>
          <a:p>
            <a:r>
              <a:rPr lang="en-US" dirty="0" smtClean="0"/>
              <a:t>NEEM receives inputs of peak MW-avoided through DR programs</a:t>
            </a:r>
          </a:p>
          <a:p>
            <a:pPr lvl="2"/>
            <a:r>
              <a:rPr lang="en-US" dirty="0" smtClean="0"/>
              <a:t>Amounts derived through stakeholder process</a:t>
            </a:r>
          </a:p>
          <a:p>
            <a:pPr lvl="1"/>
            <a:r>
              <a:rPr lang="en-US" dirty="0" smtClean="0"/>
              <a:t>Annual total peak MW-avoided provided</a:t>
            </a:r>
          </a:p>
          <a:p>
            <a:pPr lvl="1"/>
            <a:r>
              <a:rPr lang="en-US" dirty="0" smtClean="0"/>
              <a:t>Take differences for incremental MW-avoided</a:t>
            </a:r>
          </a:p>
          <a:p>
            <a:r>
              <a:rPr lang="en-US" dirty="0" smtClean="0"/>
              <a:t>2010 is “base year:” all DR installed to-date</a:t>
            </a:r>
          </a:p>
          <a:p>
            <a:r>
              <a:rPr lang="en-US" dirty="0" smtClean="0"/>
              <a:t>NPVs calculated for 2015-2030 period</a:t>
            </a:r>
          </a:p>
          <a:p>
            <a:pPr lvl="1"/>
            <a:r>
              <a:rPr lang="en-US" dirty="0" smtClean="0"/>
              <a:t>Same period considered for peak generators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9897"/>
            <a:ext cx="7600950" cy="27107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EIPC Gathers Grid Planning Authorities</a:t>
            </a:r>
          </a:p>
          <a:p>
            <a:pPr lvl="1"/>
            <a:r>
              <a:rPr lang="en-US" dirty="0" smtClean="0"/>
              <a:t>Modeling Impacts of Grid Policy Options for the Eastern Interconnection</a:t>
            </a:r>
          </a:p>
          <a:p>
            <a:pPr lvl="1"/>
            <a:r>
              <a:rPr lang="en-US" dirty="0" smtClean="0"/>
              <a:t>Municipal, State, and Federal policy-makers</a:t>
            </a:r>
          </a:p>
          <a:p>
            <a:pPr lvl="1"/>
            <a:r>
              <a:rPr lang="en-US" dirty="0" smtClean="0"/>
              <a:t>Stakeholders: Environmental &amp; Consumer Advocacy NPOs, Generation Industry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600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2066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689661"/>
            <a:ext cx="5334000" cy="171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CRA’s NEEM Model</a:t>
            </a:r>
          </a:p>
          <a:p>
            <a:pPr lvl="1"/>
            <a:r>
              <a:rPr lang="en-US" dirty="0" smtClean="0"/>
              <a:t>General Equilibrium model for </a:t>
            </a:r>
            <a:r>
              <a:rPr lang="en-US" dirty="0"/>
              <a:t>e</a:t>
            </a:r>
            <a:r>
              <a:rPr lang="en-US" dirty="0" smtClean="0"/>
              <a:t>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60878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Inputs: The NEEM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Problem: Cartographic Challenges</a:t>
            </a:r>
          </a:p>
          <a:p>
            <a:pPr lvl="1"/>
            <a:r>
              <a:rPr lang="en-US" dirty="0" smtClean="0"/>
              <a:t>NEEM has own regional definitions of US</a:t>
            </a:r>
          </a:p>
          <a:p>
            <a:pPr lvl="1"/>
            <a:r>
              <a:rPr lang="en-US" dirty="0" smtClean="0"/>
              <a:t>FERC, NADR data are reported by NERC regions</a:t>
            </a:r>
          </a:p>
          <a:p>
            <a:pPr lvl="1"/>
            <a:r>
              <a:rPr lang="en-US" dirty="0" smtClean="0"/>
              <a:t>Must convert from NEEM to NERC, compute costs, then convert back again from NERC to NEEM</a:t>
            </a:r>
          </a:p>
          <a:p>
            <a:r>
              <a:rPr lang="en-US" dirty="0" smtClean="0"/>
              <a:t>Solution: Matrix method</a:t>
            </a:r>
          </a:p>
          <a:p>
            <a:pPr lvl="1"/>
            <a:r>
              <a:rPr lang="en-US" dirty="0" smtClean="0"/>
              <a:t>Essentially based upon creator’s judgment</a:t>
            </a:r>
          </a:p>
          <a:p>
            <a:pPr lvl="1"/>
            <a:r>
              <a:rPr lang="en-US" dirty="0" smtClean="0"/>
              <a:t>Fortunately, consistent with previous methods used to convert NEMS regions to NEEM regions</a:t>
            </a:r>
          </a:p>
          <a:p>
            <a:pPr lvl="1"/>
            <a:r>
              <a:rPr lang="en-US" dirty="0" smtClean="0"/>
              <a:t>Able to leverage NEMS conversion tables…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Method: Cartographic Conversions</a:t>
            </a:r>
            <a:endParaRPr lang="en-US" dirty="0"/>
          </a:p>
        </p:txBody>
      </p:sp>
      <p:pic>
        <p:nvPicPr>
          <p:cNvPr id="4" name="Picture 3" descr="NEEM Region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4784"/>
            <a:ext cx="3719195" cy="2438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3827342"/>
            <a:ext cx="3989070" cy="2671445"/>
          </a:xfrm>
          <a:prstGeom prst="rect">
            <a:avLst/>
          </a:prstGeom>
        </p:spPr>
      </p:pic>
      <p:pic>
        <p:nvPicPr>
          <p:cNvPr id="6" name="Picture 5" descr="NEMS Region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" y="3943864"/>
            <a:ext cx="3886200" cy="24384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669097" y="3686432"/>
            <a:ext cx="990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00100" y="4708087"/>
            <a:ext cx="609600" cy="108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62" y="3238841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NEEM Regions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61" y="6197598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NEMS Regions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7257" y="6382264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NERC Regions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86364" y="1168442"/>
            <a:ext cx="4555706" cy="2439731"/>
          </a:xfrm>
        </p:spPr>
        <p:txBody>
          <a:bodyPr>
            <a:normAutofit/>
          </a:bodyPr>
          <a:lstStyle/>
          <a:p>
            <a:r>
              <a:rPr lang="en-US" dirty="0" smtClean="0"/>
              <a:t>Used NEMS regions as intermediary</a:t>
            </a:r>
          </a:p>
          <a:p>
            <a:pPr lvl="1"/>
            <a:r>
              <a:rPr lang="en-US" dirty="0" smtClean="0"/>
              <a:t>Can thus produce DR costs by NEMS region, in addition to NERC/NEEM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Method: DR “Portfolios”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30560"/>
              </p:ext>
            </p:extLst>
          </p:nvPr>
        </p:nvGraphicFramePr>
        <p:xfrm>
          <a:off x="38101" y="1219200"/>
          <a:ext cx="4648198" cy="2826291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32933"/>
                <a:gridCol w="602544"/>
                <a:gridCol w="955323"/>
                <a:gridCol w="507998"/>
                <a:gridCol w="939802"/>
                <a:gridCol w="609598"/>
              </a:tblGrid>
              <a:tr h="327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THREE EXAMPLE DR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PORTFOLIO MIXTURES FROM FERC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FRCC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573" marR="8573" marT="857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SERC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573" marR="8573" marT="8573" marB="0" anchor="b"/>
                </a:tc>
              </a:tr>
              <a:tr h="251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RES,DLC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</a:tr>
              <a:tr h="251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</a:tr>
              <a:tr h="251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</a:tr>
              <a:tr h="251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OTH,ETC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</a:tr>
              <a:tr h="25185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CNI,ETC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OTH,DLC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</a:tr>
              <a:tr h="282262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OTH,DLC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573" marR="8573" marT="8573" marB="0" anchor="b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191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FERC, NADR report by NERC region</a:t>
            </a:r>
          </a:p>
          <a:p>
            <a:r>
              <a:rPr lang="en-US" dirty="0" smtClean="0"/>
              <a:t>Filtered Data by NERC region to identify portions of DR MW-avoided held by each program type</a:t>
            </a:r>
          </a:p>
          <a:p>
            <a:r>
              <a:rPr lang="en-US" dirty="0" smtClean="0"/>
              <a:t>Developed “DR Portfolio” for each region = granularity in program costs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924" y="4267200"/>
            <a:ext cx="441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NADR Advantage: Shows changes to DR Portfolios over the 30-year period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RES,DLC  will grow while CNI,DYN remains constant</a:t>
            </a:r>
          </a:p>
          <a:p>
            <a:r>
              <a:rPr lang="en-US" dirty="0" smtClean="0"/>
              <a:t>FERC (2011) doesn’t show changes to DR portfolios</a:t>
            </a:r>
          </a:p>
        </p:txBody>
      </p:sp>
    </p:spTree>
    <p:extLst>
      <p:ext uri="{BB962C8B-B14F-4D97-AF65-F5344CB8AC3E}">
        <p14:creationId xmlns:p14="http://schemas.microsoft.com/office/powerpoint/2010/main" val="324098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058562"/>
          </a:xfrm>
        </p:spPr>
        <p:txBody>
          <a:bodyPr/>
          <a:lstStyle/>
          <a:p>
            <a:r>
              <a:rPr lang="en-US" dirty="0" smtClean="0"/>
              <a:t>Method: Costs-per-MW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29603"/>
              </p:ext>
            </p:extLst>
          </p:nvPr>
        </p:nvGraphicFramePr>
        <p:xfrm>
          <a:off x="228600" y="990600"/>
          <a:ext cx="3581400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789"/>
                <a:gridCol w="1267949"/>
                <a:gridCol w="1423662"/>
              </a:tblGrid>
              <a:tr h="3102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COST PER CUSTOMER SOURCES: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00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EPRI (2011)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Customer Type: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Low: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$70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$140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CNI/OTH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KEMA (2009)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$450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$1,300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</a:t>
                      </a:r>
                      <a:r>
                        <a:rPr lang="en-US" sz="2000" u="none" strike="noStrike" dirty="0" smtClean="0">
                          <a:effectLst/>
                        </a:rPr>
                        <a:t>2,500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CNI/OTH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SGIG (2010)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$200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ALL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99618"/>
              </p:ext>
            </p:extLst>
          </p:nvPr>
        </p:nvGraphicFramePr>
        <p:xfrm>
          <a:off x="4800600" y="990600"/>
          <a:ext cx="4114800" cy="252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29"/>
                <a:gridCol w="1129271"/>
                <a:gridCol w="990600"/>
                <a:gridCol w="1066800"/>
              </a:tblGrid>
              <a:tr h="3979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POTENTIAL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PEAK LOAD REDUCTIONS PER CUSTOMER (MW)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from </a:t>
                      </a:r>
                      <a:r>
                        <a:rPr lang="en-US" sz="2000" u="none" strike="noStrike" dirty="0" smtClean="0">
                          <a:effectLst/>
                        </a:rPr>
                        <a:t>NADR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88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9525" marR="9525" marT="9525" marB="0" anchor="b"/>
                </a:tc>
              </a:tr>
              <a:tr h="397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962400" y="1905000"/>
            <a:ext cx="722870" cy="105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733800"/>
            <a:ext cx="472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UPPER BOUND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NADR MW/customer lower than FERC MW/customer, so $/MW higher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1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Method: Costs-per-MW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47938"/>
              </p:ext>
            </p:extLst>
          </p:nvPr>
        </p:nvGraphicFramePr>
        <p:xfrm>
          <a:off x="228600" y="1072902"/>
          <a:ext cx="3581400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789"/>
                <a:gridCol w="1267949"/>
                <a:gridCol w="1423662"/>
              </a:tblGrid>
              <a:tr h="3102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COST PER CUSTOMER SOURCES: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00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EPRI (2011)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Customer Type: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Low: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$70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$140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CNI/OTH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KEMA (2009)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$450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$1,300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</a:t>
                      </a:r>
                      <a:r>
                        <a:rPr lang="en-US" sz="2000" u="none" strike="noStrike" dirty="0" smtClean="0">
                          <a:effectLst/>
                        </a:rPr>
                        <a:t>2,500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CNI/OTH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SGIG (2010)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$200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ALL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16810"/>
              </p:ext>
            </p:extLst>
          </p:nvPr>
        </p:nvGraphicFramePr>
        <p:xfrm>
          <a:off x="4800600" y="1066800"/>
          <a:ext cx="3962400" cy="259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62"/>
                <a:gridCol w="1075562"/>
                <a:gridCol w="929913"/>
                <a:gridCol w="881363"/>
              </a:tblGrid>
              <a:tr h="4580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POTENTIAL PEAK LOAD REDUCTIONS PER CUSTOMER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(MW</a:t>
                      </a:r>
                      <a:r>
                        <a:rPr lang="en-US" sz="2000" b="1" u="none" strike="noStrike" dirty="0">
                          <a:effectLst/>
                        </a:rPr>
                        <a:t>) from </a:t>
                      </a:r>
                      <a:r>
                        <a:rPr lang="en-US" sz="2000" b="1" u="none" strike="noStrike" dirty="0" smtClean="0">
                          <a:effectLst/>
                        </a:rPr>
                        <a:t>FERC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015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9525" marR="9525" marT="9525" marB="0" anchor="b"/>
                </a:tc>
              </a:tr>
              <a:tr h="437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</a:t>
                      </a:r>
                    </a:p>
                  </a:txBody>
                  <a:tcPr marL="9525" marR="9525" marT="9525" marB="0" anchor="b"/>
                </a:tc>
              </a:tr>
              <a:tr h="427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525" marR="9525" marT="9525" marB="0" anchor="b"/>
                </a:tc>
              </a:tr>
              <a:tr h="430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62400" y="2133600"/>
            <a:ext cx="722870" cy="105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15597" y="3886200"/>
            <a:ext cx="43125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LOWER BOUND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FERC MW/customer higher than NADR MW/customer, so $/MW 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4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Method: Costs-per-MW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61165"/>
              </p:ext>
            </p:extLst>
          </p:nvPr>
        </p:nvGraphicFramePr>
        <p:xfrm>
          <a:off x="152400" y="2971800"/>
          <a:ext cx="4038599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76"/>
                <a:gridCol w="1504576"/>
                <a:gridCol w="1029447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COST PER MEGAWATT-AVOIDED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EIA (2009),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FERC (2011) + EIA (2009)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EIA (2009)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$2,800/MW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$23,000/MW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ALL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FERC (2011) + EIA (2009)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Low: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$1,650/MW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$25,000/MW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$1,700/MW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$27,000/MW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Non-DLC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57538"/>
              </p:ext>
            </p:extLst>
          </p:nvPr>
        </p:nvGraphicFramePr>
        <p:xfrm>
          <a:off x="4419600" y="2286000"/>
          <a:ext cx="4572000" cy="439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1306285"/>
                <a:gridCol w="1061357"/>
                <a:gridCol w="1061359"/>
              </a:tblGrid>
              <a:tr h="2909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COST-PER-MW-AVOIDED: KEMA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(2009)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9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Low Bound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($/MW) “KEMA LOW”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$121,700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$78,704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$64,961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$78,704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$19,606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$44,013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$29,064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$77,093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$20,506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037" marR="8037" marT="8037" marB="0" anchor="b"/>
                </a:tc>
              </a:tr>
              <a:tr h="1607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High Bound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($/MW) “KEMA HIGH”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C&amp;I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$187,231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$354,170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$99,939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$354,170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$30,163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DYN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$198,059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$44,713</a:t>
                      </a:r>
                    </a:p>
                  </a:txBody>
                  <a:tcPr marL="9525" marR="9525" marT="9525" marB="0" anchor="b"/>
                </a:tc>
              </a:tr>
              <a:tr h="160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ETC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$346,917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$31,548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405" y="914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KEMA LOW has been recommended to the EIPC SSC/MWG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Wide range captures most of the other estimates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KEMA HIGH brings DR $/MW closest to peak generation $/MW (~$400,000)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07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" y="18535"/>
            <a:ext cx="89113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Method: Cartographic Conversions (Reversal)</a:t>
            </a:r>
            <a:endParaRPr lang="en-US" dirty="0"/>
          </a:p>
        </p:txBody>
      </p:sp>
      <p:pic>
        <p:nvPicPr>
          <p:cNvPr id="13" name="Picture 12" descr="NEEM Region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52" y="4293368"/>
            <a:ext cx="3719195" cy="24384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87179" y="1199653"/>
            <a:ext cx="3989070" cy="2671445"/>
          </a:xfrm>
          <a:prstGeom prst="rect">
            <a:avLst/>
          </a:prstGeom>
        </p:spPr>
      </p:pic>
      <p:pic>
        <p:nvPicPr>
          <p:cNvPr id="15" name="Picture 14" descr="NEMS Region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" y="4206789"/>
            <a:ext cx="3886200" cy="24384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1693811" y="3949357"/>
            <a:ext cx="990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24814" y="4971012"/>
            <a:ext cx="609600" cy="108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34414" y="6460523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NEEM Regions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275" y="6460523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NEMS Regions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276" y="3764691"/>
            <a:ext cx="16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NERC Regions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3138" y="1655107"/>
            <a:ext cx="4312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Reverse conversions allocate DR costs to each regional 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6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14"/>
            <a:ext cx="8229600" cy="1143000"/>
          </a:xfrm>
        </p:spPr>
        <p:txBody>
          <a:bodyPr/>
          <a:lstStyle/>
          <a:p>
            <a:r>
              <a:rPr lang="en-US" dirty="0" smtClean="0"/>
              <a:t>Results: NPV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Performed for year 2015-2030</a:t>
            </a:r>
          </a:p>
          <a:p>
            <a:pPr lvl="1"/>
            <a:r>
              <a:rPr lang="en-US" dirty="0" smtClean="0"/>
              <a:t>Interest rate = 5%</a:t>
            </a:r>
          </a:p>
          <a:p>
            <a:pPr lvl="1"/>
            <a:r>
              <a:rPr lang="en-US" dirty="0" smtClean="0"/>
              <a:t>Same period and interest rate for peak generation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04286"/>
            <a:ext cx="2095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8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447154"/>
              </p:ext>
            </p:extLst>
          </p:nvPr>
        </p:nvGraphicFramePr>
        <p:xfrm>
          <a:off x="990600" y="2590800"/>
          <a:ext cx="714692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01194"/>
              </p:ext>
            </p:extLst>
          </p:nvPr>
        </p:nvGraphicFramePr>
        <p:xfrm>
          <a:off x="1600200" y="16476"/>
          <a:ext cx="6248400" cy="24981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25355"/>
                <a:gridCol w="1390032"/>
                <a:gridCol w="1313559"/>
                <a:gridCol w="1619454"/>
              </a:tblGrid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BAU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Results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($B)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NADR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EPRI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EPRI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KEMA 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KEMA LOW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SGIG 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SGIG LOW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EIA 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EIA LOW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FERC+EIA 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FERC+EIA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44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5340"/>
              </p:ext>
            </p:extLst>
          </p:nvPr>
        </p:nvGraphicFramePr>
        <p:xfrm>
          <a:off x="1600200" y="49427"/>
          <a:ext cx="6172200" cy="248988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57653"/>
                <a:gridCol w="1338311"/>
                <a:gridCol w="1418205"/>
                <a:gridCol w="1558031"/>
              </a:tblGrid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Future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4,S3 Results ($B):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NADR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EPRI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EPRI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KEMA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KEMA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SGIG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SGIG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EIA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EIA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FERC+EIA 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</a:tr>
              <a:tr h="226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FERC+EIA 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425108"/>
              </p:ext>
            </p:extLst>
          </p:nvPr>
        </p:nvGraphicFramePr>
        <p:xfrm>
          <a:off x="1066800" y="2675581"/>
          <a:ext cx="72390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753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NEEM models eight “futures” with sensitivities</a:t>
            </a:r>
          </a:p>
          <a:p>
            <a:pPr lvl="1"/>
            <a:r>
              <a:rPr lang="en-US" dirty="0" smtClean="0"/>
              <a:t>BAU: 55,096 MW-avoided of DR added by 2040</a:t>
            </a:r>
          </a:p>
          <a:p>
            <a:pPr lvl="1"/>
            <a:r>
              <a:rPr lang="en-US" dirty="0" smtClean="0"/>
              <a:t>Future 4: “Aggressive EE/DR/DG”</a:t>
            </a:r>
          </a:p>
          <a:p>
            <a:pPr lvl="2"/>
            <a:r>
              <a:rPr lang="en-US" b="1" dirty="0" smtClean="0"/>
              <a:t>179,498 MW-avoided</a:t>
            </a:r>
            <a:r>
              <a:rPr lang="en-US" dirty="0" smtClean="0"/>
              <a:t> of DR added by 2040</a:t>
            </a:r>
          </a:p>
          <a:p>
            <a:pPr lvl="1"/>
            <a:r>
              <a:rPr lang="en-US" dirty="0" smtClean="0"/>
              <a:t>Future 4, Sensitivity 3: “</a:t>
            </a:r>
            <a:r>
              <a:rPr lang="en-US" i="1" dirty="0" smtClean="0"/>
              <a:t>Hyper-</a:t>
            </a:r>
            <a:r>
              <a:rPr lang="en-US" dirty="0" smtClean="0"/>
              <a:t>Aggressive DR”</a:t>
            </a:r>
          </a:p>
          <a:p>
            <a:pPr lvl="2"/>
            <a:r>
              <a:rPr lang="en-US" b="1" dirty="0" smtClean="0"/>
              <a:t>227,069 MW-avoided</a:t>
            </a:r>
            <a:r>
              <a:rPr lang="en-US" dirty="0" smtClean="0"/>
              <a:t> of DR added by 2040</a:t>
            </a:r>
          </a:p>
          <a:p>
            <a:r>
              <a:rPr lang="en-US" dirty="0" smtClean="0"/>
              <a:t>How to compare costs of DR to other options?</a:t>
            </a:r>
          </a:p>
          <a:p>
            <a:pPr lvl="1"/>
            <a:r>
              <a:rPr lang="en-US" dirty="0" smtClean="0"/>
              <a:t>DR considered equivalent to peak generation</a:t>
            </a:r>
          </a:p>
          <a:p>
            <a:pPr lvl="2"/>
            <a:r>
              <a:rPr lang="en-US" dirty="0" smtClean="0"/>
              <a:t>Can reduce demand instead of increasing supply</a:t>
            </a:r>
          </a:p>
          <a:p>
            <a:pPr lvl="1"/>
            <a:r>
              <a:rPr lang="en-US" dirty="0" smtClean="0"/>
              <a:t>Peak generator costs tractable: DR costs…not</a:t>
            </a:r>
          </a:p>
          <a:p>
            <a:r>
              <a:rPr lang="en-US" dirty="0" smtClean="0"/>
              <a:t>Hence, a model for estimating DR costs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Background and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28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82217"/>
              </p:ext>
            </p:extLst>
          </p:nvPr>
        </p:nvGraphicFramePr>
        <p:xfrm>
          <a:off x="1524000" y="37070"/>
          <a:ext cx="6096000" cy="24775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34719"/>
                <a:gridCol w="1321787"/>
                <a:gridCol w="1400698"/>
                <a:gridCol w="153879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F4S3 Results ($B):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FERC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EPRI 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EPRI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KEMA 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KEMA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SGIG 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SGIG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EIA 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EIA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FERC+EIA 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</a:tr>
              <a:tr h="248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FERC+EIA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881468"/>
              </p:ext>
            </p:extLst>
          </p:nvPr>
        </p:nvGraphicFramePr>
        <p:xfrm>
          <a:off x="914400" y="2743200"/>
          <a:ext cx="7162800" cy="409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44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Feedback: What are your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Alternate sources for AMI costs?</a:t>
            </a:r>
          </a:p>
          <a:p>
            <a:pPr lvl="1"/>
            <a:r>
              <a:rPr lang="en-US" dirty="0" smtClean="0"/>
              <a:t>Other DR-relevant costs?</a:t>
            </a:r>
          </a:p>
          <a:p>
            <a:r>
              <a:rPr lang="en-US" dirty="0" smtClean="0"/>
              <a:t>Any sources seem unrealistic? Credentials?</a:t>
            </a:r>
          </a:p>
          <a:p>
            <a:r>
              <a:rPr lang="en-US" dirty="0" smtClean="0"/>
              <a:t>Is a utility-costs approach acceptable? </a:t>
            </a:r>
          </a:p>
          <a:p>
            <a:pPr lvl="1"/>
            <a:r>
              <a:rPr lang="en-US" dirty="0" smtClean="0"/>
              <a:t>Why/Why-not?</a:t>
            </a:r>
          </a:p>
          <a:p>
            <a:r>
              <a:rPr lang="en-US" dirty="0"/>
              <a:t>R</a:t>
            </a:r>
            <a:r>
              <a:rPr lang="en-US" dirty="0" smtClean="0"/>
              <a:t>efinements to methods?</a:t>
            </a:r>
          </a:p>
          <a:p>
            <a:r>
              <a:rPr lang="en-US" dirty="0" smtClean="0"/>
              <a:t>Policy-relevant applications of this model?</a:t>
            </a:r>
          </a:p>
          <a:p>
            <a:r>
              <a:rPr lang="en-US" dirty="0" smtClean="0"/>
              <a:t>Cross-referencing? Double-counting issues? </a:t>
            </a:r>
          </a:p>
          <a:p>
            <a:pPr lvl="1"/>
            <a:r>
              <a:rPr lang="en-US" dirty="0" smtClean="0"/>
              <a:t>(just because this came up at previous WOPRs…)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7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Thanks for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7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One: Creation of the </a:t>
            </a:r>
            <a:br>
              <a:rPr lang="en-US" dirty="0" smtClean="0"/>
            </a:br>
            <a:r>
              <a:rPr lang="en-US" dirty="0" smtClean="0"/>
              <a:t>“Demand Response Incremental Program Costs by Region per Year” model (D.R.I.P.C.R.Y.)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6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6644"/>
            <a:ext cx="5774724" cy="53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878" y="0"/>
            <a:ext cx="8229600" cy="1143000"/>
          </a:xfrm>
        </p:spPr>
        <p:txBody>
          <a:bodyPr/>
          <a:lstStyle/>
          <a:p>
            <a:r>
              <a:rPr lang="en-US" dirty="0" smtClean="0"/>
              <a:t>A “System Costs”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“System Costs”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Three Main Categories:</a:t>
            </a:r>
          </a:p>
          <a:p>
            <a:pPr lvl="1"/>
            <a:r>
              <a:rPr lang="en-US" dirty="0" smtClean="0"/>
              <a:t>Administrative Program Costs (labor, data)</a:t>
            </a:r>
          </a:p>
          <a:p>
            <a:pPr lvl="1"/>
            <a:r>
              <a:rPr lang="en-US" dirty="0" smtClean="0"/>
              <a:t>Capital Program Costs (hardware, AMI)</a:t>
            </a:r>
          </a:p>
          <a:p>
            <a:pPr lvl="1"/>
            <a:r>
              <a:rPr lang="en-US" dirty="0" smtClean="0"/>
              <a:t>Transaction Costs (consumer informing self)</a:t>
            </a:r>
          </a:p>
          <a:p>
            <a:r>
              <a:rPr lang="en-US" dirty="0" smtClean="0"/>
              <a:t>Exogenous Cost is price paid by “system”</a:t>
            </a:r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dirty="0" smtClean="0"/>
              <a:t>Non-competitive AMI markets (prices are chosen)</a:t>
            </a:r>
          </a:p>
          <a:p>
            <a:pPr lvl="1"/>
            <a:r>
              <a:rPr lang="en-US" dirty="0" smtClean="0"/>
              <a:t>No disclosure of operation &amp; administrative costs</a:t>
            </a:r>
          </a:p>
          <a:p>
            <a:pPr lvl="1"/>
            <a:r>
              <a:rPr lang="en-US" dirty="0" smtClean="0"/>
              <a:t>Transaction costs difficult to quantify</a:t>
            </a:r>
          </a:p>
          <a:p>
            <a:r>
              <a:rPr lang="en-US" dirty="0" smtClean="0"/>
              <a:t>Primary focus is capital costs (best-known)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4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“Taxonomy” of DR Programs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46943"/>
              </p:ext>
            </p:extLst>
          </p:nvPr>
        </p:nvGraphicFramePr>
        <p:xfrm>
          <a:off x="6477000" y="1524000"/>
          <a:ext cx="1905000" cy="194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457200"/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CUSTOMER CATEGORY CODES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Residential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8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Commercial and 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CNI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0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81344"/>
              </p:ext>
            </p:extLst>
          </p:nvPr>
        </p:nvGraphicFramePr>
        <p:xfrm>
          <a:off x="457200" y="1524000"/>
          <a:ext cx="54864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219200"/>
                <a:gridCol w="1752600"/>
                <a:gridCol w="1676400"/>
              </a:tblGrid>
              <a:tr h="15675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PROGRAM CATEGORY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CODES AND CONSTITUENT PROGRAMS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DLC</a:t>
                      </a:r>
                      <a:endParaRPr lang="en-U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ILD</a:t>
                      </a:r>
                      <a:endParaRPr lang="en-U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DYN</a:t>
                      </a:r>
                      <a:endParaRPr lang="en-U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ETC</a:t>
                      </a:r>
                      <a:endParaRPr lang="en-US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09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Direct Load Control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Interruptible </a:t>
                      </a:r>
                      <a:r>
                        <a:rPr lang="en-US" sz="1600" dirty="0">
                          <a:effectLst/>
                        </a:rPr>
                        <a:t>Load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Critical Peak Pricing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Emergency Demand Response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Critical Peak Pricing with Load Control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Load as a Capacity Resource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Time-of-use pricing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Peak Time Rebate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Real-time pricing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Others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33800"/>
            <a:ext cx="800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 programs very diverse</a:t>
            </a:r>
          </a:p>
          <a:p>
            <a:pPr lvl="1"/>
            <a:r>
              <a:rPr lang="en-US" dirty="0" smtClean="0"/>
              <a:t>Distributor and customer make own terms</a:t>
            </a:r>
          </a:p>
          <a:p>
            <a:r>
              <a:rPr lang="en-US" dirty="0" smtClean="0"/>
              <a:t>FERC’s has made DR a “strategic initiative”</a:t>
            </a:r>
          </a:p>
          <a:p>
            <a:pPr lvl="1"/>
            <a:r>
              <a:rPr lang="en-US" dirty="0" smtClean="0"/>
              <a:t>EISA (2007): FERC must assess DR in US</a:t>
            </a:r>
          </a:p>
          <a:p>
            <a:pPr lvl="1"/>
            <a:r>
              <a:rPr lang="en-US" dirty="0" smtClean="0"/>
              <a:t>Provides useful classification of DR programs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83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80910"/>
              </p:ext>
            </p:extLst>
          </p:nvPr>
        </p:nvGraphicFramePr>
        <p:xfrm>
          <a:off x="203886" y="1219199"/>
          <a:ext cx="8482914" cy="365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339"/>
                <a:gridCol w="2672118"/>
                <a:gridCol w="3276102"/>
                <a:gridCol w="965355"/>
              </a:tblGrid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Source Author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Source Title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(Year published)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Source URL (if applicable)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Abbreviation</a:t>
                      </a:r>
                      <a:endParaRPr lang="en-US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Electric Power Research Institute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Estimating the Costs and Benefits of the Smart Grid (2011)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2"/>
                        </a:rPr>
                        <a:t>http://ipu.msu.edu/programs/MIGrid2011/presentations/pdfs/Reference%20Material%20%20Estimating%20the%20Costs%20and%20Benefits%20of%20the%20Smart%20Grid.pdf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EPRI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KEMA, Inc.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California solar initiative: For metering, monitoring and reporting market photovoltaic systems in California (2009)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3"/>
                        </a:rPr>
                        <a:t>http://www.energy.ca.gov/2009publications/CPUC-1000-2009-030/CPUC-1000-2009-030.pdf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KEMA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Department of Energy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Recovery act selections for smart grid investment grant awards by category (2010)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www.energy.gov/recovery/smartgrid_maps/SGIGSelections_Category.pdf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SGIG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Energy Information Administration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 861, File 3 (2009)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5"/>
                        </a:rPr>
                        <a:t>http://205.254.135.24/cneaf/electricity/page/eia861.html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EIA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Federal Energy Regulatory Commission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National Assessment of Demand Response (2009)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6"/>
                        </a:rPr>
                        <a:t>http://www.ferc.gov/industries/electric/indus-act/demand-response.asp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NADR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Federal Energy Regulatory Commission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Survey of Demand Response and Advanced Metering (2011)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6"/>
                        </a:rPr>
                        <a:t>http://www.ferc.gov/industries/electric/indus-act/demand-response.asp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FERC</a:t>
                      </a:r>
                      <a:endParaRPr lang="en-US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Sources: All (links, abbreviations)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8768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authoritative sources within 2 years</a:t>
            </a:r>
          </a:p>
          <a:p>
            <a:pPr lvl="1"/>
            <a:r>
              <a:rPr lang="en-US" dirty="0" smtClean="0"/>
              <a:t>EPRI, KEMA, SGIG: Costs-per-customer</a:t>
            </a:r>
          </a:p>
          <a:p>
            <a:pPr lvl="1"/>
            <a:r>
              <a:rPr lang="en-US" dirty="0" smtClean="0"/>
              <a:t>NADR, FERC: MW-avoided-per-customer</a:t>
            </a:r>
          </a:p>
          <a:p>
            <a:pPr lvl="1"/>
            <a:r>
              <a:rPr lang="en-US" dirty="0" smtClean="0"/>
              <a:t>EIA: Direct source for $/MW-avoided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3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Sources: EPRI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1" y="6477000"/>
            <a:ext cx="2057400" cy="304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(Source: EPRI (2011)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81" y="3200400"/>
            <a:ext cx="6629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1430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EPRI (2011) “Estimating Costs and Benefits of the Smart Grid”</a:t>
            </a:r>
          </a:p>
          <a:p>
            <a:pPr lvl="1"/>
            <a:r>
              <a:rPr lang="en-US" dirty="0" smtClean="0"/>
              <a:t>Per-unit costs of AMI, other non-DR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0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2364</Words>
  <Application>Microsoft Office PowerPoint</Application>
  <PresentationFormat>On-screen Show (4:3)</PresentationFormat>
  <Paragraphs>727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Background and Purpose</vt:lpstr>
      <vt:lpstr>PowerPoint Presentation</vt:lpstr>
      <vt:lpstr>Part One: Creation of the  “Demand Response Incremental Program Costs by Region per Year” model (D.R.I.P.C.R.Y.)</vt:lpstr>
      <vt:lpstr>A “System Costs” Approach</vt:lpstr>
      <vt:lpstr>A “System Costs” Approach</vt:lpstr>
      <vt:lpstr>“Taxonomy” of DR Programs</vt:lpstr>
      <vt:lpstr>Sources: All (links, abbreviations)</vt:lpstr>
      <vt:lpstr>Sources: EPRI (2011)</vt:lpstr>
      <vt:lpstr>Sources: KEMA (2009)</vt:lpstr>
      <vt:lpstr>Sources: DOE SGIG (2010)</vt:lpstr>
      <vt:lpstr>Sources: DOE SGIG (2010)</vt:lpstr>
      <vt:lpstr>Sources: EIA (2009) </vt:lpstr>
      <vt:lpstr>Sources: NADR (2009)</vt:lpstr>
      <vt:lpstr>Sources: FERC (2011)</vt:lpstr>
      <vt:lpstr>Sources: FERC (2011) + EIA (2009)</vt:lpstr>
      <vt:lpstr>Part Two: Methodology of DRIPCRY</vt:lpstr>
      <vt:lpstr>DRIPCRY Process Flow Chart</vt:lpstr>
      <vt:lpstr>Inputs: The NEEM Model </vt:lpstr>
      <vt:lpstr>Inputs: The NEEM Model</vt:lpstr>
      <vt:lpstr>Method: Cartographic Conversions</vt:lpstr>
      <vt:lpstr>Method: DR “Portfolios” </vt:lpstr>
      <vt:lpstr>Method: Costs-per-MW</vt:lpstr>
      <vt:lpstr>Method: Costs-per-MW</vt:lpstr>
      <vt:lpstr>Method: Costs-per-MW</vt:lpstr>
      <vt:lpstr>Method: Cartographic Conversions (Reversal)</vt:lpstr>
      <vt:lpstr>Results: NPV Calculations</vt:lpstr>
      <vt:lpstr>PowerPoint Presentation</vt:lpstr>
      <vt:lpstr>PowerPoint Presentation</vt:lpstr>
      <vt:lpstr>PowerPoint Presentation</vt:lpstr>
      <vt:lpstr>Feedback: What are your thoughts?</vt:lpstr>
      <vt:lpstr>Thanks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Alexander Morgan</dc:creator>
  <cp:lastModifiedBy>Alexander Morgan Smith</cp:lastModifiedBy>
  <cp:revision>112</cp:revision>
  <dcterms:created xsi:type="dcterms:W3CDTF">2011-08-31T00:20:06Z</dcterms:created>
  <dcterms:modified xsi:type="dcterms:W3CDTF">2011-10-03T16:21:35Z</dcterms:modified>
</cp:coreProperties>
</file>