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303" r:id="rId3"/>
    <p:sldId id="311" r:id="rId4"/>
    <p:sldId id="305" r:id="rId5"/>
    <p:sldId id="309" r:id="rId6"/>
    <p:sldId id="304" r:id="rId7"/>
    <p:sldId id="307" r:id="rId8"/>
    <p:sldId id="308" r:id="rId9"/>
    <p:sldId id="314" r:id="rId10"/>
    <p:sldId id="313" r:id="rId11"/>
    <p:sldId id="315" r:id="rId12"/>
    <p:sldId id="30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83" autoAdjust="0"/>
    <p:restoredTop sz="96529" autoAdjust="0"/>
  </p:normalViewPr>
  <p:slideViewPr>
    <p:cSldViewPr>
      <p:cViewPr varScale="1">
        <p:scale>
          <a:sx n="70" d="100"/>
          <a:sy n="70" d="100"/>
        </p:scale>
        <p:origin x="66" y="51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80C8A7-96E8-4C05-A5F0-196A332BB832}" type="datetimeFigureOut">
              <a:rPr lang="en-US" smtClean="0"/>
              <a:t>12/10/2014</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DACA1C-C9EF-4201-9B15-A0680235EF30}" type="slidenum">
              <a:rPr lang="en-US" smtClean="0"/>
              <a:t>‹#›</a:t>
            </a:fld>
            <a:endParaRPr lang="en-US"/>
          </a:p>
        </p:txBody>
      </p:sp>
    </p:spTree>
    <p:extLst>
      <p:ext uri="{BB962C8B-B14F-4D97-AF65-F5344CB8AC3E}">
        <p14:creationId xmlns:p14="http://schemas.microsoft.com/office/powerpoint/2010/main" val="109213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ACA1C-C9EF-4201-9B15-A0680235EF30}" type="slidenum">
              <a:rPr lang="en-US" smtClean="0"/>
              <a:t>1</a:t>
            </a:fld>
            <a:endParaRPr lang="en-US"/>
          </a:p>
        </p:txBody>
      </p:sp>
    </p:spTree>
    <p:extLst>
      <p:ext uri="{BB962C8B-B14F-4D97-AF65-F5344CB8AC3E}">
        <p14:creationId xmlns:p14="http://schemas.microsoft.com/office/powerpoint/2010/main" val="8336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model a disturbance to GT_NEMS’ capacity planning, we manually alter the demand expectations of the Electricity Capacity Planning module. We first deactivate the perfect foresight in the ECP by switching to ‘‘myopic foresight,’’ a mode in which the ECP uses the prior two years’ average demand growth rate to predict demand for all following years. We then begin overwriting these expectations starting in the year 2020; rather than allowing the ECP to develop its own projections of demand, we use the demand projections from the EIA’s Low Macroeconomic Growth AEO2014 side case. The </a:t>
            </a:r>
            <a:r>
              <a:rPr lang="en-US" sz="1200" b="0" i="0" u="none" strike="noStrike" kern="1200" baseline="0" dirty="0" err="1" smtClean="0">
                <a:solidFill>
                  <a:schemeClr val="tx1"/>
                </a:solidFill>
                <a:latin typeface="+mn-lt"/>
                <a:ea typeface="+mn-ea"/>
                <a:cs typeface="+mn-cs"/>
              </a:rPr>
              <a:t>LowMacro</a:t>
            </a:r>
            <a:r>
              <a:rPr lang="en-US" sz="1200" b="0" i="0" u="none" strike="noStrike" kern="1200" baseline="0" dirty="0" smtClean="0">
                <a:solidFill>
                  <a:schemeClr val="tx1"/>
                </a:solidFill>
                <a:latin typeface="+mn-lt"/>
                <a:ea typeface="+mn-ea"/>
                <a:cs typeface="+mn-cs"/>
              </a:rPr>
              <a:t> rates for post-2020 annual power demand growth are on average 0.5 percent lower than the same rates for the EIA AEO2014 reference case. In this disturbance scenario, therefore, less electricity capacity is built than would be appropriate for the rate of demand growth encountered by utility planners. This scenario would be consistent with unexpected temperature changes driving space cooling, space heating, and water heating demands to levels higher than anticipated by utility planners. improvement to U.S. energy efficiency, represented by the assumptions for EIA’s Integrated High Demand Technology side case in the AEO2014. In this case, we use assumptions that reflect a greater push for energy efficiency in all sectors and through multiple means.</a:t>
            </a:r>
            <a:endParaRPr lang="en-US" dirty="0"/>
          </a:p>
        </p:txBody>
      </p:sp>
      <p:sp>
        <p:nvSpPr>
          <p:cNvPr id="4" name="Slide Number Placeholder 3"/>
          <p:cNvSpPr>
            <a:spLocks noGrp="1"/>
          </p:cNvSpPr>
          <p:nvPr>
            <p:ph type="sldNum" sz="quarter" idx="10"/>
          </p:nvPr>
        </p:nvSpPr>
        <p:spPr/>
        <p:txBody>
          <a:bodyPr/>
          <a:lstStyle/>
          <a:p>
            <a:fld id="{D9DACA1C-C9EF-4201-9B15-A0680235EF30}" type="slidenum">
              <a:rPr lang="en-US" smtClean="0"/>
              <a:t>3</a:t>
            </a:fld>
            <a:endParaRPr lang="en-US"/>
          </a:p>
        </p:txBody>
      </p:sp>
    </p:spTree>
    <p:extLst>
      <p:ext uri="{BB962C8B-B14F-4D97-AF65-F5344CB8AC3E}">
        <p14:creationId xmlns:p14="http://schemas.microsoft.com/office/powerpoint/2010/main" val="351198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ACA1C-C9EF-4201-9B15-A0680235EF30}" type="slidenum">
              <a:rPr lang="en-US" smtClean="0"/>
              <a:t>6</a:t>
            </a:fld>
            <a:endParaRPr lang="en-US"/>
          </a:p>
        </p:txBody>
      </p:sp>
    </p:spTree>
    <p:extLst>
      <p:ext uri="{BB962C8B-B14F-4D97-AF65-F5344CB8AC3E}">
        <p14:creationId xmlns:p14="http://schemas.microsoft.com/office/powerpoint/2010/main" val="75571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E.g. swapping mature technology for emerging technology</a:t>
            </a:r>
          </a:p>
          <a:p>
            <a:endParaRPr lang="en-US" dirty="0"/>
          </a:p>
        </p:txBody>
      </p:sp>
      <p:sp>
        <p:nvSpPr>
          <p:cNvPr id="4" name="Slide Number Placeholder 3"/>
          <p:cNvSpPr>
            <a:spLocks noGrp="1"/>
          </p:cNvSpPr>
          <p:nvPr>
            <p:ph type="sldNum" sz="quarter" idx="10"/>
          </p:nvPr>
        </p:nvSpPr>
        <p:spPr/>
        <p:txBody>
          <a:bodyPr/>
          <a:lstStyle/>
          <a:p>
            <a:fld id="{D9DACA1C-C9EF-4201-9B15-A0680235EF30}" type="slidenum">
              <a:rPr lang="en-US" smtClean="0"/>
              <a:t>7</a:t>
            </a:fld>
            <a:endParaRPr lang="en-US"/>
          </a:p>
        </p:txBody>
      </p:sp>
    </p:spTree>
    <p:extLst>
      <p:ext uri="{BB962C8B-B14F-4D97-AF65-F5344CB8AC3E}">
        <p14:creationId xmlns:p14="http://schemas.microsoft.com/office/powerpoint/2010/main" val="127877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ACA1C-C9EF-4201-9B15-A0680235EF30}" type="slidenum">
              <a:rPr lang="en-US" smtClean="0"/>
              <a:t>8</a:t>
            </a:fld>
            <a:endParaRPr lang="en-US"/>
          </a:p>
        </p:txBody>
      </p:sp>
    </p:spTree>
    <p:extLst>
      <p:ext uri="{BB962C8B-B14F-4D97-AF65-F5344CB8AC3E}">
        <p14:creationId xmlns:p14="http://schemas.microsoft.com/office/powerpoint/2010/main" val="331193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40963" name="Slide Number Placeholder 3"/>
          <p:cNvSpPr>
            <a:spLocks noGrp="1"/>
          </p:cNvSpPr>
          <p:nvPr>
            <p:ph type="sldNum" sz="quarter" idx="5"/>
          </p:nvPr>
        </p:nvSpPr>
        <p:spPr bwMode="auto">
          <a:noFill/>
          <a:ln>
            <a:miter lim="800000"/>
            <a:headEnd/>
            <a:tailEnd/>
          </a:ln>
        </p:spPr>
        <p:txBody>
          <a:bodyPr/>
          <a:lstStyle/>
          <a:p>
            <a:fld id="{13D9CDD4-05FB-4F46-94CC-21BBAE046232}" type="slidenum">
              <a:rPr lang="en-US" smtClean="0">
                <a:latin typeface="Calibri" pitchFamily="34" charset="0"/>
                <a:ea typeface="ＭＳ Ｐゴシック" pitchFamily="34" charset="-128"/>
              </a:rPr>
              <a:pPr/>
              <a:t>12</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56314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6949" y="1143000"/>
            <a:ext cx="8832850" cy="1609725"/>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2" name="标题 1"/>
          <p:cNvSpPr>
            <a:spLocks noGrp="1"/>
          </p:cNvSpPr>
          <p:nvPr>
            <p:ph type="ctrTitle"/>
          </p:nvPr>
        </p:nvSpPr>
        <p:spPr>
          <a:xfrm>
            <a:off x="687174" y="1212849"/>
            <a:ext cx="7772400" cy="1470025"/>
          </a:xfrm>
        </p:spPr>
        <p:txBody>
          <a:bodyPr/>
          <a:lstStyle>
            <a:lvl1pPr>
              <a:defRPr>
                <a:solidFill>
                  <a:schemeClr val="bg1"/>
                </a:solidFill>
              </a:defRPr>
            </a:lvl1pPr>
          </a:lstStyle>
          <a:p>
            <a:r>
              <a:rPr lang="zh-CN" altLang="en-US" dirty="0" smtClean="0"/>
              <a:t>单击此处编辑母版标题样式</a:t>
            </a:r>
            <a:endParaRPr lang="en-US" dirty="0"/>
          </a:p>
        </p:txBody>
      </p:sp>
      <p:sp>
        <p:nvSpPr>
          <p:cNvPr id="3" name="副标题 2"/>
          <p:cNvSpPr>
            <a:spLocks noGrp="1"/>
          </p:cNvSpPr>
          <p:nvPr>
            <p:ph type="subTitle" idx="1"/>
          </p:nvPr>
        </p:nvSpPr>
        <p:spPr>
          <a:xfrm>
            <a:off x="1143000" y="2971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a:xfrm>
            <a:off x="457200" y="6356353"/>
            <a:ext cx="990600" cy="365125"/>
          </a:xfrm>
        </p:spPr>
        <p:txBody>
          <a:bodyPr/>
          <a:lstStyle/>
          <a:p>
            <a:fld id="{7E44B643-7E31-46B7-A53C-B8F80700D60C}" type="datetime1">
              <a:rPr lang="en-US" smtClean="0"/>
              <a:t>12/10/2014</a:t>
            </a:fld>
            <a:endParaRPr lang="en-US" dirty="0"/>
          </a:p>
        </p:txBody>
      </p:sp>
      <p:sp>
        <p:nvSpPr>
          <p:cNvPr id="6" name="灯片编号占位符 5"/>
          <p:cNvSpPr>
            <a:spLocks noGrp="1"/>
          </p:cNvSpPr>
          <p:nvPr>
            <p:ph type="sldNum" sz="quarter" idx="12"/>
          </p:nvPr>
        </p:nvSpPr>
        <p:spPr>
          <a:xfrm>
            <a:off x="8382000" y="6356353"/>
            <a:ext cx="304800" cy="365125"/>
          </a:xfrm>
        </p:spPr>
        <p:txBody>
          <a:bodyPr/>
          <a:lstStyle/>
          <a:p>
            <a:fld id="{4D4B42DF-3027-4131-88E6-75BCFB7D24F0}" type="slidenum">
              <a:rPr lang="en-US" smtClean="0"/>
              <a:t>‹#›</a:t>
            </a:fld>
            <a:endParaRPr lang="en-US"/>
          </a:p>
        </p:txBody>
      </p:sp>
    </p:spTree>
    <p:extLst>
      <p:ext uri="{BB962C8B-B14F-4D97-AF65-F5344CB8AC3E}">
        <p14:creationId xmlns:p14="http://schemas.microsoft.com/office/powerpoint/2010/main" val="41800285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71A9545E-D0F6-4835-AF64-DADCA7B49DFE}" type="datetime1">
              <a:rPr lang="en-US" smtClean="0"/>
              <a:t>12/10/2014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D4B42DF-3027-4131-88E6-75BCFB7D24F0}" type="slidenum">
              <a:rPr lang="en-US" smtClean="0"/>
              <a:t>‹#›</a:t>
            </a:fld>
            <a:endParaRPr lang="en-US"/>
          </a:p>
        </p:txBody>
      </p:sp>
    </p:spTree>
    <p:extLst>
      <p:ext uri="{BB962C8B-B14F-4D97-AF65-F5344CB8AC3E}">
        <p14:creationId xmlns:p14="http://schemas.microsoft.com/office/powerpoint/2010/main" val="399397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07570589-48F0-4AB6-9AB8-B98D57B3A822}" type="datetime1">
              <a:rPr lang="en-US" smtClean="0"/>
              <a:t>12/10/2014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D4B42DF-3027-4131-88E6-75BCFB7D24F0}" type="slidenum">
              <a:rPr lang="en-US" smtClean="0"/>
              <a:t>‹#›</a:t>
            </a:fld>
            <a:endParaRPr lang="en-US"/>
          </a:p>
        </p:txBody>
      </p:sp>
    </p:spTree>
    <p:extLst>
      <p:ext uri="{BB962C8B-B14F-4D97-AF65-F5344CB8AC3E}">
        <p14:creationId xmlns:p14="http://schemas.microsoft.com/office/powerpoint/2010/main" val="48573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26112-B930-47E5-9B5A-BA63B119D0FC}"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D7BF-2C32-498E-B01D-DF1E49EA8099}" type="slidenum">
              <a:rPr lang="en-US" smtClean="0"/>
              <a:t>‹#›</a:t>
            </a:fld>
            <a:endParaRPr lang="en-US"/>
          </a:p>
        </p:txBody>
      </p:sp>
    </p:spTree>
    <p:extLst>
      <p:ext uri="{BB962C8B-B14F-4D97-AF65-F5344CB8AC3E}">
        <p14:creationId xmlns:p14="http://schemas.microsoft.com/office/powerpoint/2010/main" val="209554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marL="342900" indent="-342900">
              <a:buFont typeface="Wingdings" panose="05000000000000000000" pitchFamily="2" charset="2"/>
              <a:buChar char="Ø"/>
              <a:defRPr/>
            </a:lvl1pPr>
            <a:lvl2pPr marL="742950" indent="-285750">
              <a:buFont typeface="Courier New" panose="02070309020205020404" pitchFamily="49" charset="0"/>
              <a:buChar char="o"/>
              <a:defRPr/>
            </a:lvl2pPr>
            <a:lvl3pPr marL="1143000" indent="-228600">
              <a:buFont typeface="Arial" panose="020B0604020202020204" pitchFamily="34" charset="0"/>
              <a:buChar char="•"/>
              <a:defRPr/>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3"/>
          <p:cNvSpPr>
            <a:spLocks noGrp="1"/>
          </p:cNvSpPr>
          <p:nvPr>
            <p:ph type="dt" sz="half" idx="10"/>
          </p:nvPr>
        </p:nvSpPr>
        <p:spPr/>
        <p:txBody>
          <a:bodyPr/>
          <a:lstStyle/>
          <a:p>
            <a:fld id="{E5DEF5C1-0BBF-40DA-8990-36D936D13AEF}" type="datetime1">
              <a:rPr lang="en-US" smtClean="0"/>
              <a:t>12/10/2014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D4B42DF-3027-4131-88E6-75BCFB7D24F0}" type="slidenum">
              <a:rPr lang="en-US" smtClean="0"/>
              <a:t>‹#›</a:t>
            </a:fld>
            <a:endParaRPr lang="en-US"/>
          </a:p>
        </p:txBody>
      </p:sp>
      <p:sp>
        <p:nvSpPr>
          <p:cNvPr id="8" name="Title 1"/>
          <p:cNvSpPr>
            <a:spLocks noGrp="1"/>
          </p:cNvSpPr>
          <p:nvPr>
            <p:ph type="title"/>
          </p:nvPr>
        </p:nvSpPr>
        <p:spPr>
          <a:xfrm>
            <a:off x="301625" y="304800"/>
            <a:ext cx="8534400" cy="990600"/>
          </a:xfrm>
          <a:solidFill>
            <a:schemeClr val="accent1"/>
          </a:solidFill>
        </p:spPr>
        <p:txBody>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84073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8BDD042-B7EF-4CFB-AE7D-51A1919DE5D7}" type="datetime1">
              <a:rPr lang="en-US" smtClean="0"/>
              <a:t>12/10/2014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D4B42DF-3027-4131-88E6-75BCFB7D24F0}" type="slidenum">
              <a:rPr lang="en-US" smtClean="0"/>
              <a:t>‹#›</a:t>
            </a:fld>
            <a:endParaRPr lang="en-US"/>
          </a:p>
        </p:txBody>
      </p:sp>
    </p:spTree>
    <p:extLst>
      <p:ext uri="{BB962C8B-B14F-4D97-AF65-F5344CB8AC3E}">
        <p14:creationId xmlns:p14="http://schemas.microsoft.com/office/powerpoint/2010/main" val="147181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E79759E0-AB08-4903-894C-B7C736CADA56}" type="datetime1">
              <a:rPr lang="en-US" smtClean="0"/>
              <a:t>12/10/2014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D4B42DF-3027-4131-88E6-75BCFB7D24F0}" type="slidenum">
              <a:rPr lang="en-US" smtClean="0"/>
              <a:t>‹#›</a:t>
            </a:fld>
            <a:endParaRPr lang="en-US"/>
          </a:p>
        </p:txBody>
      </p:sp>
    </p:spTree>
    <p:extLst>
      <p:ext uri="{BB962C8B-B14F-4D97-AF65-F5344CB8AC3E}">
        <p14:creationId xmlns:p14="http://schemas.microsoft.com/office/powerpoint/2010/main" val="332684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111ECD05-FBE9-484B-848E-255AA7DEBA52}" type="datetime1">
              <a:rPr lang="en-US" smtClean="0"/>
              <a:t>12/10/2014</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4D4B42DF-3027-4131-88E6-75BCFB7D24F0}" type="slidenum">
              <a:rPr lang="en-US" smtClean="0"/>
              <a:t>‹#›</a:t>
            </a:fld>
            <a:endParaRPr lang="en-US"/>
          </a:p>
        </p:txBody>
      </p:sp>
    </p:spTree>
    <p:extLst>
      <p:ext uri="{BB962C8B-B14F-4D97-AF65-F5344CB8AC3E}">
        <p14:creationId xmlns:p14="http://schemas.microsoft.com/office/powerpoint/2010/main" val="121493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7D82CE25-81A0-447B-BC77-B01B9C581E99}" type="datetime1">
              <a:rPr lang="en-US" smtClean="0"/>
              <a:t>12/10/2014</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4D4B42DF-3027-4131-88E6-75BCFB7D24F0}" type="slidenum">
              <a:rPr lang="en-US" smtClean="0"/>
              <a:t>‹#›</a:t>
            </a:fld>
            <a:endParaRPr lang="en-US"/>
          </a:p>
        </p:txBody>
      </p:sp>
    </p:spTree>
    <p:extLst>
      <p:ext uri="{BB962C8B-B14F-4D97-AF65-F5344CB8AC3E}">
        <p14:creationId xmlns:p14="http://schemas.microsoft.com/office/powerpoint/2010/main" val="48597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57066E-1144-4128-9C0C-3EF3C7BDE6C3}" type="datetime1">
              <a:rPr lang="en-US" smtClean="0"/>
              <a:t>12/10/2014</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4D4B42DF-3027-4131-88E6-75BCFB7D24F0}" type="slidenum">
              <a:rPr lang="en-US" smtClean="0"/>
              <a:t>‹#›</a:t>
            </a:fld>
            <a:endParaRPr lang="en-US"/>
          </a:p>
        </p:txBody>
      </p:sp>
    </p:spTree>
    <p:extLst>
      <p:ext uri="{BB962C8B-B14F-4D97-AF65-F5344CB8AC3E}">
        <p14:creationId xmlns:p14="http://schemas.microsoft.com/office/powerpoint/2010/main" val="189990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45A5F75-D974-4DE8-8095-E9A32FF5980A}" type="datetime1">
              <a:rPr lang="en-US" smtClean="0"/>
              <a:t>12/10/2014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D4B42DF-3027-4131-88E6-75BCFB7D24F0}" type="slidenum">
              <a:rPr lang="en-US" smtClean="0"/>
              <a:t>‹#›</a:t>
            </a:fld>
            <a:endParaRPr lang="en-US"/>
          </a:p>
        </p:txBody>
      </p:sp>
    </p:spTree>
    <p:extLst>
      <p:ext uri="{BB962C8B-B14F-4D97-AF65-F5344CB8AC3E}">
        <p14:creationId xmlns:p14="http://schemas.microsoft.com/office/powerpoint/2010/main" val="234718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3F2B20D-5736-4C4D-9E06-3D8C38451C0B}" type="datetime1">
              <a:rPr lang="en-US" smtClean="0"/>
              <a:t>12/10/2014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D4B42DF-3027-4131-88E6-75BCFB7D24F0}" type="slidenum">
              <a:rPr lang="en-US" smtClean="0"/>
              <a:t>‹#›</a:t>
            </a:fld>
            <a:endParaRPr lang="en-US"/>
          </a:p>
        </p:txBody>
      </p:sp>
    </p:spTree>
    <p:extLst>
      <p:ext uri="{BB962C8B-B14F-4D97-AF65-F5344CB8AC3E}">
        <p14:creationId xmlns:p14="http://schemas.microsoft.com/office/powerpoint/2010/main" val="207354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BF631-2E67-4378-A71D-35DC17C63A30}" type="datetime1">
              <a:rPr lang="en-US" smtClean="0"/>
              <a:t>12/10/2014</a:t>
            </a:fld>
            <a:endParaRPr lang="en-US"/>
          </a:p>
        </p:txBody>
      </p:sp>
      <p:sp>
        <p:nvSpPr>
          <p:cNvPr id="5" name="页脚占位符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B42DF-3027-4131-88E6-75BCFB7D24F0}" type="slidenum">
              <a:rPr lang="en-US" smtClean="0"/>
              <a:t>‹#›</a:t>
            </a:fld>
            <a:endParaRPr lang="en-US"/>
          </a:p>
        </p:txBody>
      </p:sp>
    </p:spTree>
    <p:extLst>
      <p:ext uri="{BB962C8B-B14F-4D97-AF65-F5344CB8AC3E}">
        <p14:creationId xmlns:p14="http://schemas.microsoft.com/office/powerpoint/2010/main" val="3501038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techcastglobal.com/methodology" TargetMode="External"/><Relationship Id="rId2" Type="http://schemas.openxmlformats.org/officeDocument/2006/relationships/hyperlink" Target="http://dx.doi.org/10.1016/j.tej.2014.10.00"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Marilyn.Brown@pubpolicy.gatech.edu" TargetMode="External"/><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mailto:xsun44@gatech.edu" TargetMode="External"/><Relationship Id="rId4" Type="http://schemas.openxmlformats.org/officeDocument/2006/relationships/hyperlink" Target="http://www.cepl.gatech.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techcastglobal.com/methodology"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7174" y="1143000"/>
            <a:ext cx="7772400" cy="1470025"/>
          </a:xfrm>
        </p:spPr>
        <p:txBody>
          <a:bodyPr>
            <a:noAutofit/>
          </a:bodyPr>
          <a:lstStyle/>
          <a:p>
            <a:r>
              <a:rPr lang="en-US" sz="3600" dirty="0"/>
              <a:t>Analytic </a:t>
            </a:r>
            <a:r>
              <a:rPr lang="en-US" sz="3600" dirty="0" smtClean="0"/>
              <a:t>Approaches for Assessing </a:t>
            </a:r>
            <a:r>
              <a:rPr lang="en-US" sz="3600" dirty="0"/>
              <a:t>RD3 </a:t>
            </a:r>
            <a:r>
              <a:rPr lang="en-US" sz="3600" dirty="0" smtClean="0"/>
              <a:t>Needs </a:t>
            </a:r>
            <a:r>
              <a:rPr lang="en-US" sz="3600" dirty="0"/>
              <a:t>across the Energy Sector</a:t>
            </a:r>
            <a:endParaRPr lang="en-US" sz="3600" dirty="0">
              <a:solidFill>
                <a:schemeClr val="bg1">
                  <a:lumMod val="50000"/>
                </a:schemeClr>
              </a:solidFill>
            </a:endParaRPr>
          </a:p>
        </p:txBody>
      </p:sp>
      <p:sp>
        <p:nvSpPr>
          <p:cNvPr id="3" name="副标题 2"/>
          <p:cNvSpPr>
            <a:spLocks noGrp="1"/>
          </p:cNvSpPr>
          <p:nvPr>
            <p:ph type="subTitle" idx="1"/>
          </p:nvPr>
        </p:nvSpPr>
        <p:spPr>
          <a:xfrm>
            <a:off x="1295400" y="2990672"/>
            <a:ext cx="6400800" cy="1447800"/>
          </a:xfrm>
        </p:spPr>
        <p:txBody>
          <a:bodyPr>
            <a:normAutofit fontScale="70000" lnSpcReduction="20000"/>
          </a:bodyPr>
          <a:lstStyle/>
          <a:p>
            <a:r>
              <a:rPr lang="en-US" b="1" dirty="0" smtClean="0">
                <a:latin typeface="Cambria" panose="02040503050406030204" pitchFamily="18" charset="0"/>
              </a:rPr>
              <a:t>Dr. Marilyn A. Brown</a:t>
            </a:r>
            <a:endParaRPr lang="en-US" b="1" dirty="0">
              <a:latin typeface="Cambria" panose="02040503050406030204" pitchFamily="18" charset="0"/>
            </a:endParaRPr>
          </a:p>
          <a:p>
            <a:r>
              <a:rPr lang="en-US" b="1" dirty="0" smtClean="0">
                <a:latin typeface="Cambria" panose="02040503050406030204" pitchFamily="18" charset="0"/>
              </a:rPr>
              <a:t>Brook Byers Professor of Sustainable Systems</a:t>
            </a:r>
          </a:p>
          <a:p>
            <a:r>
              <a:rPr lang="en-US" b="1" dirty="0" smtClean="0">
                <a:latin typeface="Cambria" panose="02040503050406030204" pitchFamily="18" charset="0"/>
              </a:rPr>
              <a:t>School of Public Policy</a:t>
            </a:r>
          </a:p>
          <a:p>
            <a:r>
              <a:rPr lang="en-US" b="1" dirty="0" smtClean="0">
                <a:latin typeface="Cambria" panose="02040503050406030204" pitchFamily="18" charset="0"/>
              </a:rPr>
              <a:t>Georgia Institute of Technology</a:t>
            </a:r>
          </a:p>
        </p:txBody>
      </p:sp>
      <p:sp>
        <p:nvSpPr>
          <p:cNvPr id="4" name="Rectangle 3"/>
          <p:cNvSpPr/>
          <p:nvPr/>
        </p:nvSpPr>
        <p:spPr>
          <a:xfrm>
            <a:off x="2004715" y="4514672"/>
            <a:ext cx="4683494" cy="1200328"/>
          </a:xfrm>
          <a:prstGeom prst="rect">
            <a:avLst/>
          </a:prstGeom>
        </p:spPr>
        <p:txBody>
          <a:bodyPr wrap="none">
            <a:spAutoFit/>
          </a:bodyPr>
          <a:lstStyle/>
          <a:p>
            <a:pPr algn="ctr"/>
            <a:r>
              <a:rPr lang="en-US" sz="2400" b="1" dirty="0" smtClean="0"/>
              <a:t>Quadrennial Technology Review </a:t>
            </a:r>
          </a:p>
          <a:p>
            <a:pPr algn="ctr"/>
            <a:r>
              <a:rPr lang="en-US" sz="2400" b="1" dirty="0" smtClean="0"/>
              <a:t>Cornerstone Workshop</a:t>
            </a:r>
          </a:p>
          <a:p>
            <a:pPr algn="ctr"/>
            <a:r>
              <a:rPr lang="en-US" sz="2400" b="1" dirty="0" smtClean="0"/>
              <a:t>Washington, DC  December 5, 2014</a:t>
            </a:r>
            <a:endParaRPr lang="en-US" sz="2400" dirty="0"/>
          </a:p>
        </p:txBody>
      </p:sp>
      <p:pic>
        <p:nvPicPr>
          <p:cNvPr id="5" name="Picture 4" descr="Screen shot 2011-08-07 at 10.08.55 PM.png"/>
          <p:cNvPicPr>
            <a:picLocks noChangeAspect="1"/>
          </p:cNvPicPr>
          <p:nvPr/>
        </p:nvPicPr>
        <p:blipFill>
          <a:blip r:embed="rId3" cstate="print"/>
          <a:srcRect t="6316" b="5263"/>
          <a:stretch>
            <a:fillRect/>
          </a:stretch>
        </p:blipFill>
        <p:spPr>
          <a:xfrm>
            <a:off x="3200400" y="5857698"/>
            <a:ext cx="3160486" cy="990600"/>
          </a:xfrm>
          <a:prstGeom prst="rect">
            <a:avLst/>
          </a:prstGeom>
        </p:spPr>
      </p:pic>
    </p:spTree>
    <p:extLst>
      <p:ext uri="{BB962C8B-B14F-4D97-AF65-F5344CB8AC3E}">
        <p14:creationId xmlns:p14="http://schemas.microsoft.com/office/powerpoint/2010/main" val="3894148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57" y="46892"/>
            <a:ext cx="8229600" cy="867508"/>
          </a:xfrm>
        </p:spPr>
        <p:txBody>
          <a:bodyPr/>
          <a:lstStyle/>
          <a:p>
            <a:r>
              <a:rPr lang="en-US" dirty="0" smtClean="0">
                <a:solidFill>
                  <a:srgbClr val="00673E"/>
                </a:solidFill>
                <a:latin typeface="Arial Black" panose="020B0A04020102020204" pitchFamily="34" charset="0"/>
              </a:rPr>
              <a:t>Bibliography</a:t>
            </a:r>
            <a:endParaRPr lang="en-US" dirty="0">
              <a:solidFill>
                <a:srgbClr val="00673E"/>
              </a:solidFill>
              <a:latin typeface="Arial Black" panose="020B0A04020102020204" pitchFamily="34" charset="0"/>
            </a:endParaRPr>
          </a:p>
        </p:txBody>
      </p:sp>
      <p:sp>
        <p:nvSpPr>
          <p:cNvPr id="3" name="Content Placeholder 2"/>
          <p:cNvSpPr>
            <a:spLocks noGrp="1"/>
          </p:cNvSpPr>
          <p:nvPr>
            <p:ph idx="1"/>
          </p:nvPr>
        </p:nvSpPr>
        <p:spPr>
          <a:xfrm>
            <a:off x="304800" y="1230112"/>
            <a:ext cx="8554915" cy="4942088"/>
          </a:xfrm>
        </p:spPr>
        <p:txBody>
          <a:bodyPr>
            <a:noAutofit/>
          </a:bodyPr>
          <a:lstStyle/>
          <a:p>
            <a:pPr>
              <a:lnSpc>
                <a:spcPct val="120000"/>
              </a:lnSpc>
            </a:pPr>
            <a:r>
              <a:rPr lang="en-US" sz="1600" dirty="0" err="1">
                <a:cs typeface="Calibri"/>
              </a:rPr>
              <a:t>Balachandra</a:t>
            </a:r>
            <a:r>
              <a:rPr lang="en-US" sz="1600" dirty="0">
                <a:cs typeface="Calibri"/>
              </a:rPr>
              <a:t>, P.; </a:t>
            </a:r>
            <a:r>
              <a:rPr lang="en-US" sz="1600" dirty="0" err="1">
                <a:cs typeface="Calibri"/>
              </a:rPr>
              <a:t>Shekar</a:t>
            </a:r>
            <a:r>
              <a:rPr lang="en-US" sz="1600" dirty="0">
                <a:cs typeface="Calibri"/>
              </a:rPr>
              <a:t>, G.L. (2001) Energy technology portfolio analysis: An example of lighting for residential sector. </a:t>
            </a:r>
            <a:r>
              <a:rPr lang="en-US" sz="1600" i="1" dirty="0">
                <a:cs typeface="Calibri"/>
              </a:rPr>
              <a:t>Energy Conversion and Management</a:t>
            </a:r>
            <a:r>
              <a:rPr lang="en-US" sz="1600" dirty="0">
                <a:cs typeface="Calibri"/>
              </a:rPr>
              <a:t>, 42, 813-832</a:t>
            </a:r>
          </a:p>
          <a:p>
            <a:pPr>
              <a:lnSpc>
                <a:spcPct val="120000"/>
              </a:lnSpc>
            </a:pPr>
            <a:r>
              <a:rPr lang="en-US" sz="1600" dirty="0"/>
              <a:t>Brown, Marilyn A.; Mark D. Levine; Walter Short; Jonathan G. </a:t>
            </a:r>
            <a:r>
              <a:rPr lang="en-US" sz="1600" dirty="0" err="1"/>
              <a:t>Koomey</a:t>
            </a:r>
            <a:r>
              <a:rPr lang="en-US" sz="1600" dirty="0"/>
              <a:t>, 2001.  “Scenarios for a Clean Energy Future,” </a:t>
            </a:r>
            <a:r>
              <a:rPr lang="en-US" sz="1600" i="1" dirty="0"/>
              <a:t>Energy Policy, </a:t>
            </a:r>
            <a:r>
              <a:rPr lang="en-US" sz="1600" dirty="0"/>
              <a:t>2001, 29 (14): 1179-1196.</a:t>
            </a:r>
            <a:endParaRPr lang="en-US" sz="1600" dirty="0">
              <a:cs typeface="Calibri"/>
            </a:endParaRPr>
          </a:p>
          <a:p>
            <a:pPr>
              <a:lnSpc>
                <a:spcPct val="120000"/>
              </a:lnSpc>
            </a:pPr>
            <a:r>
              <a:rPr lang="en-US" sz="1600" dirty="0" err="1">
                <a:cs typeface="Calibri"/>
              </a:rPr>
              <a:t>Davoudpour</a:t>
            </a:r>
            <a:r>
              <a:rPr lang="en-US" sz="1600" dirty="0">
                <a:cs typeface="Calibri"/>
              </a:rPr>
              <a:t>, H.; </a:t>
            </a:r>
            <a:r>
              <a:rPr lang="en-US" sz="1600" dirty="0" err="1">
                <a:cs typeface="Calibri"/>
              </a:rPr>
              <a:t>Rezaee</a:t>
            </a:r>
            <a:r>
              <a:rPr lang="en-US" sz="1600" dirty="0">
                <a:cs typeface="Calibri"/>
              </a:rPr>
              <a:t>, S.; </a:t>
            </a:r>
            <a:r>
              <a:rPr lang="en-US" sz="1600" dirty="0" err="1">
                <a:cs typeface="Calibri"/>
              </a:rPr>
              <a:t>Ashrafi</a:t>
            </a:r>
            <a:r>
              <a:rPr lang="en-US" sz="1600" dirty="0">
                <a:cs typeface="Calibri"/>
              </a:rPr>
              <a:t>, M. (2012) Developing a framework for renewable technology portfolio selection. </a:t>
            </a:r>
            <a:r>
              <a:rPr lang="en-US" sz="1600" i="1" dirty="0">
                <a:cs typeface="Calibri"/>
              </a:rPr>
              <a:t>Renewable and Sustainable Energy Reviews</a:t>
            </a:r>
            <a:r>
              <a:rPr lang="en-US" sz="1600" dirty="0">
                <a:cs typeface="Calibri"/>
              </a:rPr>
              <a:t>, 16, 4291-4297</a:t>
            </a:r>
          </a:p>
          <a:p>
            <a:pPr>
              <a:lnSpc>
                <a:spcPct val="120000"/>
              </a:lnSpc>
            </a:pPr>
            <a:r>
              <a:rPr lang="en-US" sz="1600" dirty="0"/>
              <a:t>DOE. 2013. </a:t>
            </a:r>
            <a:r>
              <a:rPr lang="en-US" sz="1600" i="1" dirty="0"/>
              <a:t>Revolution Now: The Future Arrives for Four Clean Energy Technologies</a:t>
            </a:r>
          </a:p>
          <a:p>
            <a:pPr>
              <a:lnSpc>
                <a:spcPct val="120000"/>
              </a:lnSpc>
            </a:pPr>
            <a:r>
              <a:rPr lang="en-US" sz="1600" dirty="0" err="1">
                <a:cs typeface="Calibri"/>
              </a:rPr>
              <a:t>Drezga</a:t>
            </a:r>
            <a:r>
              <a:rPr lang="en-US" sz="1600" dirty="0">
                <a:cs typeface="Calibri"/>
              </a:rPr>
              <a:t>, I; Rahman, S (1998) </a:t>
            </a:r>
            <a:r>
              <a:rPr lang="en-US" sz="1600" i="1" dirty="0">
                <a:cs typeface="Calibri"/>
              </a:rPr>
              <a:t>Input variable selection for ANN-based short-term load forecasting</a:t>
            </a:r>
            <a:r>
              <a:rPr lang="en-US" sz="1600" dirty="0">
                <a:cs typeface="Calibri"/>
              </a:rPr>
              <a:t>. IEEE Transactions on Power System</a:t>
            </a:r>
            <a:r>
              <a:rPr lang="en-US" sz="1600" baseline="30000" dirty="0">
                <a:cs typeface="Calibri"/>
              </a:rPr>
              <a:t>s</a:t>
            </a:r>
          </a:p>
          <a:p>
            <a:pPr>
              <a:lnSpc>
                <a:spcPct val="120000"/>
              </a:lnSpc>
            </a:pPr>
            <a:r>
              <a:rPr lang="en-US" sz="1600" dirty="0" err="1">
                <a:cs typeface="Calibri"/>
              </a:rPr>
              <a:t>Eppstein</a:t>
            </a:r>
            <a:r>
              <a:rPr lang="en-US" sz="1600" dirty="0">
                <a:cs typeface="Calibri"/>
              </a:rPr>
              <a:t>, M; et. al. (2011) </a:t>
            </a:r>
            <a:r>
              <a:rPr lang="en-US" sz="1600" i="1" dirty="0">
                <a:cs typeface="Calibri"/>
              </a:rPr>
              <a:t>An agent-based model to study market penetration of plug-in hybrid electric vehicles</a:t>
            </a:r>
            <a:r>
              <a:rPr lang="en-US" sz="1600" dirty="0">
                <a:cs typeface="Calibri"/>
              </a:rPr>
              <a:t>. Energy </a:t>
            </a:r>
            <a:r>
              <a:rPr lang="en-US" sz="1600" dirty="0" smtClean="0">
                <a:cs typeface="Calibri"/>
              </a:rPr>
              <a:t>Policy.</a:t>
            </a:r>
            <a:endParaRPr lang="en-US" sz="1600" dirty="0">
              <a:cs typeface="Calibri"/>
            </a:endParaRPr>
          </a:p>
          <a:p>
            <a:endParaRPr lang="en-US" sz="1400" dirty="0"/>
          </a:p>
          <a:p>
            <a:endParaRPr lang="en-US" sz="1400" dirty="0" smtClean="0"/>
          </a:p>
          <a:p>
            <a:endParaRPr lang="en-US" sz="1400" dirty="0"/>
          </a:p>
          <a:p>
            <a:endParaRPr lang="en-US" sz="1400" dirty="0"/>
          </a:p>
        </p:txBody>
      </p:sp>
    </p:spTree>
    <p:extLst>
      <p:ext uri="{BB962C8B-B14F-4D97-AF65-F5344CB8AC3E}">
        <p14:creationId xmlns:p14="http://schemas.microsoft.com/office/powerpoint/2010/main" val="2802012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066800"/>
            <a:ext cx="8229600" cy="5029200"/>
          </a:xfrm>
        </p:spPr>
        <p:txBody>
          <a:bodyPr>
            <a:normAutofit fontScale="25000" lnSpcReduction="20000"/>
          </a:bodyPr>
          <a:lstStyle/>
          <a:p>
            <a:pPr>
              <a:lnSpc>
                <a:spcPct val="140000"/>
              </a:lnSpc>
            </a:pPr>
            <a:r>
              <a:rPr lang="en-US" sz="6400" dirty="0"/>
              <a:t>Lee, Dong-</a:t>
            </a:r>
            <a:r>
              <a:rPr lang="en-US" sz="6400" dirty="0" err="1"/>
              <a:t>Yeon</a:t>
            </a:r>
            <a:r>
              <a:rPr lang="en-US" sz="6400" dirty="0"/>
              <a:t>, Valerie M. Thomas, and Marilyn A. Brown. 2013. “Electric Urban Delivery Trucks: Energy Use, Greenhouse Gas Emissions, and Cost-Effectiveness,” </a:t>
            </a:r>
            <a:r>
              <a:rPr lang="en-US" sz="6400" i="1" dirty="0"/>
              <a:t>Environmental Science and Technology,</a:t>
            </a:r>
            <a:r>
              <a:rPr lang="en-US" sz="6400" dirty="0"/>
              <a:t> 47(14) 8022-2030. </a:t>
            </a:r>
            <a:endParaRPr lang="en-US" sz="6400" dirty="0">
              <a:cs typeface="Calibri"/>
            </a:endParaRPr>
          </a:p>
          <a:p>
            <a:pPr>
              <a:lnSpc>
                <a:spcPct val="140000"/>
              </a:lnSpc>
            </a:pPr>
            <a:r>
              <a:rPr lang="en-US" sz="6400" dirty="0">
                <a:cs typeface="Calibri"/>
              </a:rPr>
              <a:t>National Academies of Science, USA. (2009) </a:t>
            </a:r>
            <a:r>
              <a:rPr lang="en-US" sz="6400" i="1" dirty="0">
                <a:cs typeface="Calibri"/>
              </a:rPr>
              <a:t>Persistent Forecasting of Disruptive Technologies</a:t>
            </a:r>
            <a:r>
              <a:rPr lang="en-US" sz="6400" dirty="0">
                <a:cs typeface="Calibri"/>
              </a:rPr>
              <a:t>. </a:t>
            </a:r>
          </a:p>
          <a:p>
            <a:pPr>
              <a:lnSpc>
                <a:spcPct val="140000"/>
              </a:lnSpc>
            </a:pPr>
            <a:r>
              <a:rPr lang="en-US" sz="6400" dirty="0">
                <a:cs typeface="Calibri"/>
              </a:rPr>
              <a:t>Robinson, D.K.R.; Huang, L.; </a:t>
            </a:r>
            <a:r>
              <a:rPr lang="en-US" sz="6400" dirty="0" err="1">
                <a:cs typeface="Calibri"/>
              </a:rPr>
              <a:t>Guo</a:t>
            </a:r>
            <a:r>
              <a:rPr lang="en-US" sz="6400" dirty="0">
                <a:cs typeface="Calibri"/>
              </a:rPr>
              <a:t>, Y.; Porter, A.L. (2013) Forecasting Innovation Pathways (FIP) for new and emerging science and technologies. </a:t>
            </a:r>
            <a:r>
              <a:rPr lang="en-US" sz="6400" i="1" dirty="0">
                <a:cs typeface="Calibri"/>
              </a:rPr>
              <a:t>Technological Forecasting and Social Change</a:t>
            </a:r>
            <a:r>
              <a:rPr lang="en-US" sz="6400" dirty="0">
                <a:cs typeface="Calibri"/>
              </a:rPr>
              <a:t>, 80, 267-285</a:t>
            </a:r>
          </a:p>
          <a:p>
            <a:pPr>
              <a:lnSpc>
                <a:spcPct val="140000"/>
              </a:lnSpc>
            </a:pPr>
            <a:r>
              <a:rPr lang="en-US" sz="6400" dirty="0" err="1">
                <a:cs typeface="Calibri"/>
              </a:rPr>
              <a:t>Sichao</a:t>
            </a:r>
            <a:r>
              <a:rPr lang="en-US" sz="6400" dirty="0">
                <a:cs typeface="Calibri"/>
              </a:rPr>
              <a:t>, K; Yamamoto, H; </a:t>
            </a:r>
            <a:r>
              <a:rPr lang="en-US" sz="6400" dirty="0" err="1">
                <a:cs typeface="Calibri"/>
              </a:rPr>
              <a:t>Yamaji</a:t>
            </a:r>
            <a:r>
              <a:rPr lang="en-US" sz="6400" dirty="0">
                <a:cs typeface="Calibri"/>
              </a:rPr>
              <a:t>, K (2010) </a:t>
            </a:r>
            <a:r>
              <a:rPr lang="en-US" sz="6400" i="1" dirty="0">
                <a:cs typeface="Calibri"/>
              </a:rPr>
              <a:t>Evaluation of CO2 free electricity trading market in Japan by multi-agent simulations</a:t>
            </a:r>
            <a:r>
              <a:rPr lang="en-US" sz="6400" dirty="0">
                <a:cs typeface="Calibri"/>
              </a:rPr>
              <a:t>. Energy Policy</a:t>
            </a:r>
          </a:p>
          <a:p>
            <a:pPr>
              <a:lnSpc>
                <a:spcPct val="140000"/>
              </a:lnSpc>
            </a:pPr>
            <a:r>
              <a:rPr lang="en-US" sz="6400" dirty="0">
                <a:cs typeface="Calibri"/>
              </a:rPr>
              <a:t>Simonov, M; et. al. (2012) </a:t>
            </a:r>
            <a:r>
              <a:rPr lang="en-US" sz="6400" i="1" dirty="0">
                <a:cs typeface="Calibri"/>
              </a:rPr>
              <a:t>Artificial Intelligence Forecast of PV Plant Production for Integration in Smart Energy Systems</a:t>
            </a:r>
            <a:r>
              <a:rPr lang="en-US" sz="6400" dirty="0">
                <a:cs typeface="Calibri"/>
              </a:rPr>
              <a:t>. IREE</a:t>
            </a:r>
          </a:p>
          <a:p>
            <a:pPr lvl="0">
              <a:lnSpc>
                <a:spcPct val="140000"/>
              </a:lnSpc>
            </a:pPr>
            <a:r>
              <a:rPr lang="en-US" sz="6400" dirty="0">
                <a:cs typeface="Calibri"/>
              </a:rPr>
              <a:t>Smith, Alexander and Marilyn A. Brown. 2014. "Policy Considerations for Adapting Power Systems to Climate Change" </a:t>
            </a:r>
            <a:r>
              <a:rPr lang="en-US" sz="6400" i="1" dirty="0">
                <a:cs typeface="Calibri"/>
              </a:rPr>
              <a:t>The Electricity Journal</a:t>
            </a:r>
            <a:r>
              <a:rPr lang="en-US" sz="6400" dirty="0">
                <a:cs typeface="Calibri"/>
              </a:rPr>
              <a:t>, November, </a:t>
            </a:r>
            <a:r>
              <a:rPr lang="en-US" sz="6400" dirty="0">
                <a:cs typeface="Calibri"/>
                <a:hlinkClick r:id="rId2"/>
              </a:rPr>
              <a:t>http://</a:t>
            </a:r>
            <a:r>
              <a:rPr lang="en-US" sz="6400" dirty="0" smtClean="0">
                <a:cs typeface="Calibri"/>
                <a:hlinkClick r:id="rId2"/>
              </a:rPr>
              <a:t>dx.doi.org/10.1016/j.tej.2014.10.00</a:t>
            </a:r>
            <a:endParaRPr lang="en-US" sz="6400" dirty="0" smtClean="0">
              <a:cs typeface="Calibri"/>
            </a:endParaRPr>
          </a:p>
          <a:p>
            <a:pPr>
              <a:lnSpc>
                <a:spcPct val="140000"/>
              </a:lnSpc>
            </a:pPr>
            <a:r>
              <a:rPr lang="en-US" sz="6400" dirty="0" err="1">
                <a:cs typeface="Calibri"/>
              </a:rPr>
              <a:t>TechCast</a:t>
            </a:r>
            <a:r>
              <a:rPr lang="en-US" sz="6400" dirty="0">
                <a:cs typeface="Calibri"/>
              </a:rPr>
              <a:t> Methodology. Accessed 11/25/2014 from </a:t>
            </a:r>
            <a:r>
              <a:rPr lang="en-US" sz="6400" dirty="0">
                <a:cs typeface="Calibri"/>
                <a:hlinkClick r:id="rId3"/>
              </a:rPr>
              <a:t>http://www.techcastglobal.com/methodology</a:t>
            </a:r>
            <a:endParaRPr lang="en-US" sz="6400" dirty="0">
              <a:cs typeface="Calibri"/>
            </a:endParaRPr>
          </a:p>
          <a:p>
            <a:pPr lvl="0"/>
            <a:endParaRPr lang="en-US" dirty="0">
              <a:cs typeface="Calibri"/>
            </a:endParaRPr>
          </a:p>
          <a:p>
            <a:endParaRPr lang="en-US" dirty="0"/>
          </a:p>
        </p:txBody>
      </p:sp>
      <p:sp>
        <p:nvSpPr>
          <p:cNvPr id="4" name="Slide Number Placeholder 3"/>
          <p:cNvSpPr>
            <a:spLocks noGrp="1"/>
          </p:cNvSpPr>
          <p:nvPr>
            <p:ph type="sldNum" sz="quarter" idx="12"/>
          </p:nvPr>
        </p:nvSpPr>
        <p:spPr/>
        <p:txBody>
          <a:bodyPr/>
          <a:lstStyle/>
          <a:p>
            <a:fld id="{4D4B42DF-3027-4131-88E6-75BCFB7D24F0}" type="slidenum">
              <a:rPr lang="en-US" smtClean="0"/>
              <a:t>11</a:t>
            </a:fld>
            <a:endParaRPr lang="en-US"/>
          </a:p>
        </p:txBody>
      </p:sp>
      <p:sp>
        <p:nvSpPr>
          <p:cNvPr id="5" name="Title 1"/>
          <p:cNvSpPr txBox="1">
            <a:spLocks/>
          </p:cNvSpPr>
          <p:nvPr/>
        </p:nvSpPr>
        <p:spPr>
          <a:xfrm>
            <a:off x="457200" y="182"/>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673E"/>
                </a:solidFill>
                <a:latin typeface="Arial Black" panose="020B0A04020102020204" pitchFamily="34" charset="0"/>
              </a:rPr>
              <a:t>Bibliography</a:t>
            </a:r>
            <a:endParaRPr lang="en-US" dirty="0">
              <a:solidFill>
                <a:srgbClr val="00673E"/>
              </a:solidFill>
              <a:latin typeface="Arial Black" panose="020B0A04020102020204" pitchFamily="34" charset="0"/>
            </a:endParaRPr>
          </a:p>
        </p:txBody>
      </p:sp>
    </p:spTree>
    <p:extLst>
      <p:ext uri="{BB962C8B-B14F-4D97-AF65-F5344CB8AC3E}">
        <p14:creationId xmlns:p14="http://schemas.microsoft.com/office/powerpoint/2010/main" val="104639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normAutofit/>
          </a:bodyPr>
          <a:lstStyle/>
          <a:p>
            <a:pPr eaLnBrk="1" hangingPunct="1"/>
            <a:r>
              <a:rPr lang="en-US" altLang="zh-CN" sz="3200" b="1" dirty="0" smtClean="0">
                <a:solidFill>
                  <a:srgbClr val="00673E"/>
                </a:solidFill>
                <a:latin typeface="Arial Black" panose="020B0A04020102020204" pitchFamily="34" charset="0"/>
                <a:cs typeface="Arial" panose="020B0604020202020204" pitchFamily="34" charset="0"/>
              </a:rPr>
              <a:t>For More Information</a:t>
            </a:r>
          </a:p>
        </p:txBody>
      </p:sp>
      <p:sp>
        <p:nvSpPr>
          <p:cNvPr id="3" name="Rectangle 2"/>
          <p:cNvSpPr/>
          <p:nvPr/>
        </p:nvSpPr>
        <p:spPr>
          <a:xfrm>
            <a:off x="457200" y="1371600"/>
            <a:ext cx="4953000" cy="6555641"/>
          </a:xfrm>
          <a:prstGeom prst="rect">
            <a:avLst/>
          </a:prstGeom>
        </p:spPr>
        <p:txBody>
          <a:bodyPr wrap="square">
            <a:spAutoFit/>
          </a:bodyPr>
          <a:lstStyle/>
          <a:p>
            <a:r>
              <a:rPr lang="pl-PL" sz="2000" b="1" dirty="0"/>
              <a:t>Dr. Marilyn A. </a:t>
            </a:r>
            <a:r>
              <a:rPr lang="pl-PL" sz="2000" b="1" dirty="0" smtClean="0"/>
              <a:t>Brown</a:t>
            </a:r>
            <a:endParaRPr lang="pl-PL" sz="2000" dirty="0" smtClean="0"/>
          </a:p>
          <a:p>
            <a:r>
              <a:rPr lang="pl-PL" sz="2000" dirty="0" smtClean="0"/>
              <a:t>Brook </a:t>
            </a:r>
            <a:r>
              <a:rPr lang="pl-PL" sz="2000" dirty="0" err="1" smtClean="0"/>
              <a:t>Byers</a:t>
            </a:r>
            <a:r>
              <a:rPr lang="pl-PL" sz="2000" dirty="0" smtClean="0"/>
              <a:t> </a:t>
            </a:r>
            <a:r>
              <a:rPr lang="pl-PL" sz="2000" dirty="0" err="1" smtClean="0"/>
              <a:t>Professor</a:t>
            </a:r>
            <a:r>
              <a:rPr lang="pl-PL" sz="2000" dirty="0" smtClean="0"/>
              <a:t> of </a:t>
            </a:r>
            <a:r>
              <a:rPr lang="pl-PL" sz="2000" dirty="0" err="1" smtClean="0"/>
              <a:t>Sustainable</a:t>
            </a:r>
            <a:r>
              <a:rPr lang="pl-PL" sz="2000" dirty="0" smtClean="0"/>
              <a:t> Systems</a:t>
            </a:r>
            <a:endParaRPr lang="pl-PL" sz="2000" dirty="0"/>
          </a:p>
          <a:p>
            <a:r>
              <a:rPr lang="en-US" sz="2000" dirty="0"/>
              <a:t>School of Public Policy</a:t>
            </a:r>
          </a:p>
          <a:p>
            <a:r>
              <a:rPr lang="en-US" sz="2000" dirty="0" smtClean="0"/>
              <a:t>Georgia </a:t>
            </a:r>
            <a:r>
              <a:rPr lang="en-US" sz="2000" dirty="0"/>
              <a:t>Institute of Technology</a:t>
            </a:r>
          </a:p>
          <a:p>
            <a:r>
              <a:rPr lang="pl-PL" sz="2000" dirty="0" smtClean="0">
                <a:hlinkClick r:id="rId3"/>
              </a:rPr>
              <a:t>Marilyn.Brown</a:t>
            </a:r>
            <a:r>
              <a:rPr lang="pl-PL" sz="2000" dirty="0">
                <a:hlinkClick r:id="rId3"/>
              </a:rPr>
              <a:t>@</a:t>
            </a:r>
            <a:r>
              <a:rPr lang="pl-PL" sz="2000" dirty="0" smtClean="0">
                <a:hlinkClick r:id="rId3"/>
              </a:rPr>
              <a:t>pubpolicy.gatech.edu</a:t>
            </a:r>
            <a:endParaRPr lang="pl-PL" sz="2000" dirty="0" smtClean="0"/>
          </a:p>
          <a:p>
            <a:r>
              <a:rPr lang="pl-PL" sz="2000" dirty="0" err="1" smtClean="0"/>
              <a:t>Climate</a:t>
            </a:r>
            <a:r>
              <a:rPr lang="pl-PL" sz="2000" dirty="0" smtClean="0"/>
              <a:t> and </a:t>
            </a:r>
            <a:r>
              <a:rPr lang="pl-PL" sz="2000" dirty="0" err="1" smtClean="0"/>
              <a:t>Energy</a:t>
            </a:r>
            <a:r>
              <a:rPr lang="pl-PL" sz="2000" dirty="0"/>
              <a:t> Policy Lab: </a:t>
            </a:r>
            <a:endParaRPr lang="pl-PL" sz="2000" dirty="0" smtClean="0"/>
          </a:p>
          <a:p>
            <a:r>
              <a:rPr lang="pl-PL" sz="2000" dirty="0" smtClean="0">
                <a:hlinkClick r:id="rId4"/>
              </a:rPr>
              <a:t>http</a:t>
            </a:r>
            <a:r>
              <a:rPr lang="pl-PL" sz="2000" dirty="0">
                <a:hlinkClick r:id="rId4"/>
              </a:rPr>
              <a:t>://</a:t>
            </a:r>
            <a:r>
              <a:rPr lang="pl-PL" sz="2000" dirty="0" smtClean="0">
                <a:hlinkClick r:id="rId4"/>
              </a:rPr>
              <a:t>www.cepl.gatech.edu</a:t>
            </a:r>
            <a:endParaRPr lang="pl-PL" sz="2000" dirty="0" smtClean="0"/>
          </a:p>
          <a:p>
            <a:r>
              <a:rPr lang="pl-PL" sz="2000" dirty="0" smtClean="0"/>
              <a:t>404-385-0303</a:t>
            </a:r>
          </a:p>
          <a:p>
            <a:endParaRPr lang="pl-PL" sz="2000" dirty="0" smtClean="0"/>
          </a:p>
          <a:p>
            <a:endParaRPr lang="pl-PL" sz="2000" b="1" dirty="0"/>
          </a:p>
          <a:p>
            <a:pPr lvl="1"/>
            <a:r>
              <a:rPr lang="en-US" sz="2000" dirty="0" smtClean="0"/>
              <a:t>Thanks to Alex Smith and Ben </a:t>
            </a:r>
            <a:r>
              <a:rPr lang="en-US" sz="2000" dirty="0" err="1" smtClean="0"/>
              <a:t>Staver</a:t>
            </a:r>
            <a:r>
              <a:rPr lang="en-US" sz="2000" dirty="0" smtClean="0"/>
              <a:t>, Graduate Research Assistants at Georgia Tech, </a:t>
            </a:r>
            <a:r>
              <a:rPr lang="en-US" sz="2000" smtClean="0"/>
              <a:t>for assistance with </a:t>
            </a:r>
            <a:r>
              <a:rPr lang="en-US" sz="2000" dirty="0" smtClean="0"/>
              <a:t>these slides:</a:t>
            </a:r>
          </a:p>
          <a:p>
            <a:pPr lvl="1"/>
            <a:r>
              <a:rPr lang="en-US" sz="2000" dirty="0" smtClean="0">
                <a:hlinkClick r:id="rId5"/>
              </a:rPr>
              <a:t>asmith313</a:t>
            </a:r>
            <a:r>
              <a:rPr lang="en-US" sz="2000" dirty="0">
                <a:hlinkClick r:id="rId5"/>
              </a:rPr>
              <a:t>@</a:t>
            </a:r>
            <a:r>
              <a:rPr lang="en-US" sz="2000" dirty="0" smtClean="0">
                <a:hlinkClick r:id="rId5"/>
              </a:rPr>
              <a:t>gatech.edu</a:t>
            </a:r>
          </a:p>
          <a:p>
            <a:pPr lvl="1"/>
            <a:r>
              <a:rPr lang="en-US" sz="2000" dirty="0">
                <a:hlinkClick r:id="rId5"/>
              </a:rPr>
              <a:t>bstaver@gatech.edu</a:t>
            </a:r>
          </a:p>
          <a:p>
            <a:pPr lvl="1"/>
            <a:endParaRPr lang="en-US" sz="2000" dirty="0" smtClean="0">
              <a:hlinkClick r:id="rId5"/>
            </a:endParaRPr>
          </a:p>
          <a:p>
            <a:pPr lvl="1"/>
            <a:endParaRPr lang="en-US" sz="2000" dirty="0">
              <a:hlinkClick r:id="rId5"/>
            </a:endParaRPr>
          </a:p>
          <a:p>
            <a:pPr lvl="1"/>
            <a:endParaRPr lang="en-US" sz="2000" dirty="0" smtClean="0">
              <a:hlinkClick r:id="rId5"/>
            </a:endParaRPr>
          </a:p>
          <a:p>
            <a:pPr lvl="1"/>
            <a:endParaRPr lang="en-US" sz="2000" dirty="0">
              <a:hlinkClick r:id="rId5"/>
            </a:endParaRPr>
          </a:p>
          <a:p>
            <a:pPr lvl="1"/>
            <a:endParaRPr lang="en-US" sz="2000" dirty="0" smtClean="0">
              <a:hlinkClick r:id="rId5"/>
            </a:endParaRPr>
          </a:p>
          <a:p>
            <a:endParaRPr lang="pl-PL" sz="2000" dirty="0"/>
          </a:p>
        </p:txBody>
      </p:sp>
      <p:pic>
        <p:nvPicPr>
          <p:cNvPr id="4" name="Picture 3" descr="Screen shot 2012-06-15 at 10.17.04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1371600"/>
            <a:ext cx="2910288" cy="3723456"/>
          </a:xfrm>
          <a:prstGeom prst="rect">
            <a:avLst/>
          </a:prstGeom>
        </p:spPr>
      </p:pic>
      <p:pic>
        <p:nvPicPr>
          <p:cNvPr id="6" name="Picture 6" descr="C:\Users\XXI\Downloads\sign_21.jpg"/>
          <p:cNvPicPr>
            <a:picLocks noChangeAspect="1" noChangeArrowheads="1"/>
          </p:cNvPicPr>
          <p:nvPr/>
        </p:nvPicPr>
        <p:blipFill>
          <a:blip r:embed="rId7" cstate="print"/>
          <a:srcRect/>
          <a:stretch>
            <a:fillRect/>
          </a:stretch>
        </p:blipFill>
        <p:spPr bwMode="auto">
          <a:xfrm>
            <a:off x="5257800" y="5410200"/>
            <a:ext cx="3700484" cy="978658"/>
          </a:xfrm>
          <a:prstGeom prst="rect">
            <a:avLst/>
          </a:prstGeom>
          <a:noFill/>
        </p:spPr>
      </p:pic>
      <p:sp>
        <p:nvSpPr>
          <p:cNvPr id="5" name="Rectangle 4"/>
          <p:cNvSpPr/>
          <p:nvPr/>
        </p:nvSpPr>
        <p:spPr>
          <a:xfrm>
            <a:off x="4343400" y="1066800"/>
            <a:ext cx="184666" cy="369332"/>
          </a:xfrm>
          <a:prstGeom prst="rect">
            <a:avLst/>
          </a:prstGeom>
        </p:spPr>
        <p:txBody>
          <a:bodyPr wrap="none">
            <a:spAutoFit/>
          </a:bodyPr>
          <a:lstStyle/>
          <a:p>
            <a:pPr>
              <a:defRPr/>
            </a:pPr>
            <a:endParaRPr lang="en-US" dirty="0"/>
          </a:p>
        </p:txBody>
      </p:sp>
    </p:spTree>
    <p:extLst>
      <p:ext uri="{BB962C8B-B14F-4D97-AF65-F5344CB8AC3E}">
        <p14:creationId xmlns:p14="http://schemas.microsoft.com/office/powerpoint/2010/main" val="2043163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673E"/>
                </a:solidFill>
                <a:latin typeface="Arial Black" panose="020B0A04020102020204" pitchFamily="34" charset="0"/>
              </a:rPr>
              <a:t>Some Types of Analytic Approaches</a:t>
            </a:r>
            <a:endParaRPr lang="en-US" dirty="0">
              <a:solidFill>
                <a:srgbClr val="00673E"/>
              </a:solidFill>
              <a:latin typeface="Arial Black" panose="020B0A04020102020204" pitchFamily="34" charset="0"/>
            </a:endParaRPr>
          </a:p>
        </p:txBody>
      </p:sp>
      <p:sp>
        <p:nvSpPr>
          <p:cNvPr id="3" name="Content Placeholder 2"/>
          <p:cNvSpPr>
            <a:spLocks noGrp="1"/>
          </p:cNvSpPr>
          <p:nvPr>
            <p:ph idx="1"/>
          </p:nvPr>
        </p:nvSpPr>
        <p:spPr>
          <a:xfrm>
            <a:off x="533400" y="1371600"/>
            <a:ext cx="8229600" cy="5181600"/>
          </a:xfrm>
        </p:spPr>
        <p:txBody>
          <a:bodyPr>
            <a:normAutofit fontScale="85000" lnSpcReduction="20000"/>
          </a:bodyPr>
          <a:lstStyle/>
          <a:p>
            <a:pPr>
              <a:lnSpc>
                <a:spcPct val="120000"/>
              </a:lnSpc>
            </a:pPr>
            <a:r>
              <a:rPr lang="en-US" dirty="0" smtClean="0"/>
              <a:t>Types and questions:</a:t>
            </a:r>
          </a:p>
          <a:p>
            <a:pPr lvl="1">
              <a:lnSpc>
                <a:spcPct val="120000"/>
              </a:lnSpc>
            </a:pPr>
            <a:r>
              <a:rPr lang="en-US" sz="2600" b="1" dirty="0" smtClean="0"/>
              <a:t>Scenario analysis: </a:t>
            </a:r>
            <a:r>
              <a:rPr lang="en-US" sz="2600" dirty="0" smtClean="0"/>
              <a:t>How do technology breakthroughs impact systems</a:t>
            </a:r>
            <a:r>
              <a:rPr lang="en-US" sz="2600" dirty="0"/>
              <a:t>?</a:t>
            </a:r>
            <a:r>
              <a:rPr lang="en-US" sz="2600" dirty="0" smtClean="0"/>
              <a:t> Are systems resilient to disturbances? How do path dependencies &amp; lock-in constrain options? Do policy impacts have synergies?</a:t>
            </a:r>
          </a:p>
          <a:p>
            <a:pPr lvl="1">
              <a:lnSpc>
                <a:spcPct val="120000"/>
              </a:lnSpc>
            </a:pPr>
            <a:r>
              <a:rPr lang="en-US" sz="2600" b="1" dirty="0"/>
              <a:t>Expert </a:t>
            </a:r>
            <a:r>
              <a:rPr lang="en-US" sz="2600" b="1" dirty="0" smtClean="0"/>
              <a:t>elicitation: </a:t>
            </a:r>
            <a:r>
              <a:rPr lang="en-US" sz="2600"/>
              <a:t>W</a:t>
            </a:r>
            <a:r>
              <a:rPr lang="en-US" sz="2600" smtClean="0"/>
              <a:t>hich technologies &amp; </a:t>
            </a:r>
            <a:r>
              <a:rPr lang="en-US" sz="2600" dirty="0"/>
              <a:t>p</a:t>
            </a:r>
            <a:r>
              <a:rPr lang="en-US" sz="2600" dirty="0" smtClean="0"/>
              <a:t>olicies?</a:t>
            </a:r>
          </a:p>
          <a:p>
            <a:pPr lvl="1">
              <a:lnSpc>
                <a:spcPct val="120000"/>
              </a:lnSpc>
            </a:pPr>
            <a:r>
              <a:rPr lang="en-US" sz="2600" b="1" dirty="0"/>
              <a:t>Games and prediction </a:t>
            </a:r>
            <a:r>
              <a:rPr lang="en-US" sz="2600" b="1" dirty="0" smtClean="0"/>
              <a:t>markets: </a:t>
            </a:r>
            <a:r>
              <a:rPr lang="en-US" sz="2600" dirty="0"/>
              <a:t>A</a:t>
            </a:r>
            <a:r>
              <a:rPr lang="en-US" sz="2600" dirty="0" smtClean="0"/>
              <a:t>ny new market trends?</a:t>
            </a:r>
            <a:endParaRPr lang="en-US" sz="2600" dirty="0"/>
          </a:p>
          <a:p>
            <a:pPr lvl="1">
              <a:lnSpc>
                <a:spcPct val="120000"/>
              </a:lnSpc>
            </a:pPr>
            <a:r>
              <a:rPr lang="en-US" sz="2600" b="1" dirty="0"/>
              <a:t>Technology </a:t>
            </a:r>
            <a:r>
              <a:rPr lang="en-US" sz="2600" b="1" dirty="0" err="1"/>
              <a:t>roadmapping</a:t>
            </a:r>
            <a:r>
              <a:rPr lang="en-US" sz="2600" b="1" dirty="0"/>
              <a:t>: </a:t>
            </a:r>
            <a:r>
              <a:rPr lang="en-US" sz="2600" dirty="0"/>
              <a:t>What gaps need to be filled?</a:t>
            </a:r>
          </a:p>
          <a:p>
            <a:pPr lvl="1">
              <a:lnSpc>
                <a:spcPct val="120000"/>
              </a:lnSpc>
            </a:pPr>
            <a:r>
              <a:rPr lang="en-US" sz="2600" b="1" dirty="0" smtClean="0"/>
              <a:t>Technology learning: </a:t>
            </a:r>
            <a:r>
              <a:rPr lang="en-US" sz="2600" dirty="0"/>
              <a:t>W</a:t>
            </a:r>
            <a:r>
              <a:rPr lang="en-US" sz="2600" dirty="0" smtClean="0"/>
              <a:t>hen will technologies be ready?</a:t>
            </a:r>
          </a:p>
          <a:p>
            <a:pPr lvl="1">
              <a:lnSpc>
                <a:spcPct val="120000"/>
              </a:lnSpc>
            </a:pPr>
            <a:r>
              <a:rPr lang="en-US" sz="2600" b="1" dirty="0" smtClean="0"/>
              <a:t>LCA and holistic ROI approaches: </a:t>
            </a:r>
            <a:r>
              <a:rPr lang="en-US" sz="2600" dirty="0" smtClean="0"/>
              <a:t>Any impacts overlooked?</a:t>
            </a:r>
            <a:endParaRPr lang="en-US" sz="2600" dirty="0"/>
          </a:p>
          <a:p>
            <a:pPr lvl="1">
              <a:lnSpc>
                <a:spcPct val="120000"/>
              </a:lnSpc>
            </a:pPr>
            <a:r>
              <a:rPr lang="en-US" sz="2600" b="1" dirty="0" smtClean="0"/>
              <a:t>Chaos-based methods: </a:t>
            </a:r>
            <a:r>
              <a:rPr lang="en-US" sz="2600" dirty="0" smtClean="0"/>
              <a:t>How will actors respond?</a:t>
            </a:r>
            <a:endParaRPr lang="en-US" dirty="0" smtClean="0"/>
          </a:p>
          <a:p>
            <a:pPr>
              <a:lnSpc>
                <a:spcPct val="120000"/>
              </a:lnSpc>
            </a:pPr>
            <a:r>
              <a:rPr lang="en-US" dirty="0" smtClean="0"/>
              <a:t>All of these methods can add value.</a:t>
            </a:r>
          </a:p>
          <a:p>
            <a:pPr>
              <a:lnSpc>
                <a:spcPct val="120000"/>
              </a:lnSpc>
            </a:pPr>
            <a:endParaRPr lang="en-US" dirty="0" smtClean="0"/>
          </a:p>
        </p:txBody>
      </p:sp>
    </p:spTree>
    <p:extLst>
      <p:ext uri="{BB962C8B-B14F-4D97-AF65-F5344CB8AC3E}">
        <p14:creationId xmlns:p14="http://schemas.microsoft.com/office/powerpoint/2010/main" val="3878792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890"/>
            <a:ext cx="8229600" cy="1143000"/>
          </a:xfrm>
        </p:spPr>
        <p:txBody>
          <a:bodyPr/>
          <a:lstStyle/>
          <a:p>
            <a:r>
              <a:rPr lang="en-US" dirty="0" smtClean="0">
                <a:solidFill>
                  <a:srgbClr val="00673E"/>
                </a:solidFill>
                <a:latin typeface="Arial Black" panose="020B0A04020102020204" pitchFamily="34" charset="0"/>
              </a:rPr>
              <a:t>Scenario Analysis</a:t>
            </a:r>
            <a:endParaRPr lang="en-US" dirty="0">
              <a:solidFill>
                <a:srgbClr val="00673E"/>
              </a:solidFill>
              <a:latin typeface="Arial Black" panose="020B0A04020102020204" pitchFamily="34" charset="0"/>
            </a:endParaRPr>
          </a:p>
        </p:txBody>
      </p:sp>
      <p:sp>
        <p:nvSpPr>
          <p:cNvPr id="3" name="Content Placeholder 2"/>
          <p:cNvSpPr>
            <a:spLocks noGrp="1"/>
          </p:cNvSpPr>
          <p:nvPr>
            <p:ph idx="1"/>
          </p:nvPr>
        </p:nvSpPr>
        <p:spPr>
          <a:xfrm>
            <a:off x="0" y="1189037"/>
            <a:ext cx="8839200" cy="4525963"/>
          </a:xfrm>
        </p:spPr>
        <p:txBody>
          <a:bodyPr>
            <a:normAutofit/>
          </a:bodyPr>
          <a:lstStyle/>
          <a:p>
            <a:r>
              <a:rPr lang="en-US" sz="2400" dirty="0" smtClean="0"/>
              <a:t>Typically uses equilibrium forecasts that reflect BAU vs.  alternative economic, technology or policy forecasts. </a:t>
            </a:r>
          </a:p>
          <a:p>
            <a:r>
              <a:rPr lang="en-US" sz="2400" dirty="0" smtClean="0"/>
              <a:t>By modeling disturbances, we can see how resilient energy systems are, when </a:t>
            </a:r>
            <a:r>
              <a:rPr lang="en-US" sz="2400" dirty="0"/>
              <a:t>the assumptions </a:t>
            </a:r>
            <a:r>
              <a:rPr lang="en-US" sz="2400" dirty="0" smtClean="0"/>
              <a:t>that underlie </a:t>
            </a:r>
            <a:r>
              <a:rPr lang="en-US" sz="2400" dirty="0"/>
              <a:t>their planning </a:t>
            </a:r>
            <a:r>
              <a:rPr lang="en-US" sz="2400" dirty="0" smtClean="0"/>
              <a:t>suddenly no </a:t>
            </a:r>
            <a:r>
              <a:rPr lang="en-US" sz="2400" dirty="0"/>
              <a:t>longer </a:t>
            </a:r>
            <a:r>
              <a:rPr lang="en-US" sz="2400" dirty="0" smtClean="0"/>
              <a:t>hold.</a:t>
            </a:r>
            <a:endParaRPr lang="en-US" sz="2400" dirty="0"/>
          </a:p>
        </p:txBody>
      </p:sp>
      <p:pic>
        <p:nvPicPr>
          <p:cNvPr id="5" name="Picture 4" descr="Screen Shot 2014-12-01 at 8.47.52 PM.png"/>
          <p:cNvPicPr>
            <a:picLocks noChangeAspect="1"/>
          </p:cNvPicPr>
          <p:nvPr/>
        </p:nvPicPr>
        <p:blipFill rotWithShape="1">
          <a:blip r:embed="rId3">
            <a:extLst>
              <a:ext uri="{28A0092B-C50C-407E-A947-70E740481C1C}">
                <a14:useLocalDpi xmlns:a14="http://schemas.microsoft.com/office/drawing/2010/main" val="0"/>
              </a:ext>
            </a:extLst>
          </a:blip>
          <a:srcRect l="7258" t="13289"/>
          <a:stretch/>
        </p:blipFill>
        <p:spPr>
          <a:xfrm>
            <a:off x="1330402" y="3392269"/>
            <a:ext cx="6289597" cy="2322025"/>
          </a:xfrm>
          <a:prstGeom prst="rect">
            <a:avLst/>
          </a:prstGeom>
        </p:spPr>
      </p:pic>
      <p:sp>
        <p:nvSpPr>
          <p:cNvPr id="4" name="Rectangle 3"/>
          <p:cNvSpPr/>
          <p:nvPr/>
        </p:nvSpPr>
        <p:spPr>
          <a:xfrm>
            <a:off x="2286000" y="6475627"/>
            <a:ext cx="4397696" cy="369332"/>
          </a:xfrm>
          <a:prstGeom prst="rect">
            <a:avLst/>
          </a:prstGeom>
        </p:spPr>
        <p:txBody>
          <a:bodyPr wrap="none">
            <a:spAutoFit/>
          </a:bodyPr>
          <a:lstStyle/>
          <a:p>
            <a:r>
              <a:rPr lang="en-US" dirty="0" smtClean="0"/>
              <a:t>(Brown, et al., 2001; Smith and Brown, </a:t>
            </a:r>
            <a:r>
              <a:rPr lang="en-US" dirty="0"/>
              <a:t>2014)</a:t>
            </a:r>
          </a:p>
        </p:txBody>
      </p:sp>
      <p:sp>
        <p:nvSpPr>
          <p:cNvPr id="7" name="TextBox 6"/>
          <p:cNvSpPr txBox="1"/>
          <p:nvPr/>
        </p:nvSpPr>
        <p:spPr>
          <a:xfrm>
            <a:off x="152400" y="5678269"/>
            <a:ext cx="8077200" cy="646331"/>
          </a:xfrm>
          <a:prstGeom prst="rect">
            <a:avLst/>
          </a:prstGeom>
          <a:noFill/>
        </p:spPr>
        <p:txBody>
          <a:bodyPr wrap="square" rtlCol="0">
            <a:spAutoFit/>
          </a:bodyPr>
          <a:lstStyle/>
          <a:p>
            <a:r>
              <a:rPr lang="en-US" dirty="0" smtClean="0"/>
              <a:t>GDP in 2020:      $16,753        $16,758         $16,681          $16,662</a:t>
            </a:r>
          </a:p>
          <a:p>
            <a:r>
              <a:rPr lang="en-US" dirty="0"/>
              <a:t>(in $2005 B) </a:t>
            </a:r>
          </a:p>
        </p:txBody>
      </p:sp>
      <p:sp>
        <p:nvSpPr>
          <p:cNvPr id="8" name="TextBox 7"/>
          <p:cNvSpPr txBox="1"/>
          <p:nvPr/>
        </p:nvSpPr>
        <p:spPr>
          <a:xfrm>
            <a:off x="457200" y="3468469"/>
            <a:ext cx="738664" cy="1656989"/>
          </a:xfrm>
          <a:prstGeom prst="rect">
            <a:avLst/>
          </a:prstGeom>
          <a:noFill/>
        </p:spPr>
        <p:txBody>
          <a:bodyPr vert="vert270" wrap="none" rtlCol="0">
            <a:spAutoFit/>
          </a:bodyPr>
          <a:lstStyle/>
          <a:p>
            <a:r>
              <a:rPr lang="en-US" dirty="0" smtClean="0"/>
              <a:t>CO</a:t>
            </a:r>
            <a:r>
              <a:rPr lang="en-US" baseline="-25000" dirty="0" smtClean="0"/>
              <a:t>2</a:t>
            </a:r>
            <a:r>
              <a:rPr lang="en-US" dirty="0" smtClean="0"/>
              <a:t> Emissions </a:t>
            </a:r>
          </a:p>
          <a:p>
            <a:r>
              <a:rPr lang="en-US" dirty="0" smtClean="0"/>
              <a:t>in million </a:t>
            </a:r>
            <a:r>
              <a:rPr lang="en-US" dirty="0" err="1" smtClean="0"/>
              <a:t>tonnes</a:t>
            </a:r>
            <a:endParaRPr lang="en-US" dirty="0"/>
          </a:p>
        </p:txBody>
      </p:sp>
    </p:spTree>
    <p:extLst>
      <p:ext uri="{BB962C8B-B14F-4D97-AF65-F5344CB8AC3E}">
        <p14:creationId xmlns:p14="http://schemas.microsoft.com/office/powerpoint/2010/main" val="1814234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Autofit/>
          </a:bodyPr>
          <a:lstStyle/>
          <a:p>
            <a:r>
              <a:rPr lang="en-US" sz="3200" dirty="0" smtClean="0">
                <a:solidFill>
                  <a:srgbClr val="00673E"/>
                </a:solidFill>
                <a:latin typeface="Arial Black" panose="020B0A04020102020204" pitchFamily="34" charset="0"/>
              </a:rPr>
              <a:t>Expert Elicitation: Delphi Method &amp; Analytic Network Process</a:t>
            </a:r>
            <a:endParaRPr lang="en-US" sz="3200" dirty="0">
              <a:solidFill>
                <a:srgbClr val="00673E"/>
              </a:solidFill>
              <a:latin typeface="Arial Black" panose="020B0A04020102020204" pitchFamily="34" charset="0"/>
            </a:endParaRPr>
          </a:p>
        </p:txBody>
      </p:sp>
      <p:sp>
        <p:nvSpPr>
          <p:cNvPr id="3" name="Content Placeholder 2"/>
          <p:cNvSpPr>
            <a:spLocks noGrp="1"/>
          </p:cNvSpPr>
          <p:nvPr>
            <p:ph idx="1"/>
          </p:nvPr>
        </p:nvSpPr>
        <p:spPr>
          <a:xfrm>
            <a:off x="5091698" y="1828800"/>
            <a:ext cx="4014401" cy="4789360"/>
          </a:xfrm>
        </p:spPr>
        <p:txBody>
          <a:bodyPr>
            <a:normAutofit fontScale="85000" lnSpcReduction="20000"/>
          </a:bodyPr>
          <a:lstStyle/>
          <a:p>
            <a:pPr lvl="1">
              <a:buFont typeface="Wingdings" charset="2"/>
              <a:buChar char="ü"/>
            </a:pPr>
            <a:r>
              <a:rPr lang="en-US" dirty="0" smtClean="0"/>
              <a:t>Solicit opinions of experts on a given topic</a:t>
            </a:r>
          </a:p>
          <a:p>
            <a:pPr lvl="1">
              <a:buFont typeface="Wingdings" charset="2"/>
              <a:buChar char="ü"/>
            </a:pPr>
            <a:r>
              <a:rPr lang="en-US" dirty="0" smtClean="0"/>
              <a:t>Ask experts for arguments supporting opinion</a:t>
            </a:r>
          </a:p>
          <a:p>
            <a:pPr lvl="1">
              <a:buFont typeface="Wingdings" charset="2"/>
              <a:buChar char="ü"/>
            </a:pPr>
            <a:r>
              <a:rPr lang="en-US" dirty="0" smtClean="0"/>
              <a:t>Summarize and distribute results to experts solicited</a:t>
            </a:r>
          </a:p>
          <a:p>
            <a:pPr lvl="1">
              <a:buFont typeface="Wingdings" charset="2"/>
              <a:buChar char="ü"/>
            </a:pPr>
            <a:r>
              <a:rPr lang="en-US" dirty="0" smtClean="0"/>
              <a:t>Offer opportunity for experts to change opinion based on other experts’ input</a:t>
            </a:r>
          </a:p>
          <a:p>
            <a:pPr lvl="1">
              <a:buFont typeface="Wingdings" charset="2"/>
              <a:buChar char="ü"/>
            </a:pPr>
            <a:r>
              <a:rPr lang="en-US" dirty="0" smtClean="0"/>
              <a:t>Iterate until results stabilize or consensus is reached</a:t>
            </a:r>
            <a:endParaRPr lang="en-US" dirty="0"/>
          </a:p>
        </p:txBody>
      </p:sp>
      <p:pic>
        <p:nvPicPr>
          <p:cNvPr id="4" name="Picture 3" descr="TechCast Research Chart"/>
          <p:cNvPicPr/>
          <p:nvPr/>
        </p:nvPicPr>
        <p:blipFill rotWithShape="1">
          <a:blip r:embed="rId2">
            <a:extLst>
              <a:ext uri="{28A0092B-C50C-407E-A947-70E740481C1C}">
                <a14:useLocalDpi xmlns:a14="http://schemas.microsoft.com/office/drawing/2010/main" val="0"/>
              </a:ext>
            </a:extLst>
          </a:blip>
          <a:srcRect t="43201" b="8077"/>
          <a:stretch/>
        </p:blipFill>
        <p:spPr bwMode="auto">
          <a:xfrm>
            <a:off x="152400" y="3276600"/>
            <a:ext cx="5105400" cy="2706967"/>
          </a:xfrm>
          <a:prstGeom prst="rect">
            <a:avLst/>
          </a:prstGeom>
          <a:noFill/>
          <a:ln>
            <a:noFill/>
          </a:ln>
        </p:spPr>
      </p:pic>
      <p:sp>
        <p:nvSpPr>
          <p:cNvPr id="5" name="TextBox 4"/>
          <p:cNvSpPr txBox="1"/>
          <p:nvPr/>
        </p:nvSpPr>
        <p:spPr>
          <a:xfrm>
            <a:off x="152400" y="6172200"/>
            <a:ext cx="5334000" cy="923330"/>
          </a:xfrm>
          <a:prstGeom prst="rect">
            <a:avLst/>
          </a:prstGeom>
          <a:noFill/>
        </p:spPr>
        <p:txBody>
          <a:bodyPr wrap="square" rtlCol="0">
            <a:spAutoFit/>
          </a:bodyPr>
          <a:lstStyle/>
          <a:p>
            <a:pPr algn="ctr"/>
            <a:r>
              <a:rPr lang="en-US" dirty="0" smtClean="0"/>
              <a:t>Sources: </a:t>
            </a:r>
            <a:r>
              <a:rPr lang="en-US" dirty="0" smtClean="0">
                <a:hlinkClick r:id="rId3"/>
              </a:rPr>
              <a:t>http</a:t>
            </a:r>
            <a:r>
              <a:rPr lang="en-US" dirty="0">
                <a:hlinkClick r:id="rId3"/>
              </a:rPr>
              <a:t>://</a:t>
            </a:r>
            <a:r>
              <a:rPr lang="en-US" dirty="0" smtClean="0">
                <a:hlinkClick r:id="rId3"/>
              </a:rPr>
              <a:t>www.techcastglobal.com/methodology</a:t>
            </a:r>
            <a:endParaRPr lang="en-US" dirty="0" smtClean="0"/>
          </a:p>
          <a:p>
            <a:pPr algn="ctr"/>
            <a:r>
              <a:rPr lang="en-US" dirty="0" err="1"/>
              <a:t>Davoudpour</a:t>
            </a:r>
            <a:r>
              <a:rPr lang="en-US" dirty="0"/>
              <a:t> et al. 2012</a:t>
            </a:r>
          </a:p>
          <a:p>
            <a:pPr algn="ctr"/>
            <a:endParaRPr lang="en-US" dirty="0"/>
          </a:p>
        </p:txBody>
      </p:sp>
      <p:sp>
        <p:nvSpPr>
          <p:cNvPr id="6" name="Oval 5"/>
          <p:cNvSpPr/>
          <p:nvPr/>
        </p:nvSpPr>
        <p:spPr>
          <a:xfrm>
            <a:off x="2854411" y="2907958"/>
            <a:ext cx="766119" cy="2397211"/>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3503142" y="1752600"/>
            <a:ext cx="1907058" cy="1213022"/>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 y="1744155"/>
            <a:ext cx="4895851" cy="830997"/>
          </a:xfrm>
          <a:prstGeom prst="rect">
            <a:avLst/>
          </a:prstGeom>
          <a:noFill/>
        </p:spPr>
        <p:txBody>
          <a:bodyPr wrap="square" rtlCol="0">
            <a:spAutoFit/>
          </a:bodyPr>
          <a:lstStyle/>
          <a:p>
            <a:pPr algn="ctr"/>
            <a:r>
              <a:rPr lang="en-US" sz="2400" b="1" dirty="0" smtClean="0"/>
              <a:t>Relies on principles of collective intelligence</a:t>
            </a:r>
            <a:r>
              <a:rPr lang="en-US" sz="2000" dirty="0" smtClean="0"/>
              <a:t>:</a:t>
            </a:r>
            <a:endParaRPr lang="en-US" sz="2000" dirty="0"/>
          </a:p>
        </p:txBody>
      </p:sp>
      <p:sp>
        <p:nvSpPr>
          <p:cNvPr id="7" name="Rectangle 6"/>
          <p:cNvSpPr/>
          <p:nvPr/>
        </p:nvSpPr>
        <p:spPr>
          <a:xfrm>
            <a:off x="457200" y="2754868"/>
            <a:ext cx="4572000" cy="369332"/>
          </a:xfrm>
          <a:prstGeom prst="rect">
            <a:avLst/>
          </a:prstGeom>
        </p:spPr>
        <p:txBody>
          <a:bodyPr>
            <a:spAutoFit/>
          </a:bodyPr>
          <a:lstStyle/>
          <a:p>
            <a:r>
              <a:rPr lang="en-US" dirty="0" smtClean="0"/>
              <a:t>Scanning    Analysis     Expert Survey  Results</a:t>
            </a:r>
            <a:endParaRPr lang="en-US" dirty="0"/>
          </a:p>
        </p:txBody>
      </p:sp>
    </p:spTree>
    <p:extLst>
      <p:ext uri="{BB962C8B-B14F-4D97-AF65-F5344CB8AC3E}">
        <p14:creationId xmlns:p14="http://schemas.microsoft.com/office/powerpoint/2010/main" val="23222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673E"/>
                </a:solidFill>
                <a:latin typeface="Arial Black" panose="020B0A04020102020204" pitchFamily="34" charset="0"/>
              </a:rPr>
              <a:t>Games and Prediction Markets</a:t>
            </a:r>
            <a:endParaRPr lang="en-US" dirty="0">
              <a:solidFill>
                <a:srgbClr val="00673E"/>
              </a:solidFill>
              <a:latin typeface="Arial Black" panose="020B0A04020102020204" pitchFamily="34" charset="0"/>
            </a:endParaRPr>
          </a:p>
        </p:txBody>
      </p:sp>
      <p:sp>
        <p:nvSpPr>
          <p:cNvPr id="3" name="Content Placeholder 2"/>
          <p:cNvSpPr>
            <a:spLocks noGrp="1"/>
          </p:cNvSpPr>
          <p:nvPr>
            <p:ph idx="1"/>
          </p:nvPr>
        </p:nvSpPr>
        <p:spPr>
          <a:xfrm>
            <a:off x="5492533" y="1690687"/>
            <a:ext cx="3391911" cy="4710113"/>
          </a:xfrm>
        </p:spPr>
        <p:txBody>
          <a:bodyPr>
            <a:normAutofit fontScale="85000" lnSpcReduction="20000"/>
          </a:bodyPr>
          <a:lstStyle/>
          <a:p>
            <a:r>
              <a:rPr lang="en-US" dirty="0" smtClean="0"/>
              <a:t>“Crowdsourcing” assessment</a:t>
            </a:r>
          </a:p>
          <a:p>
            <a:pPr lvl="1"/>
            <a:r>
              <a:rPr lang="en-US" dirty="0" smtClean="0"/>
              <a:t>Alternate reality </a:t>
            </a:r>
            <a:r>
              <a:rPr lang="en-US" dirty="0"/>
              <a:t>g</a:t>
            </a:r>
            <a:r>
              <a:rPr lang="en-US" dirty="0" smtClean="0"/>
              <a:t>ames ask volunteers to make technology choices in games representing future scenarios</a:t>
            </a:r>
          </a:p>
          <a:p>
            <a:pPr lvl="1"/>
            <a:r>
              <a:rPr lang="en-US" dirty="0" smtClean="0"/>
              <a:t>Prediction markets ask volunteers to place a monetary bet on specific future technology outcomes</a:t>
            </a:r>
            <a:endParaRPr lang="en-US" dirty="0"/>
          </a:p>
        </p:txBody>
      </p:sp>
      <p:pic>
        <p:nvPicPr>
          <p:cNvPr id="2050" name="Picture 2" descr="FIGURE 2-4 Screen shot from World Without Oil. SOURCE: Image courtesy of Ken Eklund, game designer, creative director, and produ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67" y="2013854"/>
            <a:ext cx="5155766" cy="42638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06182" y="1367521"/>
            <a:ext cx="5086351" cy="646331"/>
          </a:xfrm>
          <a:prstGeom prst="rect">
            <a:avLst/>
          </a:prstGeom>
        </p:spPr>
        <p:txBody>
          <a:bodyPr wrap="square">
            <a:spAutoFit/>
          </a:bodyPr>
          <a:lstStyle/>
          <a:p>
            <a:pPr algn="ctr"/>
            <a:r>
              <a:rPr lang="en-US" dirty="0" smtClean="0"/>
              <a:t>Screenshot from </a:t>
            </a:r>
            <a:r>
              <a:rPr lang="en-US" i="1" dirty="0" smtClean="0"/>
              <a:t>World Without Oil</a:t>
            </a:r>
            <a:r>
              <a:rPr lang="en-US" dirty="0" smtClean="0"/>
              <a:t>, an Alternate Reality Game based around alternative fuel choices</a:t>
            </a:r>
            <a:endParaRPr lang="en-US" dirty="0"/>
          </a:p>
        </p:txBody>
      </p:sp>
      <p:sp>
        <p:nvSpPr>
          <p:cNvPr id="6" name="Rectangle 5"/>
          <p:cNvSpPr/>
          <p:nvPr/>
        </p:nvSpPr>
        <p:spPr>
          <a:xfrm>
            <a:off x="304800" y="6450932"/>
            <a:ext cx="7127082" cy="369332"/>
          </a:xfrm>
          <a:prstGeom prst="rect">
            <a:avLst/>
          </a:prstGeom>
        </p:spPr>
        <p:txBody>
          <a:bodyPr wrap="square">
            <a:spAutoFit/>
          </a:bodyPr>
          <a:lstStyle/>
          <a:p>
            <a:r>
              <a:rPr lang="en-US" dirty="0" smtClean="0"/>
              <a:t>Source: National Academies of Science (2009)</a:t>
            </a:r>
            <a:endParaRPr lang="en-US" dirty="0"/>
          </a:p>
        </p:txBody>
      </p:sp>
    </p:spTree>
    <p:extLst>
      <p:ext uri="{BB962C8B-B14F-4D97-AF65-F5344CB8AC3E}">
        <p14:creationId xmlns:p14="http://schemas.microsoft.com/office/powerpoint/2010/main" val="2717045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00673E"/>
                </a:solidFill>
                <a:latin typeface="Arial Black" panose="020B0A04020102020204" pitchFamily="34" charset="0"/>
              </a:rPr>
              <a:t>Technology </a:t>
            </a:r>
            <a:r>
              <a:rPr lang="en-US" dirty="0" err="1" smtClean="0">
                <a:solidFill>
                  <a:srgbClr val="00673E"/>
                </a:solidFill>
                <a:latin typeface="Arial Black" panose="020B0A04020102020204" pitchFamily="34" charset="0"/>
              </a:rPr>
              <a:t>Roadmapping</a:t>
            </a:r>
            <a:endParaRPr lang="en-US" dirty="0">
              <a:solidFill>
                <a:srgbClr val="00673E"/>
              </a:solidFill>
              <a:latin typeface="Arial Black" panose="020B0A04020102020204" pitchFamily="34" charset="0"/>
            </a:endParaRPr>
          </a:p>
        </p:txBody>
      </p:sp>
      <p:sp>
        <p:nvSpPr>
          <p:cNvPr id="3" name="Content Placeholder 2"/>
          <p:cNvSpPr>
            <a:spLocks noGrp="1"/>
          </p:cNvSpPr>
          <p:nvPr>
            <p:ph idx="1"/>
          </p:nvPr>
        </p:nvSpPr>
        <p:spPr>
          <a:xfrm>
            <a:off x="5867240" y="1143000"/>
            <a:ext cx="3276600" cy="5562600"/>
          </a:xfrm>
        </p:spPr>
        <p:txBody>
          <a:bodyPr>
            <a:noAutofit/>
          </a:bodyPr>
          <a:lstStyle/>
          <a:p>
            <a:r>
              <a:rPr lang="en-US" sz="2400" dirty="0" smtClean="0"/>
              <a:t>Multi-step, multi-method process to understand innovation pathways</a:t>
            </a:r>
          </a:p>
          <a:p>
            <a:r>
              <a:rPr lang="en-US" sz="2400" dirty="0" smtClean="0"/>
              <a:t>Develop data on</a:t>
            </a:r>
          </a:p>
          <a:p>
            <a:pPr marL="787400" lvl="2" indent="-342900">
              <a:buFont typeface="Wingdings" charset="2"/>
              <a:buChar char="ü"/>
            </a:pPr>
            <a:r>
              <a:rPr lang="en-US" sz="2000" dirty="0" smtClean="0"/>
              <a:t>Current state of technology</a:t>
            </a:r>
          </a:p>
          <a:p>
            <a:pPr marL="787400" lvl="2" indent="-342900">
              <a:buFont typeface="Wingdings" charset="2"/>
              <a:buChar char="ü"/>
            </a:pPr>
            <a:r>
              <a:rPr lang="en-US" sz="2000" dirty="0" smtClean="0"/>
              <a:t>R&amp;D activities and key actors</a:t>
            </a:r>
          </a:p>
          <a:p>
            <a:pPr marL="787400" lvl="2" indent="-342900">
              <a:buFont typeface="Wingdings" charset="2"/>
              <a:buChar char="ü"/>
            </a:pPr>
            <a:r>
              <a:rPr lang="en-US" sz="2000" dirty="0" smtClean="0"/>
              <a:t>Commercialization activities</a:t>
            </a:r>
            <a:endParaRPr lang="en-US" sz="2000" dirty="0"/>
          </a:p>
          <a:p>
            <a:pPr marL="787400" lvl="2" indent="-342900">
              <a:buFont typeface="Wingdings" charset="2"/>
              <a:buChar char="ü"/>
            </a:pPr>
            <a:r>
              <a:rPr lang="en-US" sz="2000" dirty="0" smtClean="0"/>
              <a:t>SWOT analysis</a:t>
            </a:r>
          </a:p>
          <a:p>
            <a:pPr marL="787400" lvl="2" indent="-342900">
              <a:buFont typeface="Wingdings" charset="2"/>
              <a:buChar char="ü"/>
            </a:pPr>
            <a:r>
              <a:rPr lang="en-US" sz="2000" dirty="0" smtClean="0"/>
              <a:t>Gaps</a:t>
            </a:r>
          </a:p>
          <a:p>
            <a:r>
              <a:rPr lang="en-US" sz="2400" dirty="0" smtClean="0"/>
              <a:t>Select promising innovation pathways</a:t>
            </a:r>
          </a:p>
        </p:txBody>
      </p:sp>
      <p:pic>
        <p:nvPicPr>
          <p:cNvPr id="4" name="Picture 3"/>
          <p:cNvPicPr>
            <a:picLocks noChangeAspect="1"/>
          </p:cNvPicPr>
          <p:nvPr/>
        </p:nvPicPr>
        <p:blipFill rotWithShape="1">
          <a:blip r:embed="rId3"/>
          <a:srcRect t="11655" b="5414"/>
          <a:stretch/>
        </p:blipFill>
        <p:spPr>
          <a:xfrm>
            <a:off x="0" y="2590800"/>
            <a:ext cx="5912747" cy="3990842"/>
          </a:xfrm>
          <a:prstGeom prst="rect">
            <a:avLst/>
          </a:prstGeom>
        </p:spPr>
      </p:pic>
      <p:sp>
        <p:nvSpPr>
          <p:cNvPr id="5" name="TextBox 4"/>
          <p:cNvSpPr txBox="1"/>
          <p:nvPr/>
        </p:nvSpPr>
        <p:spPr>
          <a:xfrm>
            <a:off x="442498" y="6451169"/>
            <a:ext cx="4167268" cy="369332"/>
          </a:xfrm>
          <a:prstGeom prst="rect">
            <a:avLst/>
          </a:prstGeom>
          <a:noFill/>
        </p:spPr>
        <p:txBody>
          <a:bodyPr wrap="square" rtlCol="0">
            <a:spAutoFit/>
          </a:bodyPr>
          <a:lstStyle/>
          <a:p>
            <a:pPr algn="ctr"/>
            <a:r>
              <a:rPr lang="en-US" dirty="0" smtClean="0"/>
              <a:t>Source: Robinson et al. (2013)</a:t>
            </a:r>
            <a:endParaRPr lang="en-US" dirty="0"/>
          </a:p>
        </p:txBody>
      </p:sp>
      <p:sp>
        <p:nvSpPr>
          <p:cNvPr id="6" name="TextBox 5"/>
          <p:cNvSpPr txBox="1"/>
          <p:nvPr/>
        </p:nvSpPr>
        <p:spPr>
          <a:xfrm>
            <a:off x="228600" y="1371600"/>
            <a:ext cx="5410200" cy="461665"/>
          </a:xfrm>
          <a:prstGeom prst="rect">
            <a:avLst/>
          </a:prstGeom>
          <a:noFill/>
        </p:spPr>
        <p:txBody>
          <a:bodyPr wrap="square" rtlCol="0">
            <a:spAutoFit/>
          </a:bodyPr>
          <a:lstStyle/>
          <a:p>
            <a:pPr algn="ctr"/>
            <a:r>
              <a:rPr lang="en-US" sz="2400" b="1" dirty="0" smtClean="0"/>
              <a:t>Example: </a:t>
            </a:r>
            <a:r>
              <a:rPr lang="en-US" sz="2400" b="1" dirty="0" err="1" smtClean="0"/>
              <a:t>Nanobiosensor</a:t>
            </a:r>
            <a:r>
              <a:rPr lang="en-US" sz="2400" b="1" dirty="0" smtClean="0"/>
              <a:t> Technologies</a:t>
            </a:r>
            <a:endParaRPr lang="en-US" sz="2400" b="1" dirty="0"/>
          </a:p>
        </p:txBody>
      </p:sp>
      <p:sp>
        <p:nvSpPr>
          <p:cNvPr id="7" name="TextBox 6"/>
          <p:cNvSpPr txBox="1"/>
          <p:nvPr/>
        </p:nvSpPr>
        <p:spPr>
          <a:xfrm>
            <a:off x="0" y="2057400"/>
            <a:ext cx="6012734" cy="369332"/>
          </a:xfrm>
          <a:prstGeom prst="rect">
            <a:avLst/>
          </a:prstGeom>
          <a:noFill/>
        </p:spPr>
        <p:txBody>
          <a:bodyPr wrap="none" rtlCol="0">
            <a:spAutoFit/>
          </a:bodyPr>
          <a:lstStyle/>
          <a:p>
            <a:r>
              <a:rPr lang="en-US" dirty="0" smtClean="0"/>
              <a:t>Nanostructures   Functions                   Biosensors   Applications</a:t>
            </a:r>
            <a:endParaRPr lang="en-US" dirty="0"/>
          </a:p>
        </p:txBody>
      </p:sp>
    </p:spTree>
    <p:extLst>
      <p:ext uri="{BB962C8B-B14F-4D97-AF65-F5344CB8AC3E}">
        <p14:creationId xmlns:p14="http://schemas.microsoft.com/office/powerpoint/2010/main" val="2249419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rgbClr val="00673E"/>
                </a:solidFill>
                <a:latin typeface="Arial Black" panose="020B0A04020102020204" pitchFamily="34" charset="0"/>
              </a:rPr>
              <a:t>Technology Learning and Maturity</a:t>
            </a:r>
            <a:endParaRPr lang="en-US" dirty="0">
              <a:solidFill>
                <a:srgbClr val="00673E"/>
              </a:solidFill>
              <a:latin typeface="Arial Black" panose="020B0A04020102020204" pitchFamily="34" charset="0"/>
            </a:endParaRPr>
          </a:p>
        </p:txBody>
      </p:sp>
      <p:sp>
        <p:nvSpPr>
          <p:cNvPr id="3" name="Content Placeholder 2"/>
          <p:cNvSpPr>
            <a:spLocks noGrp="1"/>
          </p:cNvSpPr>
          <p:nvPr>
            <p:ph idx="1"/>
          </p:nvPr>
        </p:nvSpPr>
        <p:spPr>
          <a:xfrm>
            <a:off x="5486400" y="1600200"/>
            <a:ext cx="3429000" cy="4645080"/>
          </a:xfrm>
        </p:spPr>
        <p:txBody>
          <a:bodyPr>
            <a:normAutofit fontScale="77500" lnSpcReduction="20000"/>
          </a:bodyPr>
          <a:lstStyle/>
          <a:p>
            <a:r>
              <a:rPr lang="en-US" dirty="0" smtClean="0"/>
              <a:t>Analyzing rates of change in technology</a:t>
            </a:r>
          </a:p>
          <a:p>
            <a:pPr lvl="1"/>
            <a:r>
              <a:rPr lang="en-US" dirty="0" smtClean="0"/>
              <a:t>Diffusion (Bass/</a:t>
            </a:r>
            <a:r>
              <a:rPr lang="en-US" dirty="0" err="1" smtClean="0"/>
              <a:t>Gomperz</a:t>
            </a:r>
            <a:r>
              <a:rPr lang="en-US" dirty="0" smtClean="0"/>
              <a:t> curves)</a:t>
            </a:r>
          </a:p>
          <a:p>
            <a:pPr lvl="1"/>
            <a:r>
              <a:rPr lang="en-US" dirty="0" smtClean="0"/>
              <a:t>Cost declines (learning curves)</a:t>
            </a:r>
          </a:p>
          <a:p>
            <a:pPr lvl="1"/>
            <a:r>
              <a:rPr lang="en-US" dirty="0" smtClean="0"/>
              <a:t>Performance (Moore’s law)</a:t>
            </a:r>
          </a:p>
          <a:p>
            <a:r>
              <a:rPr lang="en-US" dirty="0" smtClean="0"/>
              <a:t>Extrapolates these trends into the future</a:t>
            </a:r>
          </a:p>
          <a:p>
            <a:r>
              <a:rPr lang="en-US" dirty="0" smtClean="0"/>
              <a:t>Can signal when technologies might switch</a:t>
            </a:r>
          </a:p>
        </p:txBody>
      </p:sp>
      <p:sp>
        <p:nvSpPr>
          <p:cNvPr id="5" name="TextBox 4"/>
          <p:cNvSpPr txBox="1"/>
          <p:nvPr/>
        </p:nvSpPr>
        <p:spPr>
          <a:xfrm>
            <a:off x="762000" y="1676400"/>
            <a:ext cx="4407789" cy="830997"/>
          </a:xfrm>
          <a:prstGeom prst="rect">
            <a:avLst/>
          </a:prstGeom>
          <a:noFill/>
        </p:spPr>
        <p:txBody>
          <a:bodyPr wrap="square" rtlCol="0">
            <a:spAutoFit/>
          </a:bodyPr>
          <a:lstStyle/>
          <a:p>
            <a:pPr algn="ctr"/>
            <a:r>
              <a:rPr lang="en-US" sz="2400" b="1" dirty="0" smtClean="0"/>
              <a:t>Cost and Penetration of A-Type LED Lights</a:t>
            </a:r>
            <a:endParaRPr lang="en-US" sz="2400" b="1" dirty="0"/>
          </a:p>
        </p:txBody>
      </p:sp>
      <p:sp>
        <p:nvSpPr>
          <p:cNvPr id="6" name="TextBox 5"/>
          <p:cNvSpPr txBox="1"/>
          <p:nvPr/>
        </p:nvSpPr>
        <p:spPr>
          <a:xfrm>
            <a:off x="533400" y="5562600"/>
            <a:ext cx="4407789" cy="369332"/>
          </a:xfrm>
          <a:prstGeom prst="rect">
            <a:avLst/>
          </a:prstGeom>
          <a:noFill/>
        </p:spPr>
        <p:txBody>
          <a:bodyPr wrap="square" rtlCol="0">
            <a:spAutoFit/>
          </a:bodyPr>
          <a:lstStyle/>
          <a:p>
            <a:pPr algn="ctr"/>
            <a:r>
              <a:rPr lang="en-US" dirty="0" smtClean="0"/>
              <a:t>Source: DOE, 2013</a:t>
            </a:r>
            <a:endParaRPr lang="en-US" dirty="0"/>
          </a:p>
        </p:txBody>
      </p:sp>
      <p:pic>
        <p:nvPicPr>
          <p:cNvPr id="7" name="Picture 6" descr="Screen shot 2013-11-10 at 10.05.07 PM.png"/>
          <p:cNvPicPr>
            <a:picLocks noChangeAspect="1"/>
          </p:cNvPicPr>
          <p:nvPr/>
        </p:nvPicPr>
        <p:blipFill rotWithShape="1">
          <a:blip r:embed="rId3">
            <a:extLst>
              <a:ext uri="{28A0092B-C50C-407E-A947-70E740481C1C}">
                <a14:useLocalDpi xmlns:a14="http://schemas.microsoft.com/office/drawing/2010/main" val="0"/>
              </a:ext>
            </a:extLst>
          </a:blip>
          <a:srcRect l="9479" t="33820" r="7977"/>
          <a:stretch/>
        </p:blipFill>
        <p:spPr>
          <a:xfrm>
            <a:off x="403152" y="2922586"/>
            <a:ext cx="4837829" cy="2640014"/>
          </a:xfrm>
          <a:prstGeom prst="rect">
            <a:avLst/>
          </a:prstGeom>
        </p:spPr>
      </p:pic>
      <p:sp>
        <p:nvSpPr>
          <p:cNvPr id="4" name="TextBox 3"/>
          <p:cNvSpPr txBox="1"/>
          <p:nvPr/>
        </p:nvSpPr>
        <p:spPr>
          <a:xfrm>
            <a:off x="0" y="2209800"/>
            <a:ext cx="461665" cy="3040068"/>
          </a:xfrm>
          <a:prstGeom prst="rect">
            <a:avLst/>
          </a:prstGeom>
          <a:noFill/>
        </p:spPr>
        <p:txBody>
          <a:bodyPr vert="vert270" wrap="none" rtlCol="0">
            <a:spAutoFit/>
          </a:bodyPr>
          <a:lstStyle/>
          <a:p>
            <a:r>
              <a:rPr lang="en-US" dirty="0" smtClean="0"/>
              <a:t>LED Lighting Cost ($/</a:t>
            </a:r>
            <a:r>
              <a:rPr lang="en-US" dirty="0" err="1" smtClean="0"/>
              <a:t>Kilolumen</a:t>
            </a:r>
            <a:r>
              <a:rPr lang="en-US" dirty="0" smtClean="0"/>
              <a:t>)</a:t>
            </a:r>
            <a:endParaRPr lang="en-US" dirty="0"/>
          </a:p>
        </p:txBody>
      </p:sp>
      <p:sp>
        <p:nvSpPr>
          <p:cNvPr id="8" name="Rectangle 7"/>
          <p:cNvSpPr/>
          <p:nvPr/>
        </p:nvSpPr>
        <p:spPr>
          <a:xfrm>
            <a:off x="4800600" y="2971800"/>
            <a:ext cx="738664" cy="2157314"/>
          </a:xfrm>
          <a:prstGeom prst="rect">
            <a:avLst/>
          </a:prstGeom>
        </p:spPr>
        <p:txBody>
          <a:bodyPr vert="vert" wrap="none">
            <a:spAutoFit/>
          </a:bodyPr>
          <a:lstStyle/>
          <a:p>
            <a:r>
              <a:rPr lang="en-US" dirty="0" smtClean="0"/>
              <a:t>Cumulative LED Lights </a:t>
            </a:r>
          </a:p>
          <a:p>
            <a:r>
              <a:rPr lang="en-US" dirty="0" smtClean="0"/>
              <a:t>Installed (Millions)</a:t>
            </a:r>
            <a:endParaRPr lang="en-US" dirty="0"/>
          </a:p>
        </p:txBody>
      </p:sp>
    </p:spTree>
    <p:extLst>
      <p:ext uri="{BB962C8B-B14F-4D97-AF65-F5344CB8AC3E}">
        <p14:creationId xmlns:p14="http://schemas.microsoft.com/office/powerpoint/2010/main" val="3618537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smtClean="0">
                <a:solidFill>
                  <a:srgbClr val="00673E"/>
                </a:solidFill>
                <a:latin typeface="Arial Black" panose="020B0A04020102020204" pitchFamily="34" charset="0"/>
              </a:rPr>
              <a:t>Life Cycle Analysis and </a:t>
            </a:r>
            <a:br>
              <a:rPr lang="en-US" sz="3600" dirty="0" smtClean="0">
                <a:solidFill>
                  <a:srgbClr val="00673E"/>
                </a:solidFill>
                <a:latin typeface="Arial Black" panose="020B0A04020102020204" pitchFamily="34" charset="0"/>
              </a:rPr>
            </a:br>
            <a:r>
              <a:rPr lang="en-US" sz="3600" dirty="0" smtClean="0">
                <a:solidFill>
                  <a:srgbClr val="00673E"/>
                </a:solidFill>
                <a:latin typeface="Arial Black" panose="020B0A04020102020204" pitchFamily="34" charset="0"/>
              </a:rPr>
              <a:t>“Holistic” Return on Investment</a:t>
            </a:r>
            <a:endParaRPr lang="en-US" sz="3600" dirty="0">
              <a:solidFill>
                <a:srgbClr val="00673E"/>
              </a:solidFill>
              <a:latin typeface="Arial Black" panose="020B0A04020102020204" pitchFamily="34" charset="0"/>
            </a:endParaRPr>
          </a:p>
        </p:txBody>
      </p:sp>
      <p:sp>
        <p:nvSpPr>
          <p:cNvPr id="3" name="Content Placeholder 2"/>
          <p:cNvSpPr>
            <a:spLocks noGrp="1"/>
          </p:cNvSpPr>
          <p:nvPr>
            <p:ph idx="1"/>
          </p:nvPr>
        </p:nvSpPr>
        <p:spPr>
          <a:xfrm>
            <a:off x="-304800" y="1524000"/>
            <a:ext cx="9296400" cy="4860370"/>
          </a:xfrm>
        </p:spPr>
        <p:txBody>
          <a:bodyPr>
            <a:normAutofit/>
          </a:bodyPr>
          <a:lstStyle/>
          <a:p>
            <a:pPr lvl="1"/>
            <a:r>
              <a:rPr lang="en-US" sz="2400" dirty="0" smtClean="0"/>
              <a:t>Can incorporate externalities and nonrevenue returns: </a:t>
            </a:r>
          </a:p>
          <a:p>
            <a:pPr lvl="2"/>
            <a:r>
              <a:rPr lang="en-US" sz="2200" dirty="0" smtClean="0"/>
              <a:t>Environmental damages &amp; job creation</a:t>
            </a:r>
          </a:p>
          <a:p>
            <a:pPr lvl="2"/>
            <a:r>
              <a:rPr lang="en-US" sz="2200" dirty="0" smtClean="0"/>
              <a:t>Exposure to price risk &amp; regulation</a:t>
            </a:r>
          </a:p>
          <a:p>
            <a:pPr lvl="1"/>
            <a:r>
              <a:rPr lang="en-US" sz="2400" dirty="0" smtClean="0"/>
              <a:t>Can incorporate scenario analysis to understand risks to investment</a:t>
            </a:r>
          </a:p>
          <a:p>
            <a:pPr lvl="1"/>
            <a:r>
              <a:rPr lang="en-US" sz="2400" dirty="0" smtClean="0"/>
              <a:t>Can also compare to investments in other assets</a:t>
            </a:r>
          </a:p>
          <a:p>
            <a:pPr lvl="1"/>
            <a:r>
              <a:rPr lang="en-US" sz="2400" dirty="0" smtClean="0"/>
              <a:t>System boundaries can be expansive:</a:t>
            </a:r>
          </a:p>
          <a:p>
            <a:pPr lvl="2"/>
            <a:endParaRPr lang="en-US" sz="1800" dirty="0"/>
          </a:p>
        </p:txBody>
      </p:sp>
      <p:pic>
        <p:nvPicPr>
          <p:cNvPr id="64" name="Picture 63" descr="Screen Shot 2014-12-05 at 7.31.08 AM.png"/>
          <p:cNvPicPr>
            <a:picLocks noChangeAspect="1"/>
          </p:cNvPicPr>
          <p:nvPr/>
        </p:nvPicPr>
        <p:blipFill rotWithShape="1">
          <a:blip r:embed="rId3">
            <a:extLst>
              <a:ext uri="{28A0092B-C50C-407E-A947-70E740481C1C}">
                <a14:useLocalDpi xmlns:a14="http://schemas.microsoft.com/office/drawing/2010/main" val="0"/>
              </a:ext>
            </a:extLst>
          </a:blip>
          <a:srcRect b="6313"/>
          <a:stretch/>
        </p:blipFill>
        <p:spPr>
          <a:xfrm>
            <a:off x="0" y="4419600"/>
            <a:ext cx="6844887" cy="2213078"/>
          </a:xfrm>
          <a:prstGeom prst="rect">
            <a:avLst/>
          </a:prstGeom>
        </p:spPr>
      </p:pic>
      <p:sp>
        <p:nvSpPr>
          <p:cNvPr id="5" name="TextBox 4"/>
          <p:cNvSpPr txBox="1"/>
          <p:nvPr/>
        </p:nvSpPr>
        <p:spPr>
          <a:xfrm>
            <a:off x="3295616" y="6488668"/>
            <a:ext cx="5848384" cy="369332"/>
          </a:xfrm>
          <a:prstGeom prst="rect">
            <a:avLst/>
          </a:prstGeom>
          <a:noFill/>
        </p:spPr>
        <p:txBody>
          <a:bodyPr wrap="square" rtlCol="0">
            <a:spAutoFit/>
          </a:bodyPr>
          <a:lstStyle/>
          <a:p>
            <a:pPr algn="ctr"/>
            <a:r>
              <a:rPr lang="en-US" dirty="0" smtClean="0"/>
              <a:t>Sources: </a:t>
            </a:r>
            <a:r>
              <a:rPr lang="en-US" dirty="0" err="1" smtClean="0"/>
              <a:t>Balachandra</a:t>
            </a:r>
            <a:r>
              <a:rPr lang="en-US" dirty="0" smtClean="0"/>
              <a:t> 2001; Lee, Thomas and Brown (2013)</a:t>
            </a:r>
            <a:endParaRPr lang="en-US" dirty="0"/>
          </a:p>
        </p:txBody>
      </p:sp>
      <p:sp>
        <p:nvSpPr>
          <p:cNvPr id="65" name="TextBox 64"/>
          <p:cNvSpPr txBox="1"/>
          <p:nvPr/>
        </p:nvSpPr>
        <p:spPr>
          <a:xfrm>
            <a:off x="6781800" y="5410200"/>
            <a:ext cx="2058263" cy="369332"/>
          </a:xfrm>
          <a:prstGeom prst="rect">
            <a:avLst/>
          </a:prstGeom>
          <a:noFill/>
        </p:spPr>
        <p:txBody>
          <a:bodyPr wrap="none" rtlCol="0">
            <a:spAutoFit/>
          </a:bodyPr>
          <a:lstStyle/>
          <a:p>
            <a:r>
              <a:rPr lang="en-US" dirty="0" smtClean="0"/>
              <a:t>+Battery End-of-Life</a:t>
            </a:r>
            <a:endParaRPr lang="en-US" dirty="0"/>
          </a:p>
        </p:txBody>
      </p:sp>
    </p:spTree>
    <p:extLst>
      <p:ext uri="{BB962C8B-B14F-4D97-AF65-F5344CB8AC3E}">
        <p14:creationId xmlns:p14="http://schemas.microsoft.com/office/powerpoint/2010/main" val="3936411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normAutofit/>
          </a:bodyPr>
          <a:lstStyle/>
          <a:p>
            <a:r>
              <a:rPr lang="en-US" dirty="0" smtClean="0">
                <a:solidFill>
                  <a:srgbClr val="00673E"/>
                </a:solidFill>
                <a:latin typeface="Arial Black" panose="020B0A04020102020204" pitchFamily="34" charset="0"/>
              </a:rPr>
              <a:t>Chaos-based Methods</a:t>
            </a:r>
            <a:endParaRPr lang="en-US" dirty="0">
              <a:solidFill>
                <a:srgbClr val="00673E"/>
              </a:solidFill>
              <a:latin typeface="Arial Black" panose="020B0A04020102020204" pitchFamily="34" charset="0"/>
            </a:endParaRPr>
          </a:p>
        </p:txBody>
      </p:sp>
      <p:sp>
        <p:nvSpPr>
          <p:cNvPr id="3" name="Content Placeholder 2"/>
          <p:cNvSpPr>
            <a:spLocks noGrp="1"/>
          </p:cNvSpPr>
          <p:nvPr>
            <p:ph idx="1"/>
          </p:nvPr>
        </p:nvSpPr>
        <p:spPr>
          <a:xfrm>
            <a:off x="0" y="1371600"/>
            <a:ext cx="4343400" cy="4525963"/>
          </a:xfrm>
        </p:spPr>
        <p:txBody>
          <a:bodyPr>
            <a:normAutofit lnSpcReduction="10000"/>
          </a:bodyPr>
          <a:lstStyle/>
          <a:p>
            <a:pPr lvl="1"/>
            <a:r>
              <a:rPr lang="en-US" dirty="0"/>
              <a:t>Agent Based Modeling </a:t>
            </a:r>
            <a:endParaRPr lang="en-US" dirty="0" smtClean="0"/>
          </a:p>
          <a:p>
            <a:pPr lvl="2"/>
            <a:r>
              <a:rPr lang="en-US" dirty="0" smtClean="0"/>
              <a:t>Multiple autonomous ‘agents’ interact based on internal rules</a:t>
            </a:r>
          </a:p>
          <a:p>
            <a:pPr lvl="3"/>
            <a:r>
              <a:rPr lang="en-US" dirty="0" smtClean="0"/>
              <a:t>Complex behaviors from simple individual rules</a:t>
            </a:r>
          </a:p>
          <a:p>
            <a:pPr lvl="1"/>
            <a:r>
              <a:rPr lang="en-US" sz="2600" dirty="0" smtClean="0"/>
              <a:t>Uses</a:t>
            </a:r>
          </a:p>
          <a:p>
            <a:pPr lvl="2"/>
            <a:r>
              <a:rPr lang="en-US" sz="2200" dirty="0" smtClean="0"/>
              <a:t>Technology adoption and penetration</a:t>
            </a:r>
            <a:r>
              <a:rPr lang="en-US" sz="2200" baseline="30000" dirty="0"/>
              <a:t> </a:t>
            </a:r>
            <a:r>
              <a:rPr lang="en-US" sz="2200" dirty="0"/>
              <a:t>(Source: </a:t>
            </a:r>
            <a:r>
              <a:rPr lang="en-US" sz="2200" dirty="0" smtClean="0"/>
              <a:t>Epstein, et al., 2011)</a:t>
            </a:r>
            <a:endParaRPr lang="en-US" sz="2200" baseline="30000" dirty="0" smtClean="0"/>
          </a:p>
          <a:p>
            <a:pPr lvl="2"/>
            <a:r>
              <a:rPr lang="en-US" sz="2200" dirty="0" smtClean="0"/>
              <a:t>Market behaviors</a:t>
            </a:r>
            <a:r>
              <a:rPr lang="en-US" sz="2200" baseline="30000" dirty="0"/>
              <a:t> </a:t>
            </a:r>
            <a:r>
              <a:rPr lang="en-US" sz="2200" dirty="0"/>
              <a:t>(Source: </a:t>
            </a:r>
            <a:r>
              <a:rPr lang="en-US" sz="2200" dirty="0" err="1"/>
              <a:t>Sichao</a:t>
            </a:r>
            <a:r>
              <a:rPr lang="en-US" sz="2200" dirty="0" smtClean="0"/>
              <a:t>, </a:t>
            </a:r>
            <a:r>
              <a:rPr lang="en-US" sz="2200" dirty="0"/>
              <a:t>et al. </a:t>
            </a:r>
            <a:r>
              <a:rPr lang="en-US" sz="2200" dirty="0" smtClean="0"/>
              <a:t>2010)</a:t>
            </a:r>
            <a:endParaRPr lang="en-US" sz="2200" baseline="30000" dirty="0"/>
          </a:p>
          <a:p>
            <a:pPr lvl="2"/>
            <a:endParaRPr lang="en-US" baseline="30000" dirty="0" smtClean="0"/>
          </a:p>
        </p:txBody>
      </p:sp>
      <p:sp>
        <p:nvSpPr>
          <p:cNvPr id="4" name="Content Placeholder 2"/>
          <p:cNvSpPr txBox="1">
            <a:spLocks/>
          </p:cNvSpPr>
          <p:nvPr/>
        </p:nvSpPr>
        <p:spPr>
          <a:xfrm>
            <a:off x="4191000" y="1371600"/>
            <a:ext cx="46482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Artificial Neural </a:t>
            </a:r>
            <a:r>
              <a:rPr lang="en-US" dirty="0" smtClean="0"/>
              <a:t>Networks</a:t>
            </a:r>
          </a:p>
          <a:p>
            <a:pPr lvl="2"/>
            <a:r>
              <a:rPr lang="en-US" sz="1800" dirty="0" smtClean="0"/>
              <a:t>Machine learning method to discern patterns from data</a:t>
            </a:r>
          </a:p>
          <a:p>
            <a:pPr lvl="2"/>
            <a:r>
              <a:rPr lang="en-US" sz="1800" dirty="0" smtClean="0"/>
              <a:t>System of interconnected, adaptive ‘neurons’ that approach the non-linearity of  inputs</a:t>
            </a:r>
          </a:p>
          <a:p>
            <a:pPr lvl="1"/>
            <a:r>
              <a:rPr lang="en-US" sz="2400" dirty="0" smtClean="0"/>
              <a:t>Uses</a:t>
            </a:r>
          </a:p>
          <a:p>
            <a:pPr lvl="2"/>
            <a:r>
              <a:rPr lang="en-US" sz="2000" dirty="0" smtClean="0"/>
              <a:t>Short-term load forecasting (Source: </a:t>
            </a:r>
            <a:r>
              <a:rPr lang="en-US" sz="2000" dirty="0" err="1" smtClean="0"/>
              <a:t>Drezga</a:t>
            </a:r>
            <a:r>
              <a:rPr lang="en-US" sz="2000" dirty="0" smtClean="0"/>
              <a:t> and </a:t>
            </a:r>
            <a:r>
              <a:rPr lang="en-US" sz="2000" dirty="0" err="1" smtClean="0"/>
              <a:t>Rahman</a:t>
            </a:r>
            <a:r>
              <a:rPr lang="en-US" sz="2000" dirty="0" smtClean="0"/>
              <a:t>, 1998)</a:t>
            </a:r>
            <a:endParaRPr lang="en-US" sz="2000" baseline="30000" dirty="0" smtClean="0"/>
          </a:p>
          <a:p>
            <a:pPr lvl="2"/>
            <a:r>
              <a:rPr lang="en-US" sz="2000" dirty="0" smtClean="0"/>
              <a:t>Renewable generation forecasting (Source: </a:t>
            </a:r>
            <a:r>
              <a:rPr lang="en-US" sz="2000" dirty="0" err="1" smtClean="0"/>
              <a:t>Siminov</a:t>
            </a:r>
            <a:r>
              <a:rPr lang="en-US" sz="2000" dirty="0" smtClean="0"/>
              <a:t>, et al. 2012)</a:t>
            </a:r>
          </a:p>
        </p:txBody>
      </p:sp>
      <p:sp>
        <p:nvSpPr>
          <p:cNvPr id="5" name="TextBox 4"/>
          <p:cNvSpPr txBox="1"/>
          <p:nvPr/>
        </p:nvSpPr>
        <p:spPr>
          <a:xfrm>
            <a:off x="914400" y="5943600"/>
            <a:ext cx="7467600" cy="707886"/>
          </a:xfrm>
          <a:prstGeom prst="rect">
            <a:avLst/>
          </a:prstGeom>
          <a:noFill/>
        </p:spPr>
        <p:txBody>
          <a:bodyPr wrap="square" rtlCol="0">
            <a:spAutoFit/>
          </a:bodyPr>
          <a:lstStyle/>
          <a:p>
            <a:pPr marL="0" lvl="1"/>
            <a:r>
              <a:rPr lang="en-US" sz="2000" dirty="0"/>
              <a:t>Chaos-based methods </a:t>
            </a:r>
            <a:r>
              <a:rPr lang="en-US" sz="2000" dirty="0" smtClean="0"/>
              <a:t>(and other approaches) need stronger </a:t>
            </a:r>
            <a:r>
              <a:rPr lang="en-US" sz="2000" dirty="0"/>
              <a:t>behavioral </a:t>
            </a:r>
            <a:r>
              <a:rPr lang="en-US" sz="2000" dirty="0" smtClean="0"/>
              <a:t>energy research.</a:t>
            </a:r>
            <a:endParaRPr lang="en-US" sz="2000" dirty="0"/>
          </a:p>
        </p:txBody>
      </p:sp>
    </p:spTree>
    <p:extLst>
      <p:ext uri="{BB962C8B-B14F-4D97-AF65-F5344CB8AC3E}">
        <p14:creationId xmlns:p14="http://schemas.microsoft.com/office/powerpoint/2010/main" val="1835842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9076</TotalTime>
  <Words>1313</Words>
  <Application>Microsoft Office PowerPoint</Application>
  <PresentationFormat>On-screen Show (4:3)</PresentationFormat>
  <Paragraphs>133</Paragraphs>
  <Slides>12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ＭＳ Ｐゴシック</vt:lpstr>
      <vt:lpstr>宋体</vt:lpstr>
      <vt:lpstr>Arial</vt:lpstr>
      <vt:lpstr>Arial Black</vt:lpstr>
      <vt:lpstr>Calibri</vt:lpstr>
      <vt:lpstr>Cambria</vt:lpstr>
      <vt:lpstr>Courier New</vt:lpstr>
      <vt:lpstr>Georgia</vt:lpstr>
      <vt:lpstr>Wingdings</vt:lpstr>
      <vt:lpstr>Office 主题​​</vt:lpstr>
      <vt:lpstr>Analytic Approaches for Assessing RD3 Needs across the Energy Sector</vt:lpstr>
      <vt:lpstr>Some Types of Analytic Approaches</vt:lpstr>
      <vt:lpstr>Scenario Analysis</vt:lpstr>
      <vt:lpstr>Expert Elicitation: Delphi Method &amp; Analytic Network Process</vt:lpstr>
      <vt:lpstr>Games and Prediction Markets</vt:lpstr>
      <vt:lpstr>Technology Roadmapping</vt:lpstr>
      <vt:lpstr>Technology Learning and Maturity</vt:lpstr>
      <vt:lpstr>Life Cycle Analysis and  “Holistic” Return on Investment</vt:lpstr>
      <vt:lpstr>Chaos-based Methods</vt:lpstr>
      <vt:lpstr>Bibliography</vt:lpstr>
      <vt:lpstr>PowerPoint Presentation</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Drivers for Improving Electricity End-Use Efficiency in the U.S.:  An Economic-Engineering Analysis</dc:title>
  <dc:creator>yu</dc:creator>
  <cp:lastModifiedBy>Hyman, Elizabeth Ruth</cp:lastModifiedBy>
  <cp:revision>224</cp:revision>
  <dcterms:created xsi:type="dcterms:W3CDTF">2014-02-08T22:09:25Z</dcterms:created>
  <dcterms:modified xsi:type="dcterms:W3CDTF">2014-12-10T14:26:14Z</dcterms:modified>
</cp:coreProperties>
</file>