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663" r:id="rId3"/>
    <p:sldId id="661" r:id="rId4"/>
    <p:sldId id="690" r:id="rId5"/>
    <p:sldId id="689" r:id="rId6"/>
    <p:sldId id="701" r:id="rId7"/>
    <p:sldId id="687" r:id="rId8"/>
    <p:sldId id="697" r:id="rId9"/>
    <p:sldId id="691" r:id="rId10"/>
    <p:sldId id="694" r:id="rId11"/>
    <p:sldId id="698" r:id="rId12"/>
    <p:sldId id="699" r:id="rId13"/>
    <p:sldId id="667" r:id="rId14"/>
    <p:sldId id="665" r:id="rId15"/>
  </p:sldIdLst>
  <p:sldSz cx="9144000" cy="6858000" type="screen4x3"/>
  <p:notesSz cx="9305925" cy="7019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6C55927-9C59-42A4-BA65-E3F88176AC20}">
          <p14:sldIdLst>
            <p14:sldId id="256"/>
            <p14:sldId id="663"/>
            <p14:sldId id="661"/>
            <p14:sldId id="690"/>
            <p14:sldId id="689"/>
            <p14:sldId id="701"/>
            <p14:sldId id="687"/>
            <p14:sldId id="697"/>
            <p14:sldId id="691"/>
            <p14:sldId id="694"/>
            <p14:sldId id="698"/>
            <p14:sldId id="699"/>
            <p14:sldId id="667"/>
            <p14:sldId id="6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  <a:srgbClr val="B4DE86"/>
    <a:srgbClr val="CCCC00"/>
    <a:srgbClr val="ED7D31"/>
    <a:srgbClr val="00B05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3182"/>
  </p:normalViewPr>
  <p:slideViewPr>
    <p:cSldViewPr>
      <p:cViewPr varScale="1">
        <p:scale>
          <a:sx n="96" d="100"/>
          <a:sy n="96" d="100"/>
        </p:scale>
        <p:origin x="39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ob-file.scheller.gatech.edu\profiles\Profiles\moxman3\Documents\Copy%20of%20Summary%20data%20for%20ppt_mpo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Georgia</a:t>
            </a:r>
            <a:r>
              <a:rPr lang="en-US" baseline="0"/>
              <a:t> Tech Zip Code Analysis</a:t>
            </a:r>
          </a:p>
          <a:p>
            <a:pPr>
              <a:defRPr/>
            </a:pPr>
            <a:r>
              <a:rPr lang="en-US" baseline="0"/>
              <a:t>Energy Expenditures by Household Income</a:t>
            </a:r>
            <a:endParaRPr lang="en-US"/>
          </a:p>
        </c:rich>
      </c:tx>
      <c:layout>
        <c:manualLayout>
          <c:xMode val="edge"/>
          <c:yMode val="edge"/>
          <c:x val="0.2474580335731415"/>
          <c:y val="1.0471204188481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Electricity Bill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'Summary data'!$L$77:$L$96</c:f>
              <c:numCache>
                <c:formatCode>_-"$"* #,##0_-;\-"$"* #,##0_-;_-"$"* "-"_-;_-@_-</c:formatCode>
                <c:ptCount val="18"/>
                <c:pt idx="0">
                  <c:v>34000</c:v>
                </c:pt>
                <c:pt idx="1">
                  <c:v>36000</c:v>
                </c:pt>
                <c:pt idx="2">
                  <c:v>37000</c:v>
                </c:pt>
                <c:pt idx="3">
                  <c:v>40000</c:v>
                </c:pt>
                <c:pt idx="4">
                  <c:v>40000</c:v>
                </c:pt>
                <c:pt idx="5">
                  <c:v>42000</c:v>
                </c:pt>
                <c:pt idx="6">
                  <c:v>54000</c:v>
                </c:pt>
                <c:pt idx="7">
                  <c:v>58000</c:v>
                </c:pt>
                <c:pt idx="8">
                  <c:v>60000</c:v>
                </c:pt>
                <c:pt idx="9">
                  <c:v>64000</c:v>
                </c:pt>
                <c:pt idx="10">
                  <c:v>66000</c:v>
                </c:pt>
                <c:pt idx="11">
                  <c:v>74000</c:v>
                </c:pt>
                <c:pt idx="12">
                  <c:v>76000</c:v>
                </c:pt>
                <c:pt idx="13">
                  <c:v>87000</c:v>
                </c:pt>
                <c:pt idx="14">
                  <c:v>93000</c:v>
                </c:pt>
                <c:pt idx="15">
                  <c:v>107000</c:v>
                </c:pt>
                <c:pt idx="16">
                  <c:v>115000</c:v>
                </c:pt>
                <c:pt idx="17">
                  <c:v>125000</c:v>
                </c:pt>
              </c:numCache>
            </c:numRef>
          </c:cat>
          <c:val>
            <c:numRef>
              <c:f>'Summary data'!$I$77:$I$96</c:f>
              <c:numCache>
                <c:formatCode>_("$"* #,##0.00_);_("$"* \(#,##0.00\);_("$"* "-"??_);_(@_)</c:formatCode>
                <c:ptCount val="18"/>
                <c:pt idx="0">
                  <c:v>1406.8019180599488</c:v>
                </c:pt>
                <c:pt idx="1">
                  <c:v>1536.037631230193</c:v>
                </c:pt>
                <c:pt idx="2">
                  <c:v>2563.3303814779269</c:v>
                </c:pt>
                <c:pt idx="3">
                  <c:v>1400.7610397537378</c:v>
                </c:pt>
                <c:pt idx="4">
                  <c:v>1335.2675554117038</c:v>
                </c:pt>
                <c:pt idx="5">
                  <c:v>1500.4086877260399</c:v>
                </c:pt>
                <c:pt idx="6">
                  <c:v>1314.6324204492059</c:v>
                </c:pt>
                <c:pt idx="7">
                  <c:v>1171.1481006723607</c:v>
                </c:pt>
                <c:pt idx="8">
                  <c:v>1531.5414519038075</c:v>
                </c:pt>
                <c:pt idx="9">
                  <c:v>1410.5474626988894</c:v>
                </c:pt>
                <c:pt idx="10">
                  <c:v>1510.241099277682</c:v>
                </c:pt>
                <c:pt idx="11">
                  <c:v>1172.6533118796199</c:v>
                </c:pt>
                <c:pt idx="12">
                  <c:v>1592.160504774482</c:v>
                </c:pt>
                <c:pt idx="13">
                  <c:v>742.31024451410667</c:v>
                </c:pt>
                <c:pt idx="14">
                  <c:v>1337.6218713858425</c:v>
                </c:pt>
                <c:pt idx="15">
                  <c:v>1549.5276849154138</c:v>
                </c:pt>
                <c:pt idx="16">
                  <c:v>1554.9272862010221</c:v>
                </c:pt>
                <c:pt idx="17">
                  <c:v>1480.7571841725755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E-49C9-8765-63A77772B765}"/>
            </c:ext>
          </c:extLst>
        </c:ser>
        <c:ser>
          <c:idx val="1"/>
          <c:order val="1"/>
          <c:tx>
            <c:v>Natural Gas Bill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'Summary data'!$L$77:$L$96</c:f>
              <c:numCache>
                <c:formatCode>_-"$"* #,##0_-;\-"$"* #,##0_-;_-"$"* "-"_-;_-@_-</c:formatCode>
                <c:ptCount val="18"/>
                <c:pt idx="0">
                  <c:v>34000</c:v>
                </c:pt>
                <c:pt idx="1">
                  <c:v>36000</c:v>
                </c:pt>
                <c:pt idx="2">
                  <c:v>37000</c:v>
                </c:pt>
                <c:pt idx="3">
                  <c:v>40000</c:v>
                </c:pt>
                <c:pt idx="4">
                  <c:v>40000</c:v>
                </c:pt>
                <c:pt idx="5">
                  <c:v>42000</c:v>
                </c:pt>
                <c:pt idx="6">
                  <c:v>54000</c:v>
                </c:pt>
                <c:pt idx="7">
                  <c:v>58000</c:v>
                </c:pt>
                <c:pt idx="8">
                  <c:v>60000</c:v>
                </c:pt>
                <c:pt idx="9">
                  <c:v>64000</c:v>
                </c:pt>
                <c:pt idx="10">
                  <c:v>66000</c:v>
                </c:pt>
                <c:pt idx="11">
                  <c:v>74000</c:v>
                </c:pt>
                <c:pt idx="12">
                  <c:v>76000</c:v>
                </c:pt>
                <c:pt idx="13">
                  <c:v>87000</c:v>
                </c:pt>
                <c:pt idx="14">
                  <c:v>93000</c:v>
                </c:pt>
                <c:pt idx="15">
                  <c:v>107000</c:v>
                </c:pt>
                <c:pt idx="16">
                  <c:v>115000</c:v>
                </c:pt>
                <c:pt idx="17">
                  <c:v>125000</c:v>
                </c:pt>
              </c:numCache>
            </c:numRef>
          </c:cat>
          <c:val>
            <c:numRef>
              <c:f>'Summary data'!$J$77:$J$96</c:f>
              <c:numCache>
                <c:formatCode>_("$"* #,##0.00_);_("$"* \(#,##0.00\);_("$"* "-"??_);_(@_)</c:formatCode>
                <c:ptCount val="18"/>
                <c:pt idx="0">
                  <c:v>522.51739261201999</c:v>
                </c:pt>
                <c:pt idx="1">
                  <c:v>625.04743672532413</c:v>
                </c:pt>
                <c:pt idx="2">
                  <c:v>197.01069029320541</c:v>
                </c:pt>
                <c:pt idx="3">
                  <c:v>449.61302695603177</c:v>
                </c:pt>
                <c:pt idx="4">
                  <c:v>520.09305491393081</c:v>
                </c:pt>
                <c:pt idx="5">
                  <c:v>652.28203095734159</c:v>
                </c:pt>
                <c:pt idx="6">
                  <c:v>335.64689492235692</c:v>
                </c:pt>
                <c:pt idx="7">
                  <c:v>718.85335350881019</c:v>
                </c:pt>
                <c:pt idx="8">
                  <c:v>286.72807019170352</c:v>
                </c:pt>
                <c:pt idx="9">
                  <c:v>519.8489053784449</c:v>
                </c:pt>
                <c:pt idx="10">
                  <c:v>702.03320876304338</c:v>
                </c:pt>
                <c:pt idx="11">
                  <c:v>309.63231841976778</c:v>
                </c:pt>
                <c:pt idx="12">
                  <c:v>739.86429432877674</c:v>
                </c:pt>
                <c:pt idx="13">
                  <c:v>64.302954920426345</c:v>
                </c:pt>
                <c:pt idx="14">
                  <c:v>397.68299317220351</c:v>
                </c:pt>
                <c:pt idx="15">
                  <c:v>367.97001680065802</c:v>
                </c:pt>
                <c:pt idx="16">
                  <c:v>92.828948757833032</c:v>
                </c:pt>
                <c:pt idx="17">
                  <c:v>774.59532191475068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E-49C9-8765-63A77772B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453032"/>
        <c:axId val="418448112"/>
      </c:barChart>
      <c:catAx>
        <c:axId val="418453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Household Income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&quot;$&quot;* #,##0_-;\-&quot;$&quot;* #,##0_-;_-&quot;$&quot;* &quot;-&quot;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48112"/>
        <c:crosses val="autoZero"/>
        <c:auto val="1"/>
        <c:lblAlgn val="ctr"/>
        <c:lblOffset val="100"/>
        <c:tickLblSkip val="2"/>
        <c:noMultiLvlLbl val="0"/>
      </c:catAx>
      <c:valAx>
        <c:axId val="418448112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Energy Bill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53032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410" cy="35123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0409" y="0"/>
            <a:ext cx="4033410" cy="35123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r>
              <a:rPr lang="en-US" dirty="0"/>
              <a:t>11/24/2015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67490"/>
            <a:ext cx="4033410" cy="35123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0409" y="6667490"/>
            <a:ext cx="4033410" cy="35123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3A7540DE-5CD5-4DA3-BD4D-71C9519CC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49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410" cy="35123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0409" y="0"/>
            <a:ext cx="4033410" cy="35123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11/24/2015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11550" cy="2633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436" y="3334944"/>
            <a:ext cx="7443054" cy="3158727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67490"/>
            <a:ext cx="4033410" cy="35123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0409" y="6667490"/>
            <a:ext cx="4033410" cy="35123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E7FED7-AB27-4ACF-BDF8-340192FAD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7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11/24/2015</a:t>
            </a:r>
          </a:p>
        </p:txBody>
      </p:sp>
    </p:spTree>
    <p:extLst>
      <p:ext uri="{BB962C8B-B14F-4D97-AF65-F5344CB8AC3E}">
        <p14:creationId xmlns:p14="http://schemas.microsoft.com/office/powerpoint/2010/main" val="157918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Cities rank </a:t>
            </a:r>
            <a:r>
              <a:rPr lang="en-US" dirty="0" err="1"/>
              <a:t>porrly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4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0" y="6172199"/>
            <a:ext cx="9150349" cy="743775"/>
            <a:chOff x="-3765" y="4832896"/>
            <a:chExt cx="9154117" cy="2129950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619" y="4832896"/>
              <a:ext cx="7456381" cy="52007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C99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39" y="5136523"/>
              <a:ext cx="9108061" cy="835724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6352" y="4981647"/>
              <a:ext cx="9144000" cy="198119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2"/>
              <a:ext cx="9147765" cy="839943"/>
            </a:xfrm>
            <a:prstGeom prst="line">
              <a:avLst/>
            </a:prstGeom>
            <a:noFill/>
            <a:ln w="12065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534400" y="6408738"/>
            <a:ext cx="479425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7A5688-59CE-456D-9055-CF8330244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2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58200" y="6408738"/>
            <a:ext cx="555625" cy="365125"/>
          </a:xfrm>
        </p:spPr>
        <p:txBody>
          <a:bodyPr/>
          <a:lstStyle>
            <a:lvl1pPr>
              <a:defRPr sz="1200" baseline="0"/>
            </a:lvl1pPr>
          </a:lstStyle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382000" y="6408738"/>
            <a:ext cx="63182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3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/>
        </p:nvSpPr>
        <p:spPr bwMode="auto">
          <a:xfrm>
            <a:off x="23616" y="5792645"/>
            <a:ext cx="3557783" cy="1080868"/>
          </a:xfrm>
          <a:prstGeom prst="rtTriangle">
            <a:avLst/>
          </a:prstGeom>
          <a:noFill/>
          <a:ln w="12700" cap="rnd" cmpd="thickThin" algn="ctr">
            <a:solidFill>
              <a:schemeClr val="bg1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-6042" y="5937886"/>
            <a:ext cx="5568642" cy="920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CC99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58200" y="6408738"/>
            <a:ext cx="5556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6042" y="5945188"/>
            <a:ext cx="6330642" cy="912811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" y="6417215"/>
            <a:ext cx="2714584" cy="440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0" r:id="rId2"/>
    <p:sldLayoutId id="214748389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oxman@scheller.gatech.edu" TargetMode="External"/><Relationship Id="rId2" Type="http://schemas.openxmlformats.org/officeDocument/2006/relationships/hyperlink" Target="mailto:marilyn.brown@pubpolicy.gatech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pl.gatech.edu/" TargetMode="External"/><Relationship Id="rId5" Type="http://schemas.openxmlformats.org/officeDocument/2006/relationships/hyperlink" Target="https://www.scheller.gatech.edu/centers-initiatives/ray-c-anderson-center-for-sustainable-business/index.html" TargetMode="External"/><Relationship Id="rId4" Type="http://schemas.openxmlformats.org/officeDocument/2006/relationships/hyperlink" Target="mailto:Beril.Toktay@scheller.gatech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8" y="2286000"/>
            <a:ext cx="7620000" cy="4038600"/>
          </a:xfrm>
        </p:spPr>
        <p:txBody>
          <a:bodyPr>
            <a:normAutofit fontScale="92500" lnSpcReduction="10000"/>
          </a:bodyPr>
          <a:lstStyle/>
          <a:p>
            <a:pPr marR="0" algn="ctr" eaLnBrk="1" hangingPunct="1">
              <a:lnSpc>
                <a:spcPct val="90000"/>
              </a:lnSpc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Energy Burden in the Southeast: </a:t>
            </a: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Solutions through Community &amp; Business Engagement</a:t>
            </a:r>
          </a:p>
          <a:p>
            <a:pPr marR="0" algn="ctr" eaLnBrk="1" hangingPunct="1">
              <a:lnSpc>
                <a:spcPct val="90000"/>
              </a:lnSpc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Michael Oxman, Co-PI</a:t>
            </a: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Dr. Marilyn Brown, Co-PI</a:t>
            </a: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Dr. Beril Toktay, Co-PI</a:t>
            </a:r>
          </a:p>
          <a:p>
            <a:pPr marR="0" algn="ctr" eaLnBrk="1" hangingPunct="1">
              <a:lnSpc>
                <a:spcPct val="90000"/>
              </a:lnSpc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eaLnBrk="1" hangingPunct="1">
              <a:lnSpc>
                <a:spcPct val="90000"/>
              </a:lnSpc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April 18, 2018</a:t>
            </a:r>
          </a:p>
          <a:p>
            <a:pPr marR="0" algn="ctr" eaLnBrk="1" hangingPunct="1">
              <a:lnSpc>
                <a:spcPct val="90000"/>
              </a:lnSpc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INTERSECT 2018</a:t>
            </a:r>
          </a:p>
          <a:p>
            <a:pPr marR="0" algn="ct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Atlanta, GA 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58" y="152400"/>
            <a:ext cx="5162081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96" y="4487972"/>
            <a:ext cx="3146304" cy="617428"/>
          </a:xfrm>
          <a:prstGeom prst="rect">
            <a:avLst/>
          </a:prstGeom>
        </p:spPr>
      </p:pic>
      <p:pic>
        <p:nvPicPr>
          <p:cNvPr id="12" name="Shape 234" descr="https://lh3.googleusercontent.com/Hf_XF5paCAYgFr-CkiJN8INaOF9DXthKRhxeWBBHA1O1ljZbEM9tDSciU3JZUwgoiVaw1PYg7wrCsaunu0jkTTNXoUiPcE6dCKwmhpxapZKj8zjK_9da_nofrUw_6VJ5ydZHsa6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4411772"/>
            <a:ext cx="2258291" cy="69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Phase 1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42" y="2248201"/>
            <a:ext cx="8610558" cy="3161999"/>
            <a:chOff x="152442" y="2248201"/>
            <a:chExt cx="4252509" cy="3726000"/>
          </a:xfrm>
        </p:grpSpPr>
        <p:sp>
          <p:nvSpPr>
            <p:cNvPr id="7" name="Freeform 6"/>
            <p:cNvSpPr/>
            <p:nvPr/>
          </p:nvSpPr>
          <p:spPr>
            <a:xfrm>
              <a:off x="152442" y="2248201"/>
              <a:ext cx="4252509" cy="432000"/>
            </a:xfrm>
            <a:custGeom>
              <a:avLst/>
              <a:gdLst>
                <a:gd name="connsiteX0" fmla="*/ 0 w 4059212"/>
                <a:gd name="connsiteY0" fmla="*/ 0 h 432000"/>
                <a:gd name="connsiteX1" fmla="*/ 4059212 w 4059212"/>
                <a:gd name="connsiteY1" fmla="*/ 0 h 432000"/>
                <a:gd name="connsiteX2" fmla="*/ 4059212 w 4059212"/>
                <a:gd name="connsiteY2" fmla="*/ 432000 h 432000"/>
                <a:gd name="connsiteX3" fmla="*/ 0 w 4059212"/>
                <a:gd name="connsiteY3" fmla="*/ 432000 h 432000"/>
                <a:gd name="connsiteX4" fmla="*/ 0 w 4059212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212" h="432000">
                  <a:moveTo>
                    <a:pt x="0" y="0"/>
                  </a:moveTo>
                  <a:lnTo>
                    <a:pt x="4059212" y="0"/>
                  </a:lnTo>
                  <a:lnTo>
                    <a:pt x="4059212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Low Income Customers 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52442" y="2680201"/>
              <a:ext cx="4252509" cy="3294000"/>
            </a:xfrm>
            <a:custGeom>
              <a:avLst/>
              <a:gdLst>
                <a:gd name="connsiteX0" fmla="*/ 0 w 4059212"/>
                <a:gd name="connsiteY0" fmla="*/ 0 h 3294000"/>
                <a:gd name="connsiteX1" fmla="*/ 4059212 w 4059212"/>
                <a:gd name="connsiteY1" fmla="*/ 0 h 3294000"/>
                <a:gd name="connsiteX2" fmla="*/ 4059212 w 4059212"/>
                <a:gd name="connsiteY2" fmla="*/ 3294000 h 3294000"/>
                <a:gd name="connsiteX3" fmla="*/ 0 w 4059212"/>
                <a:gd name="connsiteY3" fmla="*/ 3294000 h 3294000"/>
                <a:gd name="connsiteX4" fmla="*/ 0 w 4059212"/>
                <a:gd name="connsiteY4" fmla="*/ 0 h 32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212" h="3294000">
                  <a:moveTo>
                    <a:pt x="0" y="0"/>
                  </a:moveTo>
                  <a:lnTo>
                    <a:pt x="4059212" y="0"/>
                  </a:lnTo>
                  <a:lnTo>
                    <a:pt x="4059212" y="3294000"/>
                  </a:lnTo>
                  <a:lnTo>
                    <a:pt x="0" y="329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SzPct val="130000"/>
                <a:buChar char="••"/>
              </a:pPr>
              <a:r>
                <a:rPr lang="en-US" kern="1200" dirty="0">
                  <a:latin typeface="+mj-lt"/>
                  <a:cs typeface="Arial" panose="020B0604020202020204" pitchFamily="34" charset="0"/>
                </a:rPr>
                <a:t>Partnerships needed 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for</a:t>
              </a:r>
              <a:r>
                <a:rPr lang="en-US" kern="1200" dirty="0">
                  <a:latin typeface="+mj-lt"/>
                  <a:cs typeface="Arial" panose="020B0604020202020204" pitchFamily="34" charset="0"/>
                </a:rPr>
                <a:t> EE 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“lifecycle” </a:t>
              </a:r>
              <a:r>
                <a:rPr lang="en-US" kern="1200" dirty="0">
                  <a:latin typeface="+mj-lt"/>
                  <a:cs typeface="Arial" panose="020B0604020202020204" pitchFamily="34" charset="0"/>
                </a:rPr>
                <a:t>(structural, weatherization, safety)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SzPct val="130000"/>
                <a:buChar char="••"/>
              </a:pPr>
              <a:r>
                <a:rPr lang="en-US" kern="1200" dirty="0">
                  <a:latin typeface="+mj-lt"/>
                  <a:cs typeface="Arial" panose="020B0604020202020204" pitchFamily="34" charset="0"/>
                </a:rPr>
                <a:t>Innovative financing &amp; contractor networks to alleviate upfront costs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SzPct val="130000"/>
                <a:buChar char="••"/>
              </a:pPr>
              <a:r>
                <a:rPr lang="en-US" kern="1200" dirty="0">
                  <a:latin typeface="+mj-lt"/>
                  <a:cs typeface="Arial" panose="020B0604020202020204" pitchFamily="34" charset="0"/>
                </a:rPr>
                <a:t>Bill payment assistance (pre-pay, level billing, etc.) programs underway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>
                <a:latin typeface="+mj-lt"/>
                <a:cs typeface="Arial" panose="020B0604020202020204" pitchFamily="34" charset="0"/>
              </a:endParaRPr>
            </a:p>
            <a:p>
              <a:pPr marL="0" lvl="1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b="1" i="1" kern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Core </a:t>
              </a:r>
              <a:r>
                <a:rPr lang="en-US" b="1" i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Principle:  Awareness needed to link energy use &amp; </a:t>
              </a:r>
              <a:r>
                <a:rPr lang="en-US" b="1" i="1" kern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behavior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989" y="1334869"/>
            <a:ext cx="873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complexity of energy burden root causes, success factors demonstrate importance of partnerships, customer engagement, and education/awareness</a:t>
            </a:r>
            <a:endParaRPr lang="en-US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39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Phase 1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1989" y="1835369"/>
            <a:ext cx="8841836" cy="4260632"/>
            <a:chOff x="228599" y="2248201"/>
            <a:chExt cx="8683269" cy="3847799"/>
          </a:xfrm>
        </p:grpSpPr>
        <p:sp>
          <p:nvSpPr>
            <p:cNvPr id="9" name="Freeform 8"/>
            <p:cNvSpPr/>
            <p:nvPr/>
          </p:nvSpPr>
          <p:spPr>
            <a:xfrm>
              <a:off x="228599" y="2248201"/>
              <a:ext cx="8683267" cy="428452"/>
            </a:xfrm>
            <a:custGeom>
              <a:avLst/>
              <a:gdLst>
                <a:gd name="connsiteX0" fmla="*/ 0 w 4059212"/>
                <a:gd name="connsiteY0" fmla="*/ 0 h 432000"/>
                <a:gd name="connsiteX1" fmla="*/ 4059212 w 4059212"/>
                <a:gd name="connsiteY1" fmla="*/ 0 h 432000"/>
                <a:gd name="connsiteX2" fmla="*/ 4059212 w 4059212"/>
                <a:gd name="connsiteY2" fmla="*/ 432000 h 432000"/>
                <a:gd name="connsiteX3" fmla="*/ 0 w 4059212"/>
                <a:gd name="connsiteY3" fmla="*/ 432000 h 432000"/>
                <a:gd name="connsiteX4" fmla="*/ 0 w 4059212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212" h="432000">
                  <a:moveTo>
                    <a:pt x="0" y="0"/>
                  </a:moveTo>
                  <a:lnTo>
                    <a:pt x="4059212" y="0"/>
                  </a:lnTo>
                  <a:lnTo>
                    <a:pt x="4059212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Utilities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600" y="2676653"/>
              <a:ext cx="8683268" cy="3419347"/>
            </a:xfrm>
            <a:custGeom>
              <a:avLst/>
              <a:gdLst>
                <a:gd name="connsiteX0" fmla="*/ 0 w 4059212"/>
                <a:gd name="connsiteY0" fmla="*/ 0 h 3294000"/>
                <a:gd name="connsiteX1" fmla="*/ 4059212 w 4059212"/>
                <a:gd name="connsiteY1" fmla="*/ 0 h 3294000"/>
                <a:gd name="connsiteX2" fmla="*/ 4059212 w 4059212"/>
                <a:gd name="connsiteY2" fmla="*/ 3294000 h 3294000"/>
                <a:gd name="connsiteX3" fmla="*/ 0 w 4059212"/>
                <a:gd name="connsiteY3" fmla="*/ 3294000 h 3294000"/>
                <a:gd name="connsiteX4" fmla="*/ 0 w 4059212"/>
                <a:gd name="connsiteY4" fmla="*/ 0 h 32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212" h="3294000">
                  <a:moveTo>
                    <a:pt x="0" y="0"/>
                  </a:moveTo>
                  <a:lnTo>
                    <a:pt x="4059212" y="0"/>
                  </a:lnTo>
                  <a:lnTo>
                    <a:pt x="4059212" y="3294000"/>
                  </a:lnTo>
                  <a:lnTo>
                    <a:pt x="0" y="329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285750" lvl="1" indent="-285750" algn="l" defTabSz="666750" rtl="0">
                <a:spcBef>
                  <a:spcPts val="600"/>
                </a:spcBef>
                <a:spcAft>
                  <a:spcPts val="1200"/>
                </a:spcAft>
                <a:buSzPct val="130000"/>
                <a:buFont typeface="Arial" panose="020B0604020202020204" pitchFamily="34" charset="0"/>
                <a:buChar char="•"/>
              </a:pPr>
              <a:r>
                <a:rPr lang="en-US" kern="1200" dirty="0"/>
                <a:t>Low income proportion of utility customer base is large &amp; likely growing</a:t>
              </a:r>
              <a:endParaRPr lang="en-US" dirty="0"/>
            </a:p>
            <a:p>
              <a:pPr marL="285750" lvl="1" indent="-285750" algn="l" defTabSz="666750">
                <a:spcBef>
                  <a:spcPts val="600"/>
                </a:spcBef>
                <a:spcAft>
                  <a:spcPts val="600"/>
                </a:spcAft>
                <a:buSzPct val="130000"/>
                <a:buFont typeface="Arial" panose="020B0604020202020204" pitchFamily="34" charset="0"/>
                <a:buChar char="•"/>
              </a:pPr>
              <a:r>
                <a:rPr lang="en-US" dirty="0"/>
                <a:t>Arrearages, bad debt, disconnects help to justify low income program investments (bill payment assistance, low income EE upgrades)</a:t>
              </a:r>
              <a:endParaRPr lang="en-US" kern="1200" dirty="0"/>
            </a:p>
            <a:p>
              <a:pPr marL="285750" lvl="1" indent="-285750" algn="l" defTabSz="666750" rtl="0">
                <a:spcBef>
                  <a:spcPts val="1200"/>
                </a:spcBef>
                <a:spcAft>
                  <a:spcPts val="1200"/>
                </a:spcAft>
                <a:buSzPct val="130000"/>
                <a:buFont typeface="Arial" panose="020B0604020202020204" pitchFamily="34" charset="0"/>
                <a:buChar char="•"/>
              </a:pPr>
              <a:r>
                <a:rPr lang="en-US" kern="1200" dirty="0"/>
                <a:t>Energy affordability identified as a material issue across all customer segments (EPRI*, GRI/SASB**, individual utilities) </a:t>
              </a:r>
            </a:p>
            <a:p>
              <a:pPr marL="0" lvl="1" algn="l" defTabSz="666750" rtl="0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SzPct val="130000"/>
              </a:pPr>
              <a:r>
                <a:rPr lang="en-US" b="1" i="1" dirty="0"/>
                <a:t>Core Principle:  Business case for scaling low income programs likely to grow with funding/execution requiring coordinated partnerships.</a:t>
              </a:r>
              <a:endParaRPr 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989" y="1066800"/>
            <a:ext cx="873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9900"/>
                </a:solidFill>
              </a:rPr>
              <a:t>Affordable energy recognized as a material issue for utilities with rate structures, bill assistance, and energy efficiency key components of solutions.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344180"/>
            <a:ext cx="580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*Electric Power Research Institute</a:t>
            </a:r>
          </a:p>
          <a:p>
            <a:pPr algn="l"/>
            <a:r>
              <a:rPr lang="en-US" sz="1400" i="1" dirty="0"/>
              <a:t>**Global Reporting Initiative/Sustainability Accounting Standards Board</a:t>
            </a:r>
          </a:p>
        </p:txBody>
      </p:sp>
    </p:spTree>
    <p:extLst>
      <p:ext uri="{BB962C8B-B14F-4D97-AF65-F5344CB8AC3E}">
        <p14:creationId xmlns:p14="http://schemas.microsoft.com/office/powerpoint/2010/main" val="112289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Phase 1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1989" y="1835369"/>
            <a:ext cx="8841836" cy="4260632"/>
            <a:chOff x="228599" y="2248201"/>
            <a:chExt cx="8683269" cy="3847799"/>
          </a:xfrm>
        </p:grpSpPr>
        <p:sp>
          <p:nvSpPr>
            <p:cNvPr id="9" name="Freeform 8"/>
            <p:cNvSpPr/>
            <p:nvPr/>
          </p:nvSpPr>
          <p:spPr>
            <a:xfrm>
              <a:off x="228599" y="2248201"/>
              <a:ext cx="8683267" cy="428452"/>
            </a:xfrm>
            <a:custGeom>
              <a:avLst/>
              <a:gdLst>
                <a:gd name="connsiteX0" fmla="*/ 0 w 4059212"/>
                <a:gd name="connsiteY0" fmla="*/ 0 h 432000"/>
                <a:gd name="connsiteX1" fmla="*/ 4059212 w 4059212"/>
                <a:gd name="connsiteY1" fmla="*/ 0 h 432000"/>
                <a:gd name="connsiteX2" fmla="*/ 4059212 w 4059212"/>
                <a:gd name="connsiteY2" fmla="*/ 432000 h 432000"/>
                <a:gd name="connsiteX3" fmla="*/ 0 w 4059212"/>
                <a:gd name="connsiteY3" fmla="*/ 432000 h 432000"/>
                <a:gd name="connsiteX4" fmla="*/ 0 w 4059212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212" h="432000">
                  <a:moveTo>
                    <a:pt x="0" y="0"/>
                  </a:moveTo>
                  <a:lnTo>
                    <a:pt x="4059212" y="0"/>
                  </a:lnTo>
                  <a:lnTo>
                    <a:pt x="4059212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Policy Makers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8600" y="2676653"/>
              <a:ext cx="8683268" cy="3419347"/>
            </a:xfrm>
            <a:custGeom>
              <a:avLst/>
              <a:gdLst>
                <a:gd name="connsiteX0" fmla="*/ 0 w 4059212"/>
                <a:gd name="connsiteY0" fmla="*/ 0 h 3294000"/>
                <a:gd name="connsiteX1" fmla="*/ 4059212 w 4059212"/>
                <a:gd name="connsiteY1" fmla="*/ 0 h 3294000"/>
                <a:gd name="connsiteX2" fmla="*/ 4059212 w 4059212"/>
                <a:gd name="connsiteY2" fmla="*/ 3294000 h 3294000"/>
                <a:gd name="connsiteX3" fmla="*/ 0 w 4059212"/>
                <a:gd name="connsiteY3" fmla="*/ 3294000 h 3294000"/>
                <a:gd name="connsiteX4" fmla="*/ 0 w 4059212"/>
                <a:gd name="connsiteY4" fmla="*/ 0 h 32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212" h="3294000">
                  <a:moveTo>
                    <a:pt x="0" y="0"/>
                  </a:moveTo>
                  <a:lnTo>
                    <a:pt x="4059212" y="0"/>
                  </a:lnTo>
                  <a:lnTo>
                    <a:pt x="4059212" y="3294000"/>
                  </a:lnTo>
                  <a:lnTo>
                    <a:pt x="0" y="329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285750" lvl="1" indent="-285750" algn="l" defTabSz="666750">
                <a:lnSpc>
                  <a:spcPct val="90000"/>
                </a:lnSpc>
                <a:spcAft>
                  <a:spcPts val="1200"/>
                </a:spcAft>
                <a:buSzPct val="130000"/>
                <a:buFont typeface="Arial" panose="020B0604020202020204" pitchFamily="34" charset="0"/>
                <a:buChar char="•"/>
              </a:pPr>
              <a:r>
                <a:rPr lang="en-US" dirty="0"/>
                <a:t>Regulatory frameworks increasingly used to incentivize EE (&amp; low income) programs via new/modified cost tests &amp; non-energy benefits (NEBs)</a:t>
              </a:r>
            </a:p>
            <a:p>
              <a:pPr marL="0" lvl="1" algn="l" defTabSz="666750">
                <a:lnSpc>
                  <a:spcPct val="90000"/>
                </a:lnSpc>
                <a:spcAft>
                  <a:spcPts val="1200"/>
                </a:spcAft>
                <a:buSzPct val="130000"/>
              </a:pPr>
              <a:endParaRPr lang="en-US" dirty="0"/>
            </a:p>
            <a:p>
              <a:pPr marL="285750" lvl="1" indent="-285750" algn="l" defTabSz="666750">
                <a:lnSpc>
                  <a:spcPct val="90000"/>
                </a:lnSpc>
                <a:spcAft>
                  <a:spcPts val="1200"/>
                </a:spcAft>
                <a:buSzPct val="130000"/>
                <a:buFont typeface="Arial" panose="020B0604020202020204" pitchFamily="34" charset="0"/>
                <a:buChar char="•"/>
              </a:pPr>
              <a:r>
                <a:rPr lang="en-US" dirty="0"/>
                <a:t>Existing/proposed federal, state, city, private sector programs may offer optimization opportunities (i.e. proportion of $$/efforts focused on </a:t>
              </a:r>
            </a:p>
            <a:p>
              <a:pPr marL="0" lvl="1" algn="l" defTabSz="666750">
                <a:lnSpc>
                  <a:spcPct val="90000"/>
                </a:lnSpc>
                <a:spcAft>
                  <a:spcPts val="1200"/>
                </a:spcAft>
                <a:buSzPct val="130000"/>
              </a:pPr>
              <a:endParaRPr lang="en-US" i="1" dirty="0"/>
            </a:p>
            <a:p>
              <a:pPr marL="0" lvl="1" algn="l" defTabSz="666750">
                <a:lnSpc>
                  <a:spcPct val="90000"/>
                </a:lnSpc>
                <a:spcAft>
                  <a:spcPts val="1200"/>
                </a:spcAft>
                <a:buSzPct val="130000"/>
              </a:pPr>
              <a:r>
                <a:rPr lang="en-US" b="1" i="1" dirty="0"/>
                <a:t>Core Principle:  Energy burden is complex with solutions to root causes necessitating public policy incentives.</a:t>
              </a:r>
              <a:endParaRPr 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989" y="1066800"/>
            <a:ext cx="873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9900"/>
                </a:solidFill>
              </a:rPr>
              <a:t>Policy can offer leverage to develop multi-partner solutions and incentives to reward energy efficiency / low income programming </a:t>
            </a:r>
          </a:p>
        </p:txBody>
      </p:sp>
    </p:spTree>
    <p:extLst>
      <p:ext uri="{BB962C8B-B14F-4D97-AF65-F5344CB8AC3E}">
        <p14:creationId xmlns:p14="http://schemas.microsoft.com/office/powerpoint/2010/main" val="339464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Next Steps (Phase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6200" y="1264721"/>
            <a:ext cx="4800600" cy="4450279"/>
            <a:chOff x="152400" y="1378816"/>
            <a:chExt cx="4800600" cy="4229539"/>
          </a:xfrm>
        </p:grpSpPr>
        <p:sp>
          <p:nvSpPr>
            <p:cNvPr id="14" name="Freeform 13"/>
            <p:cNvSpPr/>
            <p:nvPr/>
          </p:nvSpPr>
          <p:spPr>
            <a:xfrm>
              <a:off x="152400" y="1378816"/>
              <a:ext cx="4800600" cy="655200"/>
            </a:xfrm>
            <a:custGeom>
              <a:avLst/>
              <a:gdLst>
                <a:gd name="connsiteX0" fmla="*/ 0 w 8382000"/>
                <a:gd name="connsiteY0" fmla="*/ 109202 h 655200"/>
                <a:gd name="connsiteX1" fmla="*/ 109202 w 8382000"/>
                <a:gd name="connsiteY1" fmla="*/ 0 h 655200"/>
                <a:gd name="connsiteX2" fmla="*/ 8272798 w 8382000"/>
                <a:gd name="connsiteY2" fmla="*/ 0 h 655200"/>
                <a:gd name="connsiteX3" fmla="*/ 8382000 w 8382000"/>
                <a:gd name="connsiteY3" fmla="*/ 109202 h 655200"/>
                <a:gd name="connsiteX4" fmla="*/ 8382000 w 8382000"/>
                <a:gd name="connsiteY4" fmla="*/ 545998 h 655200"/>
                <a:gd name="connsiteX5" fmla="*/ 8272798 w 8382000"/>
                <a:gd name="connsiteY5" fmla="*/ 655200 h 655200"/>
                <a:gd name="connsiteX6" fmla="*/ 109202 w 8382000"/>
                <a:gd name="connsiteY6" fmla="*/ 655200 h 655200"/>
                <a:gd name="connsiteX7" fmla="*/ 0 w 8382000"/>
                <a:gd name="connsiteY7" fmla="*/ 545998 h 655200"/>
                <a:gd name="connsiteX8" fmla="*/ 0 w 8382000"/>
                <a:gd name="connsiteY8" fmla="*/ 109202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655200">
                  <a:moveTo>
                    <a:pt x="0" y="109202"/>
                  </a:moveTo>
                  <a:cubicBezTo>
                    <a:pt x="0" y="48891"/>
                    <a:pt x="48891" y="0"/>
                    <a:pt x="109202" y="0"/>
                  </a:cubicBezTo>
                  <a:lnTo>
                    <a:pt x="8272798" y="0"/>
                  </a:lnTo>
                  <a:cubicBezTo>
                    <a:pt x="8333109" y="0"/>
                    <a:pt x="8382000" y="48891"/>
                    <a:pt x="8382000" y="109202"/>
                  </a:cubicBezTo>
                  <a:lnTo>
                    <a:pt x="8382000" y="545998"/>
                  </a:lnTo>
                  <a:cubicBezTo>
                    <a:pt x="8382000" y="606309"/>
                    <a:pt x="8333109" y="655200"/>
                    <a:pt x="8272798" y="655200"/>
                  </a:cubicBezTo>
                  <a:lnTo>
                    <a:pt x="109202" y="655200"/>
                  </a:lnTo>
                  <a:cubicBezTo>
                    <a:pt x="48891" y="655200"/>
                    <a:pt x="0" y="606309"/>
                    <a:pt x="0" y="545998"/>
                  </a:cubicBezTo>
                  <a:lnTo>
                    <a:pt x="0" y="1092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664" tIns="138664" rIns="138664" bIns="138664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Discovery (January-May 2018)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2400" y="2106047"/>
              <a:ext cx="4800600" cy="1564920"/>
            </a:xfrm>
            <a:custGeom>
              <a:avLst/>
              <a:gdLst>
                <a:gd name="connsiteX0" fmla="*/ 0 w 8382000"/>
                <a:gd name="connsiteY0" fmla="*/ 0 h 1564920"/>
                <a:gd name="connsiteX1" fmla="*/ 8382000 w 8382000"/>
                <a:gd name="connsiteY1" fmla="*/ 0 h 1564920"/>
                <a:gd name="connsiteX2" fmla="*/ 8382000 w 8382000"/>
                <a:gd name="connsiteY2" fmla="*/ 1564920 h 1564920"/>
                <a:gd name="connsiteX3" fmla="*/ 0 w 8382000"/>
                <a:gd name="connsiteY3" fmla="*/ 1564920 h 1564920"/>
                <a:gd name="connsiteX4" fmla="*/ 0 w 8382000"/>
                <a:gd name="connsiteY4" fmla="*/ 0 h 156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1564920">
                  <a:moveTo>
                    <a:pt x="0" y="0"/>
                  </a:moveTo>
                  <a:lnTo>
                    <a:pt x="8382000" y="0"/>
                  </a:lnTo>
                  <a:lnTo>
                    <a:pt x="8382000" y="1564920"/>
                  </a:lnTo>
                  <a:lnTo>
                    <a:pt x="0" y="15649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129" tIns="35560" rIns="199136" bIns="35560" numCol="1" spcCol="1270" anchor="t" anchorCtr="0">
              <a:noAutofit/>
            </a:bodyPr>
            <a:lstStyle/>
            <a:p>
              <a:pPr marL="228600" lvl="1" indent="-228600" algn="l" defTabSz="977900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har char="••"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Stakeholder Meetings</a:t>
              </a:r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har char="••"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Low Income Customer Focus Group</a:t>
              </a:r>
            </a:p>
            <a:p>
              <a:pPr marL="228600" lvl="1" indent="-228600" algn="l" defTabSz="977900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har char="••"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Interviews with Health Professionals 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2400" y="3116904"/>
              <a:ext cx="4800600" cy="655200"/>
            </a:xfrm>
            <a:custGeom>
              <a:avLst/>
              <a:gdLst>
                <a:gd name="connsiteX0" fmla="*/ 0 w 8382000"/>
                <a:gd name="connsiteY0" fmla="*/ 109202 h 655200"/>
                <a:gd name="connsiteX1" fmla="*/ 109202 w 8382000"/>
                <a:gd name="connsiteY1" fmla="*/ 0 h 655200"/>
                <a:gd name="connsiteX2" fmla="*/ 8272798 w 8382000"/>
                <a:gd name="connsiteY2" fmla="*/ 0 h 655200"/>
                <a:gd name="connsiteX3" fmla="*/ 8382000 w 8382000"/>
                <a:gd name="connsiteY3" fmla="*/ 109202 h 655200"/>
                <a:gd name="connsiteX4" fmla="*/ 8382000 w 8382000"/>
                <a:gd name="connsiteY4" fmla="*/ 545998 h 655200"/>
                <a:gd name="connsiteX5" fmla="*/ 8272798 w 8382000"/>
                <a:gd name="connsiteY5" fmla="*/ 655200 h 655200"/>
                <a:gd name="connsiteX6" fmla="*/ 109202 w 8382000"/>
                <a:gd name="connsiteY6" fmla="*/ 655200 h 655200"/>
                <a:gd name="connsiteX7" fmla="*/ 0 w 8382000"/>
                <a:gd name="connsiteY7" fmla="*/ 545998 h 655200"/>
                <a:gd name="connsiteX8" fmla="*/ 0 w 8382000"/>
                <a:gd name="connsiteY8" fmla="*/ 109202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655200">
                  <a:moveTo>
                    <a:pt x="0" y="109202"/>
                  </a:moveTo>
                  <a:cubicBezTo>
                    <a:pt x="0" y="48891"/>
                    <a:pt x="48891" y="0"/>
                    <a:pt x="109202" y="0"/>
                  </a:cubicBezTo>
                  <a:lnTo>
                    <a:pt x="8272798" y="0"/>
                  </a:lnTo>
                  <a:cubicBezTo>
                    <a:pt x="8333109" y="0"/>
                    <a:pt x="8382000" y="48891"/>
                    <a:pt x="8382000" y="109202"/>
                  </a:cubicBezTo>
                  <a:lnTo>
                    <a:pt x="8382000" y="545998"/>
                  </a:lnTo>
                  <a:cubicBezTo>
                    <a:pt x="8382000" y="606309"/>
                    <a:pt x="8333109" y="655200"/>
                    <a:pt x="8272798" y="655200"/>
                  </a:cubicBezTo>
                  <a:lnTo>
                    <a:pt x="109202" y="655200"/>
                  </a:lnTo>
                  <a:cubicBezTo>
                    <a:pt x="48891" y="655200"/>
                    <a:pt x="0" y="606309"/>
                    <a:pt x="0" y="545998"/>
                  </a:cubicBezTo>
                  <a:lnTo>
                    <a:pt x="0" y="1092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664" tIns="138664" rIns="138664" bIns="138664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ts val="2400"/>
                </a:spcAft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Assessment (May – August 2018)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2400" y="3913528"/>
              <a:ext cx="4800600" cy="463680"/>
            </a:xfrm>
            <a:custGeom>
              <a:avLst/>
              <a:gdLst>
                <a:gd name="connsiteX0" fmla="*/ 0 w 8382000"/>
                <a:gd name="connsiteY0" fmla="*/ 0 h 463680"/>
                <a:gd name="connsiteX1" fmla="*/ 8382000 w 8382000"/>
                <a:gd name="connsiteY1" fmla="*/ 0 h 463680"/>
                <a:gd name="connsiteX2" fmla="*/ 8382000 w 8382000"/>
                <a:gd name="connsiteY2" fmla="*/ 463680 h 463680"/>
                <a:gd name="connsiteX3" fmla="*/ 0 w 8382000"/>
                <a:gd name="connsiteY3" fmla="*/ 463680 h 463680"/>
                <a:gd name="connsiteX4" fmla="*/ 0 w 8382000"/>
                <a:gd name="connsiteY4" fmla="*/ 0 h 46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463680">
                  <a:moveTo>
                    <a:pt x="0" y="0"/>
                  </a:moveTo>
                  <a:lnTo>
                    <a:pt x="8382000" y="0"/>
                  </a:lnTo>
                  <a:lnTo>
                    <a:pt x="8382000" y="463680"/>
                  </a:lnTo>
                  <a:lnTo>
                    <a:pt x="0" y="4636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129" tIns="35560" rIns="199136" bIns="35560" numCol="1" spcCol="1270" anchor="t" anchorCtr="0">
              <a:noAutofit/>
            </a:bodyPr>
            <a:lstStyle/>
            <a:p>
              <a:pPr marL="228600" lvl="1" indent="-228600" algn="l" defTabSz="977900" rtl="0">
                <a:lnSpc>
                  <a:spcPct val="100000"/>
                </a:lnSpc>
                <a:spcBef>
                  <a:spcPts val="1200"/>
                </a:spcBef>
                <a:spcAft>
                  <a:spcPts val="2400"/>
                </a:spcAft>
                <a:buChar char="••"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Review of business case/policy drivers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2400" y="4420471"/>
              <a:ext cx="4800600" cy="655200"/>
            </a:xfrm>
            <a:custGeom>
              <a:avLst/>
              <a:gdLst>
                <a:gd name="connsiteX0" fmla="*/ 0 w 8382000"/>
                <a:gd name="connsiteY0" fmla="*/ 109202 h 655200"/>
                <a:gd name="connsiteX1" fmla="*/ 109202 w 8382000"/>
                <a:gd name="connsiteY1" fmla="*/ 0 h 655200"/>
                <a:gd name="connsiteX2" fmla="*/ 8272798 w 8382000"/>
                <a:gd name="connsiteY2" fmla="*/ 0 h 655200"/>
                <a:gd name="connsiteX3" fmla="*/ 8382000 w 8382000"/>
                <a:gd name="connsiteY3" fmla="*/ 109202 h 655200"/>
                <a:gd name="connsiteX4" fmla="*/ 8382000 w 8382000"/>
                <a:gd name="connsiteY4" fmla="*/ 545998 h 655200"/>
                <a:gd name="connsiteX5" fmla="*/ 8272798 w 8382000"/>
                <a:gd name="connsiteY5" fmla="*/ 655200 h 655200"/>
                <a:gd name="connsiteX6" fmla="*/ 109202 w 8382000"/>
                <a:gd name="connsiteY6" fmla="*/ 655200 h 655200"/>
                <a:gd name="connsiteX7" fmla="*/ 0 w 8382000"/>
                <a:gd name="connsiteY7" fmla="*/ 545998 h 655200"/>
                <a:gd name="connsiteX8" fmla="*/ 0 w 8382000"/>
                <a:gd name="connsiteY8" fmla="*/ 109202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655200">
                  <a:moveTo>
                    <a:pt x="0" y="109202"/>
                  </a:moveTo>
                  <a:cubicBezTo>
                    <a:pt x="0" y="48891"/>
                    <a:pt x="48891" y="0"/>
                    <a:pt x="109202" y="0"/>
                  </a:cubicBezTo>
                  <a:lnTo>
                    <a:pt x="8272798" y="0"/>
                  </a:lnTo>
                  <a:cubicBezTo>
                    <a:pt x="8333109" y="0"/>
                    <a:pt x="8382000" y="48891"/>
                    <a:pt x="8382000" y="109202"/>
                  </a:cubicBezTo>
                  <a:lnTo>
                    <a:pt x="8382000" y="545998"/>
                  </a:lnTo>
                  <a:cubicBezTo>
                    <a:pt x="8382000" y="606309"/>
                    <a:pt x="8333109" y="655200"/>
                    <a:pt x="8272798" y="655200"/>
                  </a:cubicBezTo>
                  <a:lnTo>
                    <a:pt x="109202" y="655200"/>
                  </a:lnTo>
                  <a:cubicBezTo>
                    <a:pt x="48891" y="655200"/>
                    <a:pt x="0" y="606309"/>
                    <a:pt x="0" y="545998"/>
                  </a:cubicBezTo>
                  <a:lnTo>
                    <a:pt x="0" y="1092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664" tIns="138664" rIns="138664" bIns="138664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ts val="2400"/>
                </a:spcAft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Development (May – December 2018)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2400" y="5144675"/>
              <a:ext cx="4800600" cy="463680"/>
            </a:xfrm>
            <a:custGeom>
              <a:avLst/>
              <a:gdLst>
                <a:gd name="connsiteX0" fmla="*/ 0 w 8382000"/>
                <a:gd name="connsiteY0" fmla="*/ 0 h 463680"/>
                <a:gd name="connsiteX1" fmla="*/ 8382000 w 8382000"/>
                <a:gd name="connsiteY1" fmla="*/ 0 h 463680"/>
                <a:gd name="connsiteX2" fmla="*/ 8382000 w 8382000"/>
                <a:gd name="connsiteY2" fmla="*/ 463680 h 463680"/>
                <a:gd name="connsiteX3" fmla="*/ 0 w 8382000"/>
                <a:gd name="connsiteY3" fmla="*/ 463680 h 463680"/>
                <a:gd name="connsiteX4" fmla="*/ 0 w 8382000"/>
                <a:gd name="connsiteY4" fmla="*/ 0 h 46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0" h="463680">
                  <a:moveTo>
                    <a:pt x="0" y="0"/>
                  </a:moveTo>
                  <a:lnTo>
                    <a:pt x="8382000" y="0"/>
                  </a:lnTo>
                  <a:lnTo>
                    <a:pt x="8382000" y="463680"/>
                  </a:lnTo>
                  <a:lnTo>
                    <a:pt x="0" y="4636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129" tIns="35560" rIns="199136" bIns="35560" numCol="1" spcCol="1270" anchor="t" anchorCtr="0">
              <a:noAutofit/>
            </a:bodyPr>
            <a:lstStyle/>
            <a:p>
              <a:pPr marL="228600" lvl="1" indent="-228600" algn="l" defTabSz="977900" rtl="0">
                <a:lnSpc>
                  <a:spcPct val="100000"/>
                </a:lnSpc>
                <a:spcBef>
                  <a:spcPct val="0"/>
                </a:spcBef>
                <a:spcAft>
                  <a:spcPts val="2400"/>
                </a:spcAft>
                <a:buChar char="••"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Establish principles for future research and/or pilot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9200" y="1524000"/>
            <a:ext cx="4038600" cy="3793455"/>
            <a:chOff x="5105400" y="1524000"/>
            <a:chExt cx="4038600" cy="3793455"/>
          </a:xfrm>
          <a:solidFill>
            <a:srgbClr val="CC9900"/>
          </a:solidFill>
        </p:grpSpPr>
        <p:sp>
          <p:nvSpPr>
            <p:cNvPr id="21" name="Freeform 20"/>
            <p:cNvSpPr/>
            <p:nvPr/>
          </p:nvSpPr>
          <p:spPr>
            <a:xfrm>
              <a:off x="5105400" y="1524000"/>
              <a:ext cx="1973717" cy="1853912"/>
            </a:xfrm>
            <a:custGeom>
              <a:avLst/>
              <a:gdLst>
                <a:gd name="connsiteX0" fmla="*/ 0 w 2177643"/>
                <a:gd name="connsiteY0" fmla="*/ 2177643 h 2177643"/>
                <a:gd name="connsiteX1" fmla="*/ 2177643 w 2177643"/>
                <a:gd name="connsiteY1" fmla="*/ 0 h 2177643"/>
                <a:gd name="connsiteX2" fmla="*/ 2177643 w 2177643"/>
                <a:gd name="connsiteY2" fmla="*/ 2177643 h 2177643"/>
                <a:gd name="connsiteX3" fmla="*/ 0 w 2177643"/>
                <a:gd name="connsiteY3" fmla="*/ 2177643 h 217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7643" h="2177643">
                  <a:moveTo>
                    <a:pt x="0" y="2177643"/>
                  </a:moveTo>
                  <a:cubicBezTo>
                    <a:pt x="0" y="974964"/>
                    <a:pt x="974964" y="0"/>
                    <a:pt x="2177643" y="0"/>
                  </a:cubicBezTo>
                  <a:lnTo>
                    <a:pt x="2177643" y="2177643"/>
                  </a:lnTo>
                  <a:lnTo>
                    <a:pt x="0" y="217764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4497" tIns="744497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Utility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Engagement</a:t>
              </a:r>
              <a:r>
                <a:rPr lang="en-US" sz="1500" kern="120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170282" y="1524000"/>
              <a:ext cx="1973717" cy="1853912"/>
            </a:xfrm>
            <a:custGeom>
              <a:avLst/>
              <a:gdLst>
                <a:gd name="connsiteX0" fmla="*/ 0 w 2177643"/>
                <a:gd name="connsiteY0" fmla="*/ 2177643 h 2177643"/>
                <a:gd name="connsiteX1" fmla="*/ 2177643 w 2177643"/>
                <a:gd name="connsiteY1" fmla="*/ 0 h 2177643"/>
                <a:gd name="connsiteX2" fmla="*/ 2177643 w 2177643"/>
                <a:gd name="connsiteY2" fmla="*/ 2177643 h 2177643"/>
                <a:gd name="connsiteX3" fmla="*/ 0 w 2177643"/>
                <a:gd name="connsiteY3" fmla="*/ 2177643 h 217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7643" h="2177643">
                  <a:moveTo>
                    <a:pt x="0" y="0"/>
                  </a:moveTo>
                  <a:cubicBezTo>
                    <a:pt x="1202679" y="0"/>
                    <a:pt x="2177643" y="974964"/>
                    <a:pt x="2177643" y="2177643"/>
                  </a:cubicBezTo>
                  <a:lnTo>
                    <a:pt x="0" y="217764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744497" rIns="744497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r>
                <a:rPr lang="en-US" sz="1500" kern="120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Income Customers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170282" y="3463543"/>
              <a:ext cx="1973718" cy="1853912"/>
            </a:xfrm>
            <a:custGeom>
              <a:avLst/>
              <a:gdLst>
                <a:gd name="connsiteX0" fmla="*/ 0 w 2177643"/>
                <a:gd name="connsiteY0" fmla="*/ 2177643 h 2177643"/>
                <a:gd name="connsiteX1" fmla="*/ 2177643 w 2177643"/>
                <a:gd name="connsiteY1" fmla="*/ 0 h 2177643"/>
                <a:gd name="connsiteX2" fmla="*/ 2177643 w 2177643"/>
                <a:gd name="connsiteY2" fmla="*/ 2177643 h 2177643"/>
                <a:gd name="connsiteX3" fmla="*/ 0 w 2177643"/>
                <a:gd name="connsiteY3" fmla="*/ 2177643 h 217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7643" h="2177643">
                  <a:moveTo>
                    <a:pt x="2177643" y="0"/>
                  </a:moveTo>
                  <a:cubicBezTo>
                    <a:pt x="2177643" y="1202679"/>
                    <a:pt x="1202679" y="2177643"/>
                    <a:pt x="0" y="2177643"/>
                  </a:cubicBezTo>
                  <a:lnTo>
                    <a:pt x="0" y="0"/>
                  </a:lnTo>
                  <a:lnTo>
                    <a:pt x="2177643" y="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1" rIns="744498" bIns="74449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  <a:r>
                <a:rPr lang="en-US" sz="1500" kern="120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Action Agencies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05400" y="3463543"/>
              <a:ext cx="1973717" cy="1853912"/>
            </a:xfrm>
            <a:custGeom>
              <a:avLst/>
              <a:gdLst>
                <a:gd name="connsiteX0" fmla="*/ 0 w 2177643"/>
                <a:gd name="connsiteY0" fmla="*/ 2177643 h 2177643"/>
                <a:gd name="connsiteX1" fmla="*/ 2177643 w 2177643"/>
                <a:gd name="connsiteY1" fmla="*/ 0 h 2177643"/>
                <a:gd name="connsiteX2" fmla="*/ 2177643 w 2177643"/>
                <a:gd name="connsiteY2" fmla="*/ 2177643 h 2177643"/>
                <a:gd name="connsiteX3" fmla="*/ 0 w 2177643"/>
                <a:gd name="connsiteY3" fmla="*/ 2177643 h 217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7643" h="2177643">
                  <a:moveTo>
                    <a:pt x="2177643" y="2177643"/>
                  </a:moveTo>
                  <a:cubicBezTo>
                    <a:pt x="974964" y="2177643"/>
                    <a:pt x="0" y="1202679"/>
                    <a:pt x="0" y="0"/>
                  </a:cubicBezTo>
                  <a:lnTo>
                    <a:pt x="2177643" y="0"/>
                  </a:lnTo>
                  <a:lnTo>
                    <a:pt x="2177643" y="217764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4497" tIns="106680" rIns="106680" bIns="744497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Public</a:t>
              </a:r>
              <a:r>
                <a:rPr lang="en-US" sz="1500" kern="120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Health Experts</a:t>
              </a:r>
              <a:endParaRPr lang="en-US" sz="1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ircular Arrow 24"/>
            <p:cNvSpPr/>
            <p:nvPr/>
          </p:nvSpPr>
          <p:spPr>
            <a:xfrm>
              <a:off x="6783971" y="3035388"/>
              <a:ext cx="681456" cy="556601"/>
            </a:xfrm>
            <a:prstGeom prst="circularArrow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ircular Arrow 25"/>
            <p:cNvSpPr/>
            <p:nvPr/>
          </p:nvSpPr>
          <p:spPr>
            <a:xfrm rot="10800000">
              <a:off x="6783971" y="3249466"/>
              <a:ext cx="681456" cy="556601"/>
            </a:xfrm>
            <a:prstGeom prst="circularArrow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18059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647" y="1222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33647" y="1524000"/>
            <a:ext cx="7543800" cy="13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info, please contact:</a:t>
            </a: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Dr. Marilyn Brown: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marilyn.brown@pubpolicy.gatech.edu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Michael Oxman: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michael.oxman@scheller.gatech.edu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Dr. Beril Toktay: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Beril.Toktay@scheller.gatech.edu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Websites: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 </a:t>
            </a: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Climate &amp; Energy Policy Laboratory: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https://cepl.gatech.edu/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Ray C. Anderson Center for Sustainable Business: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https://www.scheller.gatech.edu/centers-initiatives/ray-c-anderson-center-for-sustainable-business/index.html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6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1295400"/>
            <a:ext cx="662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 Team and Key Collaborators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Overview, Definitions, and Objectives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3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647" y="1222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Research Team &amp; Collaborators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5638800" y="1295400"/>
            <a:ext cx="3375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spcAft>
                <a:spcPts val="1200"/>
              </a:spcAft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Collaboration Highlights:</a:t>
            </a:r>
          </a:p>
          <a:p>
            <a:pPr>
              <a:spcAft>
                <a:spcPts val="1200"/>
              </a:spcAft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Business, Public Policy, Engineering Expertise</a:t>
            </a:r>
          </a:p>
          <a:p>
            <a:pPr>
              <a:spcAft>
                <a:spcPts val="1200"/>
              </a:spcAft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Faculty &amp; Student Collaboration</a:t>
            </a:r>
          </a:p>
          <a:p>
            <a:pPr>
              <a:spcAft>
                <a:spcPts val="1200"/>
              </a:spcAft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Enhanced stakeholder engagement via knowledgeable contractors</a:t>
            </a:r>
          </a:p>
          <a:p>
            <a:pPr>
              <a:spcAft>
                <a:spcPts val="1200"/>
              </a:spcAft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58088"/>
              </p:ext>
            </p:extLst>
          </p:nvPr>
        </p:nvGraphicFramePr>
        <p:xfrm>
          <a:off x="240631" y="914401"/>
          <a:ext cx="5169569" cy="5029198"/>
        </p:xfrm>
        <a:graphic>
          <a:graphicData uri="http://schemas.openxmlformats.org/drawingml/2006/table">
            <a:tbl>
              <a:tblPr firstRow="1" bandRow="1"/>
              <a:tblGrid>
                <a:gridCol w="1863365">
                  <a:extLst>
                    <a:ext uri="{9D8B030D-6E8A-4147-A177-3AD203B41FA5}">
                      <a16:colId xmlns:a16="http://schemas.microsoft.com/office/drawing/2014/main" val="244989318"/>
                    </a:ext>
                  </a:extLst>
                </a:gridCol>
                <a:gridCol w="3306204">
                  <a:extLst>
                    <a:ext uri="{9D8B030D-6E8A-4147-A177-3AD203B41FA5}">
                      <a16:colId xmlns:a16="http://schemas.microsoft.com/office/drawing/2014/main" val="2656326122"/>
                    </a:ext>
                  </a:extLst>
                </a:gridCol>
              </a:tblGrid>
              <a:tr h="26641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619736"/>
                  </a:ext>
                </a:extLst>
              </a:tr>
              <a:tr h="78358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Marilyn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Brown</a:t>
                      </a:r>
                    </a:p>
                    <a:p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(CO-PI)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Public Policy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Ivan Allen College of Liberal Arts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Brook Byers Institute for Sustainable Systems</a:t>
                      </a:r>
                    </a:p>
                    <a:p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 Institute of Technology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23387"/>
                  </a:ext>
                </a:extLst>
              </a:tr>
              <a:tr h="63399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Michael Oxman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(CO-PI)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 Anderson Center for Sustainable Business at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Scheller College of Business</a:t>
                      </a:r>
                    </a:p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Institute of Technology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99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Beril Toktay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(CO-PI)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 Anderson Center for Sustainable Business at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Scheller College of Business</a:t>
                      </a:r>
                    </a:p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Institute of Technology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449711"/>
                  </a:ext>
                </a:extLst>
              </a:tr>
              <a:tr h="6111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Majid Ahmadi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Public Policy (Climate &amp; Energy Policy Laboratory)</a:t>
                      </a:r>
                    </a:p>
                    <a:p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 Institute of Technology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02191"/>
                  </a:ext>
                </a:extLst>
              </a:tr>
              <a:tr h="43880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Naveed Ahmad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Scheller College of Business</a:t>
                      </a:r>
                    </a:p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Institute of Technology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616817"/>
                  </a:ext>
                </a:extLst>
              </a:tr>
              <a:tr h="6111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Yasaman Mohammad Shahi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Milton Stewart School of Industrial &amp; Systems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Engineering</a:t>
                      </a:r>
                    </a:p>
                    <a:p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 Institute of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80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Suzanne Burnes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Naajia Ahmed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Collective Wisdom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468256"/>
                  </a:ext>
                </a:extLst>
              </a:tr>
              <a:tr h="6111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Sabrina Cowden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Luke Gebhard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Erik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Froyd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Milepost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Consulting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48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82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Overview and 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1" y="1413933"/>
            <a:ext cx="887306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/>
              <a:t>What is an Energy Burden?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8836" y="2204357"/>
            <a:ext cx="4343408" cy="3510649"/>
            <a:chOff x="538836" y="2204357"/>
            <a:chExt cx="4343408" cy="3510649"/>
          </a:xfrm>
        </p:grpSpPr>
        <p:sp>
          <p:nvSpPr>
            <p:cNvPr id="9" name="Freeform 8"/>
            <p:cNvSpPr/>
            <p:nvPr/>
          </p:nvSpPr>
          <p:spPr>
            <a:xfrm>
              <a:off x="538836" y="2204357"/>
              <a:ext cx="1691241" cy="1394029"/>
            </a:xfrm>
            <a:custGeom>
              <a:avLst/>
              <a:gdLst>
                <a:gd name="connsiteX0" fmla="*/ 0 w 859663"/>
                <a:gd name="connsiteY0" fmla="*/ 429832 h 859663"/>
                <a:gd name="connsiteX1" fmla="*/ 429832 w 859663"/>
                <a:gd name="connsiteY1" fmla="*/ 0 h 859663"/>
                <a:gd name="connsiteX2" fmla="*/ 859664 w 859663"/>
                <a:gd name="connsiteY2" fmla="*/ 429832 h 859663"/>
                <a:gd name="connsiteX3" fmla="*/ 429832 w 859663"/>
                <a:gd name="connsiteY3" fmla="*/ 859664 h 859663"/>
                <a:gd name="connsiteX4" fmla="*/ 0 w 859663"/>
                <a:gd name="connsiteY4" fmla="*/ 429832 h 85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663" h="859663">
                  <a:moveTo>
                    <a:pt x="0" y="429832"/>
                  </a:moveTo>
                  <a:cubicBezTo>
                    <a:pt x="0" y="192442"/>
                    <a:pt x="192442" y="0"/>
                    <a:pt x="429832" y="0"/>
                  </a:cubicBezTo>
                  <a:cubicBezTo>
                    <a:pt x="667222" y="0"/>
                    <a:pt x="859664" y="192442"/>
                    <a:pt x="859664" y="429832"/>
                  </a:cubicBezTo>
                  <a:cubicBezTo>
                    <a:pt x="859664" y="667222"/>
                    <a:pt x="667222" y="859664"/>
                    <a:pt x="429832" y="859664"/>
                  </a:cubicBezTo>
                  <a:cubicBezTo>
                    <a:pt x="192442" y="859664"/>
                    <a:pt x="0" y="667222"/>
                    <a:pt x="0" y="429832"/>
                  </a:cubicBezTo>
                  <a:close/>
                </a:path>
              </a:pathLst>
            </a:custGeom>
            <a:solidFill>
              <a:srgbClr val="E4B2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25" tIns="137325" rIns="137325" bIns="13732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Mean Household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Energy Bill*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*Electric &amp; Gas</a:t>
              </a:r>
              <a:endParaRPr lang="en-U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25706" y="3685611"/>
              <a:ext cx="668201" cy="623035"/>
            </a:xfrm>
            <a:custGeom>
              <a:avLst/>
              <a:gdLst>
                <a:gd name="connsiteX0" fmla="*/ 249302 w 498604"/>
                <a:gd name="connsiteY0" fmla="*/ 58785 h 498604"/>
                <a:gd name="connsiteX1" fmla="*/ 307938 w 498604"/>
                <a:gd name="connsiteY1" fmla="*/ 117421 h 498604"/>
                <a:gd name="connsiteX2" fmla="*/ 249302 w 498604"/>
                <a:gd name="connsiteY2" fmla="*/ 176057 h 498604"/>
                <a:gd name="connsiteX3" fmla="*/ 190666 w 498604"/>
                <a:gd name="connsiteY3" fmla="*/ 117421 h 498604"/>
                <a:gd name="connsiteX4" fmla="*/ 249302 w 498604"/>
                <a:gd name="connsiteY4" fmla="*/ 58785 h 498604"/>
                <a:gd name="connsiteX5" fmla="*/ 249302 w 498604"/>
                <a:gd name="connsiteY5" fmla="*/ 439819 h 498604"/>
                <a:gd name="connsiteX6" fmla="*/ 190666 w 498604"/>
                <a:gd name="connsiteY6" fmla="*/ 381183 h 498604"/>
                <a:gd name="connsiteX7" fmla="*/ 249302 w 498604"/>
                <a:gd name="connsiteY7" fmla="*/ 322547 h 498604"/>
                <a:gd name="connsiteX8" fmla="*/ 307938 w 498604"/>
                <a:gd name="connsiteY8" fmla="*/ 381183 h 498604"/>
                <a:gd name="connsiteX9" fmla="*/ 249302 w 498604"/>
                <a:gd name="connsiteY9" fmla="*/ 439819 h 498604"/>
                <a:gd name="connsiteX10" fmla="*/ 66090 w 498604"/>
                <a:gd name="connsiteY10" fmla="*/ 190666 h 498604"/>
                <a:gd name="connsiteX11" fmla="*/ 432514 w 498604"/>
                <a:gd name="connsiteY11" fmla="*/ 190666 h 498604"/>
                <a:gd name="connsiteX12" fmla="*/ 432514 w 498604"/>
                <a:gd name="connsiteY12" fmla="*/ 307938 h 498604"/>
                <a:gd name="connsiteX13" fmla="*/ 66090 w 498604"/>
                <a:gd name="connsiteY13" fmla="*/ 307938 h 498604"/>
                <a:gd name="connsiteX14" fmla="*/ 66090 w 498604"/>
                <a:gd name="connsiteY14" fmla="*/ 190666 h 49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8604" h="498604">
                  <a:moveTo>
                    <a:pt x="249302" y="58785"/>
                  </a:moveTo>
                  <a:cubicBezTo>
                    <a:pt x="281686" y="58785"/>
                    <a:pt x="307938" y="85037"/>
                    <a:pt x="307938" y="117421"/>
                  </a:cubicBezTo>
                  <a:cubicBezTo>
                    <a:pt x="307938" y="149805"/>
                    <a:pt x="281686" y="176057"/>
                    <a:pt x="249302" y="176057"/>
                  </a:cubicBezTo>
                  <a:cubicBezTo>
                    <a:pt x="216918" y="176057"/>
                    <a:pt x="190666" y="149805"/>
                    <a:pt x="190666" y="117421"/>
                  </a:cubicBezTo>
                  <a:cubicBezTo>
                    <a:pt x="190666" y="85037"/>
                    <a:pt x="216918" y="58785"/>
                    <a:pt x="249302" y="58785"/>
                  </a:cubicBezTo>
                  <a:close/>
                  <a:moveTo>
                    <a:pt x="249302" y="439819"/>
                  </a:moveTo>
                  <a:cubicBezTo>
                    <a:pt x="216918" y="439819"/>
                    <a:pt x="190666" y="413567"/>
                    <a:pt x="190666" y="381183"/>
                  </a:cubicBezTo>
                  <a:cubicBezTo>
                    <a:pt x="190666" y="348799"/>
                    <a:pt x="216918" y="322547"/>
                    <a:pt x="249302" y="322547"/>
                  </a:cubicBezTo>
                  <a:cubicBezTo>
                    <a:pt x="281686" y="322547"/>
                    <a:pt x="307938" y="348799"/>
                    <a:pt x="307938" y="381183"/>
                  </a:cubicBezTo>
                  <a:cubicBezTo>
                    <a:pt x="307938" y="413567"/>
                    <a:pt x="281686" y="439819"/>
                    <a:pt x="249302" y="439819"/>
                  </a:cubicBezTo>
                  <a:close/>
                  <a:moveTo>
                    <a:pt x="66090" y="190666"/>
                  </a:moveTo>
                  <a:lnTo>
                    <a:pt x="432514" y="190666"/>
                  </a:lnTo>
                  <a:lnTo>
                    <a:pt x="432514" y="307938"/>
                  </a:lnTo>
                  <a:lnTo>
                    <a:pt x="66090" y="307938"/>
                  </a:lnTo>
                  <a:lnTo>
                    <a:pt x="66090" y="1906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90" tIns="190666" rIns="66090" bIns="19066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8836" y="4320977"/>
              <a:ext cx="1691241" cy="1394029"/>
            </a:xfrm>
            <a:custGeom>
              <a:avLst/>
              <a:gdLst>
                <a:gd name="connsiteX0" fmla="*/ 0 w 859663"/>
                <a:gd name="connsiteY0" fmla="*/ 429832 h 859663"/>
                <a:gd name="connsiteX1" fmla="*/ 429832 w 859663"/>
                <a:gd name="connsiteY1" fmla="*/ 0 h 859663"/>
                <a:gd name="connsiteX2" fmla="*/ 859664 w 859663"/>
                <a:gd name="connsiteY2" fmla="*/ 429832 h 859663"/>
                <a:gd name="connsiteX3" fmla="*/ 429832 w 859663"/>
                <a:gd name="connsiteY3" fmla="*/ 859664 h 859663"/>
                <a:gd name="connsiteX4" fmla="*/ 0 w 859663"/>
                <a:gd name="connsiteY4" fmla="*/ 429832 h 85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663" h="859663">
                  <a:moveTo>
                    <a:pt x="0" y="429832"/>
                  </a:moveTo>
                  <a:cubicBezTo>
                    <a:pt x="0" y="192442"/>
                    <a:pt x="192442" y="0"/>
                    <a:pt x="429832" y="0"/>
                  </a:cubicBezTo>
                  <a:cubicBezTo>
                    <a:pt x="667222" y="0"/>
                    <a:pt x="859664" y="192442"/>
                    <a:pt x="859664" y="429832"/>
                  </a:cubicBezTo>
                  <a:cubicBezTo>
                    <a:pt x="859664" y="667222"/>
                    <a:pt x="667222" y="859664"/>
                    <a:pt x="429832" y="859664"/>
                  </a:cubicBezTo>
                  <a:cubicBezTo>
                    <a:pt x="192442" y="859664"/>
                    <a:pt x="0" y="667222"/>
                    <a:pt x="0" y="429832"/>
                  </a:cubicBezTo>
                  <a:close/>
                </a:path>
              </a:pathLst>
            </a:custGeom>
            <a:solidFill>
              <a:srgbClr val="E4B21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325" tIns="137325" rIns="137325" bIns="13732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Mean Household Income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08654" y="3797328"/>
              <a:ext cx="366358" cy="399601"/>
            </a:xfrm>
            <a:custGeom>
              <a:avLst/>
              <a:gdLst>
                <a:gd name="connsiteX0" fmla="*/ 36235 w 273372"/>
                <a:gd name="connsiteY0" fmla="*/ 65878 h 319794"/>
                <a:gd name="connsiteX1" fmla="*/ 237137 w 273372"/>
                <a:gd name="connsiteY1" fmla="*/ 65878 h 319794"/>
                <a:gd name="connsiteX2" fmla="*/ 237137 w 273372"/>
                <a:gd name="connsiteY2" fmla="*/ 141093 h 319794"/>
                <a:gd name="connsiteX3" fmla="*/ 36235 w 273372"/>
                <a:gd name="connsiteY3" fmla="*/ 141093 h 319794"/>
                <a:gd name="connsiteX4" fmla="*/ 36235 w 273372"/>
                <a:gd name="connsiteY4" fmla="*/ 65878 h 319794"/>
                <a:gd name="connsiteX5" fmla="*/ 36235 w 273372"/>
                <a:gd name="connsiteY5" fmla="*/ 178701 h 319794"/>
                <a:gd name="connsiteX6" fmla="*/ 237137 w 273372"/>
                <a:gd name="connsiteY6" fmla="*/ 178701 h 319794"/>
                <a:gd name="connsiteX7" fmla="*/ 237137 w 273372"/>
                <a:gd name="connsiteY7" fmla="*/ 253916 h 319794"/>
                <a:gd name="connsiteX8" fmla="*/ 36235 w 273372"/>
                <a:gd name="connsiteY8" fmla="*/ 253916 h 319794"/>
                <a:gd name="connsiteX9" fmla="*/ 36235 w 273372"/>
                <a:gd name="connsiteY9" fmla="*/ 178701 h 31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372" h="319794">
                  <a:moveTo>
                    <a:pt x="36235" y="65878"/>
                  </a:moveTo>
                  <a:lnTo>
                    <a:pt x="237137" y="65878"/>
                  </a:lnTo>
                  <a:lnTo>
                    <a:pt x="237137" y="141093"/>
                  </a:lnTo>
                  <a:lnTo>
                    <a:pt x="36235" y="141093"/>
                  </a:lnTo>
                  <a:lnTo>
                    <a:pt x="36235" y="65878"/>
                  </a:lnTo>
                  <a:close/>
                  <a:moveTo>
                    <a:pt x="36235" y="178701"/>
                  </a:moveTo>
                  <a:lnTo>
                    <a:pt x="237137" y="178701"/>
                  </a:lnTo>
                  <a:lnTo>
                    <a:pt x="237137" y="253916"/>
                  </a:lnTo>
                  <a:lnTo>
                    <a:pt x="36235" y="253916"/>
                  </a:lnTo>
                  <a:lnTo>
                    <a:pt x="36235" y="1787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3959" rIns="82012" bIns="6395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27086" y="2922930"/>
              <a:ext cx="2255158" cy="1747041"/>
            </a:xfrm>
            <a:custGeom>
              <a:avLst/>
              <a:gdLst>
                <a:gd name="connsiteX0" fmla="*/ 0 w 1719326"/>
                <a:gd name="connsiteY0" fmla="*/ 859663 h 1719326"/>
                <a:gd name="connsiteX1" fmla="*/ 859663 w 1719326"/>
                <a:gd name="connsiteY1" fmla="*/ 0 h 1719326"/>
                <a:gd name="connsiteX2" fmla="*/ 1719326 w 1719326"/>
                <a:gd name="connsiteY2" fmla="*/ 859663 h 1719326"/>
                <a:gd name="connsiteX3" fmla="*/ 859663 w 1719326"/>
                <a:gd name="connsiteY3" fmla="*/ 1719326 h 1719326"/>
                <a:gd name="connsiteX4" fmla="*/ 0 w 1719326"/>
                <a:gd name="connsiteY4" fmla="*/ 859663 h 171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326" h="1719326">
                  <a:moveTo>
                    <a:pt x="0" y="859663"/>
                  </a:moveTo>
                  <a:cubicBezTo>
                    <a:pt x="0" y="384884"/>
                    <a:pt x="384884" y="0"/>
                    <a:pt x="859663" y="0"/>
                  </a:cubicBezTo>
                  <a:cubicBezTo>
                    <a:pt x="1334442" y="0"/>
                    <a:pt x="1719326" y="384884"/>
                    <a:pt x="1719326" y="859663"/>
                  </a:cubicBezTo>
                  <a:cubicBezTo>
                    <a:pt x="1719326" y="1334442"/>
                    <a:pt x="1334442" y="1719326"/>
                    <a:pt x="859663" y="1719326"/>
                  </a:cubicBezTo>
                  <a:cubicBezTo>
                    <a:pt x="384884" y="1719326"/>
                    <a:pt x="0" y="1334442"/>
                    <a:pt x="0" y="8596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6079" tIns="286079" rIns="286079" bIns="28607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Energy Burden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73031" y="1943090"/>
            <a:ext cx="3770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widely accepted value or threshold that establishes whether a household faces a high or unaffordable energy burden.  (ACEEE, 2017)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However, the U.S. Department of Health and Human Services classifies an energy burden of above 6% as “unaffordable” (Colton, What is the Home Affordability Gap, 2017)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2547" y="2022863"/>
            <a:ext cx="28775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Numerator is the primary focus of this study</a:t>
            </a:r>
          </a:p>
        </p:txBody>
      </p:sp>
      <p:sp>
        <p:nvSpPr>
          <p:cNvPr id="17" name="Right Arrow 16"/>
          <p:cNvSpPr/>
          <p:nvPr/>
        </p:nvSpPr>
        <p:spPr>
          <a:xfrm rot="19986828">
            <a:off x="2040762" y="2312993"/>
            <a:ext cx="367460" cy="13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Impetus for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713017" y="3306965"/>
            <a:ext cx="928151" cy="44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669134" y="3635074"/>
            <a:ext cx="928151" cy="44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757239" y="4323738"/>
            <a:ext cx="928151" cy="44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877429" y="3330273"/>
            <a:ext cx="928151" cy="44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42181" y="762000"/>
            <a:ext cx="8153400" cy="5410200"/>
            <a:chOff x="-1104900" y="357687"/>
            <a:chExt cx="11353800" cy="74485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04900" y="357687"/>
              <a:ext cx="11353800" cy="744855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-381000" y="3553717"/>
              <a:ext cx="1676400" cy="6372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219200" y="3048000"/>
              <a:ext cx="1676400" cy="6372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971800" y="3048000"/>
              <a:ext cx="1676400" cy="6372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572000" y="6934200"/>
              <a:ext cx="1676400" cy="6372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248400" y="4146988"/>
              <a:ext cx="1676400" cy="6372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001000" y="3048000"/>
              <a:ext cx="1676400" cy="6372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4164012" y="6025267"/>
            <a:ext cx="39211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dirty="0"/>
              <a:t>Source:  ACEEE, Lifting the High Energy Cost Burden in America’s Largest Cities: How Energy Efficiency Can Improve Low Income and Underserved Communities</a:t>
            </a:r>
          </a:p>
        </p:txBody>
      </p:sp>
    </p:spTree>
    <p:extLst>
      <p:ext uri="{BB962C8B-B14F-4D97-AF65-F5344CB8AC3E}">
        <p14:creationId xmlns:p14="http://schemas.microsoft.com/office/powerpoint/2010/main" val="161394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Overview and Objectives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3724" y="1524001"/>
            <a:ext cx="5142675" cy="761999"/>
            <a:chOff x="343725" y="1832384"/>
            <a:chExt cx="3895500" cy="698545"/>
          </a:xfrm>
        </p:grpSpPr>
        <p:sp>
          <p:nvSpPr>
            <p:cNvPr id="8" name="Shape 300"/>
            <p:cNvSpPr/>
            <p:nvPr/>
          </p:nvSpPr>
          <p:spPr>
            <a:xfrm>
              <a:off x="343725" y="1833176"/>
              <a:ext cx="3895500" cy="697753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Shape 302"/>
            <p:cNvSpPr txBox="1"/>
            <p:nvPr/>
          </p:nvSpPr>
          <p:spPr>
            <a:xfrm>
              <a:off x="377400" y="1832384"/>
              <a:ext cx="3855093" cy="6867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</a:pPr>
              <a:r>
                <a:rPr lang="en-US" b="0" i="0" u="none" strike="noStrike" cap="none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1. What are the primary drivers </a:t>
              </a:r>
              <a:r>
                <a:rPr lang="en-US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&amp; b</a:t>
              </a:r>
              <a:r>
                <a:rPr lang="en-US" b="0" i="0" u="none" strike="noStrike" cap="none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aseline attributes of the </a:t>
              </a:r>
              <a:r>
                <a:rPr lang="en-US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high </a:t>
              </a:r>
              <a:r>
                <a:rPr lang="en-US" b="0" i="0" u="none" strike="noStrike" cap="none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energy burden in Atlanta?</a:t>
              </a:r>
              <a:endParaRPr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011" y="3815631"/>
            <a:ext cx="6049889" cy="840639"/>
            <a:chOff x="4730572" y="4308530"/>
            <a:chExt cx="4056881" cy="1514047"/>
          </a:xfrm>
        </p:grpSpPr>
        <p:sp>
          <p:nvSpPr>
            <p:cNvPr id="11" name="Shape 301"/>
            <p:cNvSpPr/>
            <p:nvPr/>
          </p:nvSpPr>
          <p:spPr>
            <a:xfrm>
              <a:off x="4737296" y="4369592"/>
              <a:ext cx="4050157" cy="1452985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Shape 303"/>
            <p:cNvSpPr txBox="1"/>
            <p:nvPr/>
          </p:nvSpPr>
          <p:spPr>
            <a:xfrm>
              <a:off x="4730572" y="4308530"/>
              <a:ext cx="4056881" cy="872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</a:pPr>
              <a:r>
                <a:rPr lang="en-US" b="0" i="0" u="none" strike="noStrike" cap="none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3. What are the business case </a:t>
              </a:r>
              <a:r>
                <a:rPr lang="en-US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&amp;</a:t>
              </a:r>
              <a:r>
                <a:rPr lang="en-US" b="0" i="0" u="none" strike="noStrike" cap="none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policy drivers that may offer greater scale for identified approaches </a:t>
              </a:r>
              <a:r>
                <a:rPr lang="en-US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&amp;</a:t>
              </a:r>
              <a:r>
                <a:rPr lang="en-US" b="0" i="0" u="none" strike="noStrike" cap="none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solutions?</a:t>
              </a:r>
              <a:endParaRPr b="0" i="0" u="none" strike="noStrike" cap="none" dirty="0">
                <a:solidFill>
                  <a:srgbClr val="26262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2695404"/>
            <a:ext cx="6765808" cy="722201"/>
            <a:chOff x="252050" y="2788489"/>
            <a:chExt cx="3987175" cy="1756568"/>
          </a:xfrm>
        </p:grpSpPr>
        <p:grpSp>
          <p:nvGrpSpPr>
            <p:cNvPr id="15" name="Group 14"/>
            <p:cNvGrpSpPr/>
            <p:nvPr/>
          </p:nvGrpSpPr>
          <p:grpSpPr>
            <a:xfrm>
              <a:off x="252050" y="2788489"/>
              <a:ext cx="3987175" cy="1756568"/>
              <a:chOff x="343725" y="1833175"/>
              <a:chExt cx="3895500" cy="3998700"/>
            </a:xfrm>
          </p:grpSpPr>
          <p:sp>
            <p:nvSpPr>
              <p:cNvPr id="17" name="Shape 300"/>
              <p:cNvSpPr/>
              <p:nvPr/>
            </p:nvSpPr>
            <p:spPr>
              <a:xfrm>
                <a:off x="343725" y="1833175"/>
                <a:ext cx="3895500" cy="39987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Shape 302"/>
              <p:cNvSpPr txBox="1"/>
              <p:nvPr/>
            </p:nvSpPr>
            <p:spPr>
              <a:xfrm>
                <a:off x="572925" y="1833175"/>
                <a:ext cx="3437100" cy="393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b="0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65272" y="2833230"/>
              <a:ext cx="3910375" cy="1362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solidFill>
                    <a:srgbClr val="262626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2. What are the most potentially promising program attributes for alleviating energy burden circumstances in the Atlanta area?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36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Phase 1 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551087"/>
            <a:ext cx="87571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Georgia has </a:t>
            </a:r>
            <a:r>
              <a:rPr lang="en-US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low electricity rates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other energy burden factors are prevalent (large home size, high poverty rates, hot/cool climate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lower relative spending in US SE on EE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spcAft>
                <a:spcPts val="600"/>
              </a:spcAft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analysis found the following predictors Energy Burden:</a:t>
            </a:r>
          </a:p>
          <a:p>
            <a:pPr marL="800100" lvl="1" indent="-342900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 vehicle ownership</a:t>
            </a:r>
          </a:p>
          <a:p>
            <a:pPr marL="800100" lvl="1" indent="-342900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 food stamp receipts </a:t>
            </a:r>
          </a:p>
          <a:p>
            <a:pPr marL="800100" lvl="1" indent="-342900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 housing values</a:t>
            </a:r>
          </a:p>
          <a:p>
            <a:pPr marL="800100" lvl="1" indent="-342900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 %s of single-family housing</a:t>
            </a:r>
          </a:p>
          <a:p>
            <a:pPr marL="800100" lvl="1" indent="-342900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More transiency </a:t>
            </a:r>
          </a:p>
          <a:p>
            <a:pPr marL="800100" lvl="1" indent="-342900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Older homes (particularly  built before 2000)</a:t>
            </a:r>
          </a:p>
          <a:p>
            <a:pPr marL="800100" lvl="1" indent="-342900" algn="l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High levels of heating and cooling degree days</a:t>
            </a:r>
          </a:p>
          <a:p>
            <a:pPr marL="800100" lvl="1" indent="-342900" algn="l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3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6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Atlanta’s highest energy burdens are concentrated in six zip codes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90596"/>
              </p:ext>
            </p:extLst>
          </p:nvPr>
        </p:nvGraphicFramePr>
        <p:xfrm>
          <a:off x="304800" y="1066800"/>
          <a:ext cx="2702268" cy="4833934"/>
        </p:xfrm>
        <a:graphic>
          <a:graphicData uri="http://schemas.openxmlformats.org/drawingml/2006/table">
            <a:tbl>
              <a:tblPr/>
              <a:tblGrid>
                <a:gridCol w="70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2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Zip Code</a:t>
                      </a:r>
                    </a:p>
                  </a:txBody>
                  <a:tcPr marL="10766" marR="10766" marT="10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Mean HH Income </a:t>
                      </a:r>
                    </a:p>
                  </a:txBody>
                  <a:tcPr marL="10766" marR="10766" marT="10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 Energy Bill</a:t>
                      </a:r>
                    </a:p>
                  </a:txBody>
                  <a:tcPr marL="10766" marR="10766" marT="10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% Energy Burden</a:t>
                      </a:r>
                    </a:p>
                  </a:txBody>
                  <a:tcPr marL="10766" marR="10766" marT="10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30303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$36,600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$2,760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7.5%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30310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$35,103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$2,161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6.2%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30314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$33,671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$1,929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5.7%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30311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$41,723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$2,153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5.2%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30315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$39,115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$1,850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4.7%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30354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$39,634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$1,855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4.7%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30316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$65,507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$2,212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30331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$57,360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$1,890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3.3%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30312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$53,185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$1,650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3.1%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30317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$75,241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$2,332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3.1%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30318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$63,356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$1,930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30313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$59,983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$1,818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30308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$73,003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$1,482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30305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$146,565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$2,951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30342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$128,856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$2,594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30327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$239,582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$4,684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30324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$92,423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$1,735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30307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$124,801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$2,255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30309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$106,803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$1,917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30306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$132,706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$2,276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1.7%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30319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$133,289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$2,273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1.7%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30344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$47,469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$738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30326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$114,839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$1,648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1.4%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30363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$86,429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$807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30336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$42,751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$270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City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$82,800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$2,007 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2.9%</a:t>
                      </a:r>
                    </a:p>
                  </a:txBody>
                  <a:tcPr marL="10766" marR="10766" marT="107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038600" y="2743200"/>
            <a:ext cx="4114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181349" y="1359692"/>
            <a:ext cx="5676900" cy="4248150"/>
            <a:chOff x="3181349" y="1359692"/>
            <a:chExt cx="5676900" cy="4248150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37615965"/>
                </p:ext>
              </p:extLst>
            </p:nvPr>
          </p:nvGraphicFramePr>
          <p:xfrm>
            <a:off x="3181349" y="1359692"/>
            <a:ext cx="5676900" cy="4248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4038600" y="2045202"/>
              <a:ext cx="2186077" cy="115519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94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Households with High Energy Burden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97CFF-628E-40AF-8B55-623CA4994E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075381" cy="23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55" y="3581400"/>
            <a:ext cx="4648200" cy="29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4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15419</TotalTime>
  <Words>1226</Words>
  <Application>Microsoft Macintosh PowerPoint</Application>
  <PresentationFormat>On-screen Show (4:3)</PresentationFormat>
  <Paragraphs>268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Lucida Sans Unicode</vt:lpstr>
      <vt:lpstr>Verdana</vt:lpstr>
      <vt:lpstr>Wingdings 2</vt:lpstr>
      <vt:lpstr>Wingdings 3</vt:lpstr>
      <vt:lpstr>Concourse</vt:lpstr>
      <vt:lpstr>PowerPoint Presentation</vt:lpstr>
      <vt:lpstr>Outline</vt:lpstr>
      <vt:lpstr>Research Team &amp; Collaborators</vt:lpstr>
      <vt:lpstr>Study Overview and Definitions</vt:lpstr>
      <vt:lpstr>Impetus for Study</vt:lpstr>
      <vt:lpstr>Study Overview and Objectives </vt:lpstr>
      <vt:lpstr>Key Phase 1 Findings</vt:lpstr>
      <vt:lpstr>Atlanta’s highest energy burdens are concentrated in six zip codes </vt:lpstr>
      <vt:lpstr>Households with High Energy Burden</vt:lpstr>
      <vt:lpstr>Key Phase 1 Findings</vt:lpstr>
      <vt:lpstr>Key Phase 1 Findings</vt:lpstr>
      <vt:lpstr>Key Phase 1 Findings</vt:lpstr>
      <vt:lpstr>Next Steps (Phase 2)</vt:lpstr>
      <vt:lpstr>Thank you</vt:lpstr>
    </vt:vector>
  </TitlesOfParts>
  <Company>Engineering Computer Network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Simmons, Richard A</dc:creator>
  <cp:lastModifiedBy>Marilyn Brown</cp:lastModifiedBy>
  <cp:revision>706</cp:revision>
  <cp:lastPrinted>2016-11-09T22:43:24Z</cp:lastPrinted>
  <dcterms:created xsi:type="dcterms:W3CDTF">2013-01-02T17:48:22Z</dcterms:created>
  <dcterms:modified xsi:type="dcterms:W3CDTF">2018-04-16T21:14:10Z</dcterms:modified>
</cp:coreProperties>
</file>