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13" r:id="rId3"/>
    <p:sldId id="345" r:id="rId4"/>
    <p:sldId id="704" r:id="rId5"/>
    <p:sldId id="322" r:id="rId6"/>
    <p:sldId id="296" r:id="rId7"/>
    <p:sldId id="307" r:id="rId8"/>
    <p:sldId id="562" r:id="rId9"/>
    <p:sldId id="284" r:id="rId10"/>
    <p:sldId id="705" r:id="rId11"/>
    <p:sldId id="341" r:id="rId12"/>
    <p:sldId id="703" r:id="rId13"/>
    <p:sldId id="568" r:id="rId14"/>
    <p:sldId id="28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06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0"/>
    <p:restoredTop sz="76752"/>
  </p:normalViewPr>
  <p:slideViewPr>
    <p:cSldViewPr snapToGrid="0" snapToObjects="1">
      <p:cViewPr varScale="1">
        <p:scale>
          <a:sx n="71" d="100"/>
          <a:sy n="71" d="100"/>
        </p:scale>
        <p:origin x="18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36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wind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cap_wind!$B$10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cap_wind!$C$9:$F$9</c:f>
              <c:numCache>
                <c:formatCode>General</c:formatCode>
                <c:ptCount val="4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</c:numCache>
            </c:numRef>
          </c:cat>
          <c:val>
            <c:numRef>
              <c:f>cap_wind!$C$10:$F$10</c:f>
              <c:numCache>
                <c:formatCode>General</c:formatCode>
                <c:ptCount val="4"/>
                <c:pt idx="0">
                  <c:v>118.909721</c:v>
                </c:pt>
                <c:pt idx="1">
                  <c:v>131.486557</c:v>
                </c:pt>
                <c:pt idx="2">
                  <c:v>131.84461999999999</c:v>
                </c:pt>
                <c:pt idx="3">
                  <c:v>138.63278199999999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A4-304D-87B5-7FBDC2DB0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2132299376"/>
        <c:axId val="-2095610384"/>
      </c:barChart>
      <c:catAx>
        <c:axId val="-213229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5610384"/>
        <c:crosses val="autoZero"/>
        <c:auto val="1"/>
        <c:lblAlgn val="ctr"/>
        <c:lblOffset val="100"/>
        <c:noMultiLvlLbl val="0"/>
      </c:catAx>
      <c:valAx>
        <c:axId val="-2095610384"/>
        <c:scaling>
          <c:orientation val="minMax"/>
          <c:max val="1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229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storage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cap_storage!$B$10</c:f>
              <c:strCache>
                <c:ptCount val="1"/>
                <c:pt idx="0">
                  <c:v>Storage</c:v>
                </c:pt>
              </c:strCache>
            </c:strRef>
          </c:tx>
          <c:spPr>
            <a:solidFill>
              <a:srgbClr val="0096D7"/>
            </a:solidFill>
            <a:ln>
              <a:noFill/>
            </a:ln>
            <a:effectLst/>
          </c:spPr>
          <c:invertIfNegative val="0"/>
          <c:cat>
            <c:numRef>
              <c:f>cap_storage!$C$9:$F$9</c:f>
              <c:numCache>
                <c:formatCode>General</c:formatCode>
                <c:ptCount val="4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</c:numCache>
            </c:numRef>
          </c:cat>
          <c:val>
            <c:numRef>
              <c:f>cap_storage!$C$10:$F$10</c:f>
              <c:numCache>
                <c:formatCode>General</c:formatCode>
                <c:ptCount val="4"/>
                <c:pt idx="0">
                  <c:v>5.402901</c:v>
                </c:pt>
                <c:pt idx="1">
                  <c:v>26.912153</c:v>
                </c:pt>
                <c:pt idx="2">
                  <c:v>35.416317000000006</c:v>
                </c:pt>
                <c:pt idx="3">
                  <c:v>39.696327000000011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02-B845-A5D6-910A1475D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4802912"/>
        <c:axId val="-2136478832"/>
      </c:barChart>
      <c:catAx>
        <c:axId val="181480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6478832"/>
        <c:crosses val="autoZero"/>
        <c:auto val="1"/>
        <c:lblAlgn val="ctr"/>
        <c:lblOffset val="100"/>
        <c:noMultiLvlLbl val="0"/>
      </c:catAx>
      <c:valAx>
        <c:axId val="-2136478832"/>
        <c:scaling>
          <c:orientation val="minMax"/>
          <c:max val="1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80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solar photovoltaic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cap_pv!$B$10</c:f>
              <c:strCache>
                <c:ptCount val="1"/>
                <c:pt idx="0">
                  <c:v>PV</c:v>
                </c:pt>
              </c:strCache>
            </c:strRef>
          </c:tx>
          <c:spPr>
            <a:solidFill>
              <a:srgbClr val="FFC702"/>
            </a:solidFill>
            <a:ln>
              <a:noFill/>
            </a:ln>
            <a:effectLst/>
          </c:spPr>
          <c:invertIfNegative val="0"/>
          <c:cat>
            <c:numRef>
              <c:f>cap_pv!$C$9:$F$9</c:f>
              <c:numCache>
                <c:formatCode>General</c:formatCode>
                <c:ptCount val="4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</c:numCache>
            </c:numRef>
          </c:cat>
          <c:val>
            <c:numRef>
              <c:f>cap_pv!$C$10:$F$10</c:f>
              <c:numCache>
                <c:formatCode>General</c:formatCode>
                <c:ptCount val="4"/>
                <c:pt idx="0">
                  <c:v>45.302402000000001</c:v>
                </c:pt>
                <c:pt idx="1">
                  <c:v>63.12059</c:v>
                </c:pt>
                <c:pt idx="2">
                  <c:v>128.67021199999999</c:v>
                </c:pt>
                <c:pt idx="3">
                  <c:v>172.350739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BA-E245-BB29-92B479CB6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2095424"/>
        <c:axId val="-2118067376"/>
      </c:barChart>
      <c:catAx>
        <c:axId val="181209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067376"/>
        <c:crosses val="autoZero"/>
        <c:auto val="1"/>
        <c:lblAlgn val="ctr"/>
        <c:lblOffset val="100"/>
        <c:noMultiLvlLbl val="0"/>
      </c:catAx>
      <c:valAx>
        <c:axId val="-2118067376"/>
        <c:scaling>
          <c:orientation val="minMax"/>
          <c:max val="1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209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53A14-3268-4ADB-931C-C8E3B465203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03E281-8DD7-47AE-8A22-7EE08B8AB18F}">
      <dgm:prSet phldrT="[Text]" custT="1"/>
      <dgm:spPr/>
      <dgm:t>
        <a:bodyPr/>
        <a:lstStyle/>
        <a:p>
          <a:r>
            <a:rPr lang="en-US" sz="2400" b="1" dirty="0"/>
            <a:t>Business Models</a:t>
          </a:r>
        </a:p>
      </dgm:t>
    </dgm:pt>
    <dgm:pt modelId="{43E23709-493F-4C5C-9E7E-D1169C6E4CF6}" type="parTrans" cxnId="{5974D588-3D5C-4533-B603-21C5E7CC9154}">
      <dgm:prSet/>
      <dgm:spPr/>
      <dgm:t>
        <a:bodyPr/>
        <a:lstStyle/>
        <a:p>
          <a:endParaRPr lang="en-US" sz="3200"/>
        </a:p>
      </dgm:t>
    </dgm:pt>
    <dgm:pt modelId="{B7E0C4A4-8185-4DF1-A71A-3BFBC46FF03A}" type="sibTrans" cxnId="{5974D588-3D5C-4533-B603-21C5E7CC9154}">
      <dgm:prSet/>
      <dgm:spPr/>
      <dgm:t>
        <a:bodyPr/>
        <a:lstStyle/>
        <a:p>
          <a:endParaRPr lang="en-US" sz="3200"/>
        </a:p>
      </dgm:t>
    </dgm:pt>
    <dgm:pt modelId="{D0B7DFFD-E2F9-4DBA-B0A9-9B53B6125BDC}">
      <dgm:prSet phldrT="[Text]" custT="1"/>
      <dgm:spPr/>
      <dgm:t>
        <a:bodyPr/>
        <a:lstStyle/>
        <a:p>
          <a:pPr>
            <a:buNone/>
          </a:pPr>
          <a:r>
            <a:rPr lang="en-US" sz="1800" b="1" u="sng" dirty="0"/>
            <a:t>Customers/Vehicle Owners</a:t>
          </a:r>
        </a:p>
      </dgm:t>
    </dgm:pt>
    <dgm:pt modelId="{A50C51F5-485D-4B81-9697-32D3F274C276}" type="parTrans" cxnId="{4A6605EF-4AB2-451D-A786-ADAF2EFC49DF}">
      <dgm:prSet/>
      <dgm:spPr/>
      <dgm:t>
        <a:bodyPr/>
        <a:lstStyle/>
        <a:p>
          <a:endParaRPr lang="en-US" sz="3200"/>
        </a:p>
      </dgm:t>
    </dgm:pt>
    <dgm:pt modelId="{713FBF6C-B8EA-4BFA-8197-3DF23018FEE8}" type="sibTrans" cxnId="{4A6605EF-4AB2-451D-A786-ADAF2EFC49DF}">
      <dgm:prSet/>
      <dgm:spPr/>
      <dgm:t>
        <a:bodyPr/>
        <a:lstStyle/>
        <a:p>
          <a:endParaRPr lang="en-US" sz="3200"/>
        </a:p>
      </dgm:t>
    </dgm:pt>
    <dgm:pt modelId="{1C1F8882-F630-4DDB-B4C7-AC64B5932D7F}">
      <dgm:prSet phldrT="[Text]" custT="1"/>
      <dgm:spPr/>
      <dgm:t>
        <a:bodyPr/>
        <a:lstStyle/>
        <a:p>
          <a:pPr marL="0">
            <a:buNone/>
          </a:pPr>
          <a:r>
            <a:rPr lang="en-US" sz="1800" b="1" u="sng" dirty="0"/>
            <a:t>Non-utility participants</a:t>
          </a:r>
          <a:endParaRPr lang="en-US" sz="1800" b="1" dirty="0"/>
        </a:p>
      </dgm:t>
    </dgm:pt>
    <dgm:pt modelId="{66AB686A-45B6-437E-A822-2B4148FC7D29}" type="parTrans" cxnId="{685B065D-5AB9-401C-BA84-4C6347574723}">
      <dgm:prSet/>
      <dgm:spPr/>
      <dgm:t>
        <a:bodyPr/>
        <a:lstStyle/>
        <a:p>
          <a:endParaRPr lang="en-US" sz="3200"/>
        </a:p>
      </dgm:t>
    </dgm:pt>
    <dgm:pt modelId="{72219324-CE0C-43AD-AE6B-182147D6DD41}" type="sibTrans" cxnId="{685B065D-5AB9-401C-BA84-4C6347574723}">
      <dgm:prSet/>
      <dgm:spPr/>
      <dgm:t>
        <a:bodyPr/>
        <a:lstStyle/>
        <a:p>
          <a:endParaRPr lang="en-US" sz="3200"/>
        </a:p>
      </dgm:t>
    </dgm:pt>
    <dgm:pt modelId="{480E9041-73F9-47BC-989A-72CDF60F1DD3}">
      <dgm:prSet phldrT="[Text]" custT="1"/>
      <dgm:spPr/>
      <dgm:t>
        <a:bodyPr/>
        <a:lstStyle/>
        <a:p>
          <a:r>
            <a:rPr lang="en-US" sz="1800" b="1" u="sng" dirty="0"/>
            <a:t>Original Equipment Manufacturers (OEMs)</a:t>
          </a:r>
        </a:p>
      </dgm:t>
    </dgm:pt>
    <dgm:pt modelId="{8D52FC2B-3936-476F-91FA-F77272DDC404}" type="parTrans" cxnId="{D332C449-08A8-4324-B7C1-1412CF8513CE}">
      <dgm:prSet/>
      <dgm:spPr/>
      <dgm:t>
        <a:bodyPr/>
        <a:lstStyle/>
        <a:p>
          <a:endParaRPr lang="en-US" sz="3200"/>
        </a:p>
      </dgm:t>
    </dgm:pt>
    <dgm:pt modelId="{0E420568-68DC-4AA4-A501-C121332FF5D2}" type="sibTrans" cxnId="{D332C449-08A8-4324-B7C1-1412CF8513CE}">
      <dgm:prSet/>
      <dgm:spPr/>
      <dgm:t>
        <a:bodyPr/>
        <a:lstStyle/>
        <a:p>
          <a:endParaRPr lang="en-US" sz="3200"/>
        </a:p>
      </dgm:t>
    </dgm:pt>
    <dgm:pt modelId="{6780CCB9-D650-45B2-9A68-859F1C3753A3}">
      <dgm:prSet phldrT="[Text]" custT="1"/>
      <dgm:spPr/>
      <dgm:t>
        <a:bodyPr/>
        <a:lstStyle/>
        <a:p>
          <a:r>
            <a:rPr lang="en-US" sz="1800" b="1" u="sng" dirty="0"/>
            <a:t>Utilities</a:t>
          </a:r>
        </a:p>
      </dgm:t>
    </dgm:pt>
    <dgm:pt modelId="{97375EFA-5ABD-4CEE-AE80-0460EA586365}" type="parTrans" cxnId="{1EBBC881-0334-476E-BB3F-603EA54C78B0}">
      <dgm:prSet/>
      <dgm:spPr/>
      <dgm:t>
        <a:bodyPr/>
        <a:lstStyle/>
        <a:p>
          <a:endParaRPr lang="en-US" sz="3200"/>
        </a:p>
      </dgm:t>
    </dgm:pt>
    <dgm:pt modelId="{42F031A0-ABBC-47DD-A6DF-CA33F0397759}" type="sibTrans" cxnId="{1EBBC881-0334-476E-BB3F-603EA54C78B0}">
      <dgm:prSet/>
      <dgm:spPr/>
      <dgm:t>
        <a:bodyPr/>
        <a:lstStyle/>
        <a:p>
          <a:endParaRPr lang="en-US" sz="3200"/>
        </a:p>
      </dgm:t>
    </dgm:pt>
    <dgm:pt modelId="{A466AD3B-5D81-4A0C-A637-EDFC35B7576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Individual EV owners</a:t>
          </a:r>
        </a:p>
      </dgm:t>
    </dgm:pt>
    <dgm:pt modelId="{4A5F639B-135D-447E-B6DE-EA7CC3AABF54}" type="parTrans" cxnId="{3C678EF4-6CC5-483E-BEF6-C9E5AB6BAFA4}">
      <dgm:prSet/>
      <dgm:spPr/>
      <dgm:t>
        <a:bodyPr/>
        <a:lstStyle/>
        <a:p>
          <a:endParaRPr lang="en-US" sz="3200"/>
        </a:p>
      </dgm:t>
    </dgm:pt>
    <dgm:pt modelId="{5BDD7A6E-1B9E-49AE-A52C-921A69A63D3D}" type="sibTrans" cxnId="{3C678EF4-6CC5-483E-BEF6-C9E5AB6BAFA4}">
      <dgm:prSet/>
      <dgm:spPr/>
      <dgm:t>
        <a:bodyPr/>
        <a:lstStyle/>
        <a:p>
          <a:endParaRPr lang="en-US" sz="3200"/>
        </a:p>
      </dgm:t>
    </dgm:pt>
    <dgm:pt modelId="{BD332F38-CF0F-4CFB-B3F1-034AE09557D9}">
      <dgm:prSet phldrT="[Text]" custT="1"/>
      <dgm:spPr/>
      <dgm:t>
        <a:bodyPr/>
        <a:lstStyle/>
        <a:p>
          <a:r>
            <a:rPr lang="en-US" sz="1600" b="1" dirty="0"/>
            <a:t>Managing charging remotely</a:t>
          </a:r>
        </a:p>
      </dgm:t>
    </dgm:pt>
    <dgm:pt modelId="{BD088219-E1DD-41E4-9A7B-C28835A885AC}" type="parTrans" cxnId="{F20B8853-274C-4DC9-912C-9C8E4E4330D0}">
      <dgm:prSet/>
      <dgm:spPr/>
      <dgm:t>
        <a:bodyPr/>
        <a:lstStyle/>
        <a:p>
          <a:endParaRPr lang="en-US" sz="3200"/>
        </a:p>
      </dgm:t>
    </dgm:pt>
    <dgm:pt modelId="{E57598FA-3DF7-42AF-971E-2716F4C3E050}" type="sibTrans" cxnId="{F20B8853-274C-4DC9-912C-9C8E4E4330D0}">
      <dgm:prSet/>
      <dgm:spPr/>
      <dgm:t>
        <a:bodyPr/>
        <a:lstStyle/>
        <a:p>
          <a:endParaRPr lang="en-US" sz="3200"/>
        </a:p>
      </dgm:t>
    </dgm:pt>
    <dgm:pt modelId="{1BDE7EDE-10CE-4726-8409-D52EE1681370}">
      <dgm:prSet phldrT="[Text]" custT="1"/>
      <dgm:spPr/>
      <dgm:t>
        <a:bodyPr/>
        <a:lstStyle/>
        <a:p>
          <a:r>
            <a:rPr lang="en-US" sz="1600" b="1" dirty="0"/>
            <a:t>Owning charging infrastructure</a:t>
          </a:r>
        </a:p>
      </dgm:t>
    </dgm:pt>
    <dgm:pt modelId="{C7ECF87B-249C-40AD-ACE8-2521E5789122}" type="parTrans" cxnId="{CE328F8B-8337-4871-8607-A86AACD2E6D2}">
      <dgm:prSet/>
      <dgm:spPr/>
      <dgm:t>
        <a:bodyPr/>
        <a:lstStyle/>
        <a:p>
          <a:endParaRPr lang="en-US" sz="3200"/>
        </a:p>
      </dgm:t>
    </dgm:pt>
    <dgm:pt modelId="{E22DFDD2-70C7-4A95-AACC-1828881A3F34}" type="sibTrans" cxnId="{CE328F8B-8337-4871-8607-A86AACD2E6D2}">
      <dgm:prSet/>
      <dgm:spPr/>
      <dgm:t>
        <a:bodyPr/>
        <a:lstStyle/>
        <a:p>
          <a:endParaRPr lang="en-US" sz="3200"/>
        </a:p>
      </dgm:t>
    </dgm:pt>
    <dgm:pt modelId="{175FE675-CC19-429E-8E3F-20DC0D7AF602}">
      <dgm:prSet phldrT="[Text]" custT="1"/>
      <dgm:spPr/>
      <dgm:t>
        <a:bodyPr/>
        <a:lstStyle/>
        <a:p>
          <a:r>
            <a:rPr lang="en-US" sz="2000" b="1" dirty="0"/>
            <a:t>Providing gasoline cars as back-up for long distance travel</a:t>
          </a:r>
        </a:p>
      </dgm:t>
    </dgm:pt>
    <dgm:pt modelId="{E8D285DE-0BF6-4BA5-A0CD-BAF032BF9B82}" type="parTrans" cxnId="{A5F583EE-7F90-4AEF-B387-2EB74E89D86F}">
      <dgm:prSet/>
      <dgm:spPr/>
      <dgm:t>
        <a:bodyPr/>
        <a:lstStyle/>
        <a:p>
          <a:endParaRPr lang="en-US" sz="3200"/>
        </a:p>
      </dgm:t>
    </dgm:pt>
    <dgm:pt modelId="{1D47674C-5C93-4C34-B29C-ECEE6B1B10DE}" type="sibTrans" cxnId="{A5F583EE-7F90-4AEF-B387-2EB74E89D86F}">
      <dgm:prSet/>
      <dgm:spPr/>
      <dgm:t>
        <a:bodyPr/>
        <a:lstStyle/>
        <a:p>
          <a:endParaRPr lang="en-US" sz="3200"/>
        </a:p>
      </dgm:t>
    </dgm:pt>
    <dgm:pt modelId="{DF9CC318-FC41-44BF-AB25-18E983118ABF}">
      <dgm:prSet phldrT="[Text]" custT="1"/>
      <dgm:spPr/>
      <dgm:t>
        <a:bodyPr/>
        <a:lstStyle/>
        <a:p>
          <a:r>
            <a:rPr lang="en-US" sz="1600" b="1" dirty="0"/>
            <a:t>Ownership of charging infrastructure</a:t>
          </a:r>
        </a:p>
      </dgm:t>
    </dgm:pt>
    <dgm:pt modelId="{9CB40F17-9CD1-4F2B-850B-A2098A0897C7}" type="parTrans" cxnId="{62BC1A07-8368-4AE6-9270-C87A4A27906D}">
      <dgm:prSet/>
      <dgm:spPr/>
      <dgm:t>
        <a:bodyPr/>
        <a:lstStyle/>
        <a:p>
          <a:endParaRPr lang="en-US"/>
        </a:p>
      </dgm:t>
    </dgm:pt>
    <dgm:pt modelId="{CE1812CA-3418-43EB-9749-1B1678498890}" type="sibTrans" cxnId="{62BC1A07-8368-4AE6-9270-C87A4A27906D}">
      <dgm:prSet/>
      <dgm:spPr/>
      <dgm:t>
        <a:bodyPr/>
        <a:lstStyle/>
        <a:p>
          <a:endParaRPr lang="en-US"/>
        </a:p>
      </dgm:t>
    </dgm:pt>
    <dgm:pt modelId="{2FB50B93-FD3E-463E-819E-0F9E192CCF42}">
      <dgm:prSet phldrT="[Text]" custT="1"/>
      <dgm:spPr/>
      <dgm:t>
        <a:bodyPr/>
        <a:lstStyle/>
        <a:p>
          <a:r>
            <a:rPr lang="en-US" sz="2000" b="1" dirty="0"/>
            <a:t>Open market trading</a:t>
          </a:r>
        </a:p>
      </dgm:t>
    </dgm:pt>
    <dgm:pt modelId="{2E43881D-C475-4438-B986-E0C0934C69E5}" type="parTrans" cxnId="{3D92DBB3-90D7-408C-808A-6516F6B38CFF}">
      <dgm:prSet/>
      <dgm:spPr/>
      <dgm:t>
        <a:bodyPr/>
        <a:lstStyle/>
        <a:p>
          <a:endParaRPr lang="en-US"/>
        </a:p>
      </dgm:t>
    </dgm:pt>
    <dgm:pt modelId="{0D6AF4DA-608F-474E-9F2F-884784E2409C}" type="sibTrans" cxnId="{3D92DBB3-90D7-408C-808A-6516F6B38CFF}">
      <dgm:prSet/>
      <dgm:spPr/>
      <dgm:t>
        <a:bodyPr/>
        <a:lstStyle/>
        <a:p>
          <a:endParaRPr lang="en-US"/>
        </a:p>
      </dgm:t>
    </dgm:pt>
    <dgm:pt modelId="{794B7AF1-4DFD-4784-804E-F8FBE04AB142}">
      <dgm:prSet phldrT="[Text]" custT="1"/>
      <dgm:spPr/>
      <dgm:t>
        <a:bodyPr/>
        <a:lstStyle/>
        <a:p>
          <a:r>
            <a:rPr lang="en-US" sz="1600" b="1" dirty="0"/>
            <a:t>Participating in the market as aggregators</a:t>
          </a:r>
          <a:endParaRPr lang="en-US" sz="1800" b="1" dirty="0"/>
        </a:p>
      </dgm:t>
    </dgm:pt>
    <dgm:pt modelId="{524F3050-EBB8-4BD0-A3EC-1D6D47F6D961}" type="parTrans" cxnId="{DFF66FCA-5868-4210-ACB9-BFC42C23D1F6}">
      <dgm:prSet/>
      <dgm:spPr/>
      <dgm:t>
        <a:bodyPr/>
        <a:lstStyle/>
        <a:p>
          <a:endParaRPr lang="en-US"/>
        </a:p>
      </dgm:t>
    </dgm:pt>
    <dgm:pt modelId="{5D147776-CEF1-4A4C-9E89-49C463FAC580}" type="sibTrans" cxnId="{DFF66FCA-5868-4210-ACB9-BFC42C23D1F6}">
      <dgm:prSet/>
      <dgm:spPr/>
      <dgm:t>
        <a:bodyPr/>
        <a:lstStyle/>
        <a:p>
          <a:endParaRPr lang="en-US"/>
        </a:p>
      </dgm:t>
    </dgm:pt>
    <dgm:pt modelId="{73702434-FF62-4EF7-A1F0-891E6C238F16}">
      <dgm:prSet phldrT="[Text]" custT="1"/>
      <dgm:spPr/>
      <dgm:t>
        <a:bodyPr/>
        <a:lstStyle/>
        <a:p>
          <a:pPr marL="231775" indent="-214313">
            <a:buFont typeface="Arial" panose="020B0604020202020204" pitchFamily="34" charset="0"/>
            <a:buChar char="•"/>
            <a:tabLst/>
          </a:pPr>
          <a:r>
            <a:rPr lang="en-US" sz="1600" b="1" dirty="0"/>
            <a:t>Ownership of vehicles &amp; charging infrastructure</a:t>
          </a:r>
        </a:p>
      </dgm:t>
    </dgm:pt>
    <dgm:pt modelId="{97EB1BC5-0DD4-44A2-A239-65B3D6F3001F}" type="parTrans" cxnId="{C390BC06-7883-49E4-8DEB-EB58318D2CDC}">
      <dgm:prSet/>
      <dgm:spPr/>
      <dgm:t>
        <a:bodyPr/>
        <a:lstStyle/>
        <a:p>
          <a:endParaRPr lang="en-US"/>
        </a:p>
      </dgm:t>
    </dgm:pt>
    <dgm:pt modelId="{AE2A9C79-9563-4964-98AC-A8A3C989DFF5}" type="sibTrans" cxnId="{C390BC06-7883-49E4-8DEB-EB58318D2CDC}">
      <dgm:prSet/>
      <dgm:spPr/>
      <dgm:t>
        <a:bodyPr/>
        <a:lstStyle/>
        <a:p>
          <a:endParaRPr lang="en-US"/>
        </a:p>
      </dgm:t>
    </dgm:pt>
    <dgm:pt modelId="{781E2C05-2DE2-41EF-BAB5-2B89470F8DAB}">
      <dgm:prSet phldrT="[Text]" custT="1"/>
      <dgm:spPr/>
      <dgm:t>
        <a:bodyPr/>
        <a:lstStyle/>
        <a:p>
          <a:pPr marL="231775" indent="-214313">
            <a:buFont typeface="Arial" panose="020B0604020202020204" pitchFamily="34" charset="0"/>
            <a:buChar char="•"/>
            <a:tabLst/>
          </a:pPr>
          <a:r>
            <a:rPr lang="en-US" sz="1600" b="1" dirty="0"/>
            <a:t>Leasing infrastructure and vehicles</a:t>
          </a:r>
        </a:p>
      </dgm:t>
    </dgm:pt>
    <dgm:pt modelId="{8136C4CD-8E8F-4645-8002-8DF3AFDADAFF}" type="parTrans" cxnId="{C8AE7E84-3C39-481A-91F5-9C291B4FE9FE}">
      <dgm:prSet/>
      <dgm:spPr/>
      <dgm:t>
        <a:bodyPr/>
        <a:lstStyle/>
        <a:p>
          <a:endParaRPr lang="en-US"/>
        </a:p>
      </dgm:t>
    </dgm:pt>
    <dgm:pt modelId="{B6273586-CEDA-49C6-A1C8-34F291612035}" type="sibTrans" cxnId="{C8AE7E84-3C39-481A-91F5-9C291B4FE9FE}">
      <dgm:prSet/>
      <dgm:spPr/>
      <dgm:t>
        <a:bodyPr/>
        <a:lstStyle/>
        <a:p>
          <a:endParaRPr lang="en-US"/>
        </a:p>
      </dgm:t>
    </dgm:pt>
    <dgm:pt modelId="{D1BC6DF7-A177-42FB-8465-419C21E6BD7D}">
      <dgm:prSet phldrT="[Text]" custT="1"/>
      <dgm:spPr/>
      <dgm:t>
        <a:bodyPr/>
        <a:lstStyle/>
        <a:p>
          <a:pPr marL="231775" indent="-214313">
            <a:buFont typeface="Arial" panose="020B0604020202020204" pitchFamily="34" charset="0"/>
            <a:buChar char="•"/>
            <a:tabLst/>
          </a:pPr>
          <a:r>
            <a:rPr lang="en-US" sz="1600" b="1" dirty="0"/>
            <a:t>Participating as aggregators, providing subscriptions</a:t>
          </a:r>
        </a:p>
      </dgm:t>
    </dgm:pt>
    <dgm:pt modelId="{CFD68957-7457-43C7-8DC6-5DC51F66C831}" type="parTrans" cxnId="{064373E6-004F-4DC9-A685-97BEDD76D162}">
      <dgm:prSet/>
      <dgm:spPr/>
      <dgm:t>
        <a:bodyPr/>
        <a:lstStyle/>
        <a:p>
          <a:endParaRPr lang="en-US"/>
        </a:p>
      </dgm:t>
    </dgm:pt>
    <dgm:pt modelId="{426E831F-3EEB-48CD-8218-9D85E06AA213}" type="sibTrans" cxnId="{064373E6-004F-4DC9-A685-97BEDD76D162}">
      <dgm:prSet/>
      <dgm:spPr/>
      <dgm:t>
        <a:bodyPr/>
        <a:lstStyle/>
        <a:p>
          <a:endParaRPr lang="en-US"/>
        </a:p>
      </dgm:t>
    </dgm:pt>
    <dgm:pt modelId="{068D7AF9-E1FE-4461-8591-7F6125E4E422}">
      <dgm:prSet phldrT="[Text]" custT="1"/>
      <dgm:spPr/>
      <dgm:t>
        <a:bodyPr/>
        <a:lstStyle/>
        <a:p>
          <a:pPr marL="231775" indent="-214313">
            <a:buFont typeface="Arial" panose="020B0604020202020204" pitchFamily="34" charset="0"/>
            <a:buChar char="•"/>
            <a:tabLst/>
          </a:pPr>
          <a:r>
            <a:rPr lang="en-US" sz="2000" b="1" dirty="0"/>
            <a:t>Ride-sharing: contracts among ride share companies  &amp; aggregators</a:t>
          </a:r>
        </a:p>
      </dgm:t>
    </dgm:pt>
    <dgm:pt modelId="{D7D9836D-9239-41D9-A892-D0636BD4AECB}" type="parTrans" cxnId="{6CD34542-130D-4859-BDA2-84826B403F1B}">
      <dgm:prSet/>
      <dgm:spPr/>
      <dgm:t>
        <a:bodyPr/>
        <a:lstStyle/>
        <a:p>
          <a:endParaRPr lang="en-US"/>
        </a:p>
      </dgm:t>
    </dgm:pt>
    <dgm:pt modelId="{7A444B91-A968-4C5C-8573-277813DB0023}" type="sibTrans" cxnId="{6CD34542-130D-4859-BDA2-84826B403F1B}">
      <dgm:prSet/>
      <dgm:spPr/>
      <dgm:t>
        <a:bodyPr/>
        <a:lstStyle/>
        <a:p>
          <a:endParaRPr lang="en-US"/>
        </a:p>
      </dgm:t>
    </dgm:pt>
    <dgm:pt modelId="{A8DFBF3B-2146-4D93-952C-87FE66ACFA20}">
      <dgm:prSet phldrT="[Text]" custT="1"/>
      <dgm:spPr/>
      <dgm:t>
        <a:bodyPr/>
        <a:lstStyle/>
        <a:p>
          <a:r>
            <a:rPr lang="en-US" sz="1600" b="1" dirty="0"/>
            <a:t>Role of vehicle renting companies</a:t>
          </a:r>
        </a:p>
      </dgm:t>
    </dgm:pt>
    <dgm:pt modelId="{D9C17A55-D6DD-46BD-A8A4-E0FA635094D9}" type="parTrans" cxnId="{FE6854E5-473F-44C1-8B2D-00CD153059F8}">
      <dgm:prSet/>
      <dgm:spPr/>
      <dgm:t>
        <a:bodyPr/>
        <a:lstStyle/>
        <a:p>
          <a:endParaRPr lang="en-US"/>
        </a:p>
      </dgm:t>
    </dgm:pt>
    <dgm:pt modelId="{50A502BF-9910-4866-81ED-FD55282A5D0F}" type="sibTrans" cxnId="{FE6854E5-473F-44C1-8B2D-00CD153059F8}">
      <dgm:prSet/>
      <dgm:spPr/>
      <dgm:t>
        <a:bodyPr/>
        <a:lstStyle/>
        <a:p>
          <a:endParaRPr lang="en-US"/>
        </a:p>
      </dgm:t>
    </dgm:pt>
    <dgm:pt modelId="{658344A0-6D65-46CF-A45A-056750742C4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1" dirty="0"/>
            <a:t>Managed charging by third-parties</a:t>
          </a:r>
        </a:p>
      </dgm:t>
    </dgm:pt>
    <dgm:pt modelId="{99B23923-814B-4BEF-9214-F4B9FA840808}" type="parTrans" cxnId="{84ACB5D0-C04A-48E5-8A7C-60FD6E6D7370}">
      <dgm:prSet/>
      <dgm:spPr/>
      <dgm:t>
        <a:bodyPr/>
        <a:lstStyle/>
        <a:p>
          <a:endParaRPr lang="en-US"/>
        </a:p>
      </dgm:t>
    </dgm:pt>
    <dgm:pt modelId="{C760C68D-05CE-4F97-98CB-AA56E52D1720}" type="sibTrans" cxnId="{84ACB5D0-C04A-48E5-8A7C-60FD6E6D7370}">
      <dgm:prSet/>
      <dgm:spPr/>
      <dgm:t>
        <a:bodyPr/>
        <a:lstStyle/>
        <a:p>
          <a:endParaRPr lang="en-US"/>
        </a:p>
      </dgm:t>
    </dgm:pt>
    <dgm:pt modelId="{551C82C6-3FE6-FA44-9852-8DC9C68AD208}">
      <dgm:prSet phldrT="[Text]" custT="1"/>
      <dgm:spPr/>
      <dgm:t>
        <a:bodyPr/>
        <a:lstStyle/>
        <a:p>
          <a:r>
            <a:rPr lang="en-US" sz="2000" b="1" dirty="0"/>
            <a:t>Contracts for services of grid-integrated vehicles</a:t>
          </a:r>
        </a:p>
      </dgm:t>
    </dgm:pt>
    <dgm:pt modelId="{759623D6-3B24-664D-8D7B-B3FB67E38DBC}" type="parTrans" cxnId="{E1911B33-AA75-0B41-B011-904DA8250EB4}">
      <dgm:prSet/>
      <dgm:spPr/>
      <dgm:t>
        <a:bodyPr/>
        <a:lstStyle/>
        <a:p>
          <a:endParaRPr lang="en-US"/>
        </a:p>
      </dgm:t>
    </dgm:pt>
    <dgm:pt modelId="{F372F078-45B6-7943-8B21-635CDD9AC053}" type="sibTrans" cxnId="{E1911B33-AA75-0B41-B011-904DA8250EB4}">
      <dgm:prSet/>
      <dgm:spPr/>
      <dgm:t>
        <a:bodyPr/>
        <a:lstStyle/>
        <a:p>
          <a:endParaRPr lang="en-US"/>
        </a:p>
      </dgm:t>
    </dgm:pt>
    <dgm:pt modelId="{8523C982-57BC-2B4A-8B51-C86FED38DF2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Leasing vehicles</a:t>
          </a:r>
        </a:p>
      </dgm:t>
    </dgm:pt>
    <dgm:pt modelId="{B17D7B1E-82ED-E743-981C-148B46DC37C2}" type="parTrans" cxnId="{728A0B08-2514-3D42-AEA4-7EE316BEC6D1}">
      <dgm:prSet/>
      <dgm:spPr/>
    </dgm:pt>
    <dgm:pt modelId="{25C9273E-026E-F04D-AE4A-C97C29267C71}" type="sibTrans" cxnId="{728A0B08-2514-3D42-AEA4-7EE316BEC6D1}">
      <dgm:prSet/>
      <dgm:spPr/>
    </dgm:pt>
    <dgm:pt modelId="{B6605408-78E4-A447-B5C3-710E21F4E58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Ownership of vehicles</a:t>
          </a:r>
        </a:p>
      </dgm:t>
    </dgm:pt>
    <dgm:pt modelId="{1C19AC01-60D4-E34A-B4FB-5C01859A4E6B}" type="parTrans" cxnId="{D8DD3D2B-3AD3-0841-B370-C62182B74A79}">
      <dgm:prSet/>
      <dgm:spPr/>
    </dgm:pt>
    <dgm:pt modelId="{5298CC2D-55E1-3F45-A46B-F778C2E3EF4C}" type="sibTrans" cxnId="{D8DD3D2B-3AD3-0841-B370-C62182B74A79}">
      <dgm:prSet/>
      <dgm:spPr/>
    </dgm:pt>
    <dgm:pt modelId="{AF0FC583-7FF2-364B-A94C-DD64ECA689B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Ownership of charging infrastructure</a:t>
          </a:r>
        </a:p>
      </dgm:t>
    </dgm:pt>
    <dgm:pt modelId="{4FC7C8CA-865E-2A45-92BB-C6398CD38E02}" type="parTrans" cxnId="{A34FC9AE-5CC4-DC49-8D27-B7792C40C558}">
      <dgm:prSet/>
      <dgm:spPr/>
    </dgm:pt>
    <dgm:pt modelId="{372D36F0-2CC6-724E-A497-73B46D56B7FF}" type="sibTrans" cxnId="{A34FC9AE-5CC4-DC49-8D27-B7792C40C558}">
      <dgm:prSet/>
      <dgm:spPr/>
    </dgm:pt>
    <dgm:pt modelId="{A0A1B8C8-72B4-1640-8B12-EFFED836607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Role of fleet owners</a:t>
          </a:r>
        </a:p>
      </dgm:t>
    </dgm:pt>
    <dgm:pt modelId="{D1F5C0A5-6486-314F-9667-D760E890BA38}" type="parTrans" cxnId="{BE8306A6-B8EA-8944-957B-F2B4FA98A900}">
      <dgm:prSet/>
      <dgm:spPr/>
    </dgm:pt>
    <dgm:pt modelId="{6EB3A64F-2F74-D648-B70E-CF44FBFE2C15}" type="sibTrans" cxnId="{BE8306A6-B8EA-8944-957B-F2B4FA98A900}">
      <dgm:prSet/>
      <dgm:spPr/>
    </dgm:pt>
    <dgm:pt modelId="{5F106060-D1C5-4E17-95E1-7664C9A6FA92}" type="pres">
      <dgm:prSet presAssocID="{CF953A14-3268-4ADB-931C-C8E3B465203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BDEB286-37B9-484E-BEBD-879E11458649}" type="pres">
      <dgm:prSet presAssocID="{CF953A14-3268-4ADB-931C-C8E3B4652034}" presName="matrix" presStyleCnt="0"/>
      <dgm:spPr/>
    </dgm:pt>
    <dgm:pt modelId="{CE49F252-1A76-4F96-BFBA-A3D170F84D09}" type="pres">
      <dgm:prSet presAssocID="{CF953A14-3268-4ADB-931C-C8E3B4652034}" presName="tile1" presStyleLbl="node1" presStyleIdx="0" presStyleCnt="4" custLinFactNeighborX="-52888" custLinFactNeighborY="-46214"/>
      <dgm:spPr/>
    </dgm:pt>
    <dgm:pt modelId="{5B582911-FDDB-4A07-AE8B-5C8DF9FD8631}" type="pres">
      <dgm:prSet presAssocID="{CF953A14-3268-4ADB-931C-C8E3B465203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37D305D-EC32-489D-81C2-6CA3B6D14F3C}" type="pres">
      <dgm:prSet presAssocID="{CF953A14-3268-4ADB-931C-C8E3B4652034}" presName="tile2" presStyleLbl="node1" presStyleIdx="1" presStyleCnt="4"/>
      <dgm:spPr/>
    </dgm:pt>
    <dgm:pt modelId="{80CFCD14-C0B5-4A51-A99E-114726499839}" type="pres">
      <dgm:prSet presAssocID="{CF953A14-3268-4ADB-931C-C8E3B465203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531DE4A-1B70-45F7-A6EF-4298AA83CA4A}" type="pres">
      <dgm:prSet presAssocID="{CF953A14-3268-4ADB-931C-C8E3B4652034}" presName="tile3" presStyleLbl="node1" presStyleIdx="2" presStyleCnt="4" custLinFactNeighborY="3636"/>
      <dgm:spPr/>
    </dgm:pt>
    <dgm:pt modelId="{AAA71A64-B731-42C6-9009-4E2E63A5A785}" type="pres">
      <dgm:prSet presAssocID="{CF953A14-3268-4ADB-931C-C8E3B465203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CB0FF85-4E02-47EB-9E6D-427C7D39AAD2}" type="pres">
      <dgm:prSet presAssocID="{CF953A14-3268-4ADB-931C-C8E3B4652034}" presName="tile4" presStyleLbl="node1" presStyleIdx="3" presStyleCnt="4"/>
      <dgm:spPr/>
    </dgm:pt>
    <dgm:pt modelId="{E40015F6-232F-4128-A121-E5BEC89ABC27}" type="pres">
      <dgm:prSet presAssocID="{CF953A14-3268-4ADB-931C-C8E3B465203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5245EAE-BCCD-494F-92C2-BA68D9B8F9F9}" type="pres">
      <dgm:prSet presAssocID="{CF953A14-3268-4ADB-931C-C8E3B4652034}" presName="centerTile" presStyleLbl="fgShp" presStyleIdx="0" presStyleCnt="1" custScaleX="61728" custScaleY="65643" custLinFactNeighborX="0" custLinFactNeighborY="94">
        <dgm:presLayoutVars>
          <dgm:chMax val="0"/>
          <dgm:chPref val="0"/>
        </dgm:presLayoutVars>
      </dgm:prSet>
      <dgm:spPr/>
    </dgm:pt>
  </dgm:ptLst>
  <dgm:cxnLst>
    <dgm:cxn modelId="{88B32E06-DF64-4B44-A3E3-F781B09224A2}" type="presOf" srcId="{0C03E281-8DD7-47AE-8A22-7EE08B8AB18F}" destId="{65245EAE-BCCD-494F-92C2-BA68D9B8F9F9}" srcOrd="0" destOrd="0" presId="urn:microsoft.com/office/officeart/2005/8/layout/matrix1"/>
    <dgm:cxn modelId="{C390BC06-7883-49E4-8DEB-EB58318D2CDC}" srcId="{1C1F8882-F630-4DDB-B4C7-AC64B5932D7F}" destId="{73702434-FF62-4EF7-A1F0-891E6C238F16}" srcOrd="0" destOrd="0" parTransId="{97EB1BC5-0DD4-44A2-A239-65B3D6F3001F}" sibTransId="{AE2A9C79-9563-4964-98AC-A8A3C989DFF5}"/>
    <dgm:cxn modelId="{62BC1A07-8368-4AE6-9270-C87A4A27906D}" srcId="{6780CCB9-D650-45B2-9A68-859F1C3753A3}" destId="{DF9CC318-FC41-44BF-AB25-18E983118ABF}" srcOrd="0" destOrd="0" parTransId="{9CB40F17-9CD1-4F2B-850B-A2098A0897C7}" sibTransId="{CE1812CA-3418-43EB-9749-1B1678498890}"/>
    <dgm:cxn modelId="{DC6A0808-E081-B34A-8ED2-03D0A5B0407D}" type="presOf" srcId="{551C82C6-3FE6-FA44-9852-8DC9C68AD208}" destId="{E40015F6-232F-4128-A121-E5BEC89ABC27}" srcOrd="1" destOrd="2" presId="urn:microsoft.com/office/officeart/2005/8/layout/matrix1"/>
    <dgm:cxn modelId="{728A0B08-2514-3D42-AEA4-7EE316BEC6D1}" srcId="{D0B7DFFD-E2F9-4DBA-B0A9-9B53B6125BDC}" destId="{8523C982-57BC-2B4A-8B51-C86FED38DF26}" srcOrd="1" destOrd="0" parTransId="{B17D7B1E-82ED-E743-981C-148B46DC37C2}" sibTransId="{25C9273E-026E-F04D-AE4A-C97C29267C71}"/>
    <dgm:cxn modelId="{42810216-BA03-4397-8676-D9BD24D27DBB}" type="presOf" srcId="{1BDE7EDE-10CE-4726-8409-D52EE1681370}" destId="{AAA71A64-B731-42C6-9009-4E2E63A5A785}" srcOrd="1" destOrd="2" presId="urn:microsoft.com/office/officeart/2005/8/layout/matrix1"/>
    <dgm:cxn modelId="{B9FD7125-B260-5D4B-8DC7-0B0289B72C3D}" type="presOf" srcId="{AF0FC583-7FF2-364B-A94C-DD64ECA689BE}" destId="{CE49F252-1A76-4F96-BFBA-A3D170F84D09}" srcOrd="0" destOrd="4" presId="urn:microsoft.com/office/officeart/2005/8/layout/matrix1"/>
    <dgm:cxn modelId="{44A5E928-370D-43D4-994D-EEEA6D970C68}" type="presOf" srcId="{068D7AF9-E1FE-4461-8591-7F6125E4E422}" destId="{837D305D-EC32-489D-81C2-6CA3B6D14F3C}" srcOrd="0" destOrd="4" presId="urn:microsoft.com/office/officeart/2005/8/layout/matrix1"/>
    <dgm:cxn modelId="{B74A2C29-C086-4198-81DC-1800498BDB29}" type="presOf" srcId="{175FE675-CC19-429E-8E3F-20DC0D7AF602}" destId="{AAA71A64-B731-42C6-9009-4E2E63A5A785}" srcOrd="1" destOrd="3" presId="urn:microsoft.com/office/officeart/2005/8/layout/matrix1"/>
    <dgm:cxn modelId="{7E28022A-2315-4092-8A7F-287C6946ED5F}" type="presOf" srcId="{6780CCB9-D650-45B2-9A68-859F1C3753A3}" destId="{E40015F6-232F-4128-A121-E5BEC89ABC27}" srcOrd="1" destOrd="0" presId="urn:microsoft.com/office/officeart/2005/8/layout/matrix1"/>
    <dgm:cxn modelId="{D8DD3D2B-3AD3-0841-B370-C62182B74A79}" srcId="{D0B7DFFD-E2F9-4DBA-B0A9-9B53B6125BDC}" destId="{B6605408-78E4-A447-B5C3-710E21F4E583}" srcOrd="2" destOrd="0" parTransId="{1C19AC01-60D4-E34A-B4FB-5C01859A4E6B}" sibTransId="{5298CC2D-55E1-3F45-A46B-F778C2E3EF4C}"/>
    <dgm:cxn modelId="{E1911B33-AA75-0B41-B011-904DA8250EB4}" srcId="{6780CCB9-D650-45B2-9A68-859F1C3753A3}" destId="{551C82C6-3FE6-FA44-9852-8DC9C68AD208}" srcOrd="1" destOrd="0" parTransId="{759623D6-3B24-664D-8D7B-B3FB67E38DBC}" sibTransId="{F372F078-45B6-7943-8B21-635CDD9AC053}"/>
    <dgm:cxn modelId="{6DC61C35-A149-486B-9990-80D061957501}" type="presOf" srcId="{480E9041-73F9-47BC-989A-72CDF60F1DD3}" destId="{AAA71A64-B731-42C6-9009-4E2E63A5A785}" srcOrd="1" destOrd="0" presId="urn:microsoft.com/office/officeart/2005/8/layout/matrix1"/>
    <dgm:cxn modelId="{CD4C6A3C-6BCF-44C5-A4F1-66BD7F54B0E6}" type="presOf" srcId="{D0B7DFFD-E2F9-4DBA-B0A9-9B53B6125BDC}" destId="{CE49F252-1A76-4F96-BFBA-A3D170F84D09}" srcOrd="0" destOrd="0" presId="urn:microsoft.com/office/officeart/2005/8/layout/matrix1"/>
    <dgm:cxn modelId="{6CD34542-130D-4859-BDA2-84826B403F1B}" srcId="{1C1F8882-F630-4DDB-B4C7-AC64B5932D7F}" destId="{068D7AF9-E1FE-4461-8591-7F6125E4E422}" srcOrd="3" destOrd="0" parTransId="{D7D9836D-9239-41D9-A892-D0636BD4AECB}" sibTransId="{7A444B91-A968-4C5C-8573-277813DB0023}"/>
    <dgm:cxn modelId="{98F5C642-50F7-DD44-B4AC-B7F6FD846934}" type="presOf" srcId="{551C82C6-3FE6-FA44-9852-8DC9C68AD208}" destId="{DCB0FF85-4E02-47EB-9E6D-427C7D39AAD2}" srcOrd="0" destOrd="2" presId="urn:microsoft.com/office/officeart/2005/8/layout/matrix1"/>
    <dgm:cxn modelId="{AC3C6145-94D3-49C7-82A1-E2A99D938720}" type="presOf" srcId="{1C1F8882-F630-4DDB-B4C7-AC64B5932D7F}" destId="{837D305D-EC32-489D-81C2-6CA3B6D14F3C}" srcOrd="0" destOrd="0" presId="urn:microsoft.com/office/officeart/2005/8/layout/matrix1"/>
    <dgm:cxn modelId="{D332C449-08A8-4324-B7C1-1412CF8513CE}" srcId="{0C03E281-8DD7-47AE-8A22-7EE08B8AB18F}" destId="{480E9041-73F9-47BC-989A-72CDF60F1DD3}" srcOrd="2" destOrd="0" parTransId="{8D52FC2B-3936-476F-91FA-F77272DDC404}" sibTransId="{0E420568-68DC-4AA4-A501-C121332FF5D2}"/>
    <dgm:cxn modelId="{D3A4504E-C9B7-495A-8446-AD3F9442A919}" type="presOf" srcId="{068D7AF9-E1FE-4461-8591-7F6125E4E422}" destId="{80CFCD14-C0B5-4A51-A99E-114726499839}" srcOrd="1" destOrd="4" presId="urn:microsoft.com/office/officeart/2005/8/layout/matrix1"/>
    <dgm:cxn modelId="{F20B8853-274C-4DC9-912C-9C8E4E4330D0}" srcId="{480E9041-73F9-47BC-989A-72CDF60F1DD3}" destId="{BD332F38-CF0F-4CFB-B3F1-034AE09557D9}" srcOrd="0" destOrd="0" parTransId="{BD088219-E1DD-41E4-9A7B-C28835A885AC}" sibTransId="{E57598FA-3DF7-42AF-971E-2716F4C3E050}"/>
    <dgm:cxn modelId="{73AED155-1324-4DB0-B0A4-8F6F3780AD9E}" type="presOf" srcId="{BD332F38-CF0F-4CFB-B3F1-034AE09557D9}" destId="{AAA71A64-B731-42C6-9009-4E2E63A5A785}" srcOrd="1" destOrd="1" presId="urn:microsoft.com/office/officeart/2005/8/layout/matrix1"/>
    <dgm:cxn modelId="{7ADEF758-52EF-4617-B0CA-E8CA92769B81}" type="presOf" srcId="{D0B7DFFD-E2F9-4DBA-B0A9-9B53B6125BDC}" destId="{5B582911-FDDB-4A07-AE8B-5C8DF9FD8631}" srcOrd="1" destOrd="0" presId="urn:microsoft.com/office/officeart/2005/8/layout/matrix1"/>
    <dgm:cxn modelId="{247A725B-3279-4B58-8E8A-C35EBED7DEA9}" type="presOf" srcId="{1C1F8882-F630-4DDB-B4C7-AC64B5932D7F}" destId="{80CFCD14-C0B5-4A51-A99E-114726499839}" srcOrd="1" destOrd="0" presId="urn:microsoft.com/office/officeart/2005/8/layout/matrix1"/>
    <dgm:cxn modelId="{685B065D-5AB9-401C-BA84-4C6347574723}" srcId="{0C03E281-8DD7-47AE-8A22-7EE08B8AB18F}" destId="{1C1F8882-F630-4DDB-B4C7-AC64B5932D7F}" srcOrd="1" destOrd="0" parTransId="{66AB686A-45B6-437E-A822-2B4148FC7D29}" sibTransId="{72219324-CE0C-43AD-AE6B-182147D6DD41}"/>
    <dgm:cxn modelId="{EE579D60-7C35-EB4B-9825-33C76126E173}" type="presOf" srcId="{AF0FC583-7FF2-364B-A94C-DD64ECA689BE}" destId="{5B582911-FDDB-4A07-AE8B-5C8DF9FD8631}" srcOrd="1" destOrd="4" presId="urn:microsoft.com/office/officeart/2005/8/layout/matrix1"/>
    <dgm:cxn modelId="{9E33F260-6DA3-4654-8908-F379828BFE49}" type="presOf" srcId="{658344A0-6D65-46CF-A45A-056750742C49}" destId="{CE49F252-1A76-4F96-BFBA-A3D170F84D09}" srcOrd="0" destOrd="6" presId="urn:microsoft.com/office/officeart/2005/8/layout/matrix1"/>
    <dgm:cxn modelId="{A822AF63-00EE-402C-A581-C4D929B64F09}" type="presOf" srcId="{6780CCB9-D650-45B2-9A68-859F1C3753A3}" destId="{DCB0FF85-4E02-47EB-9E6D-427C7D39AAD2}" srcOrd="0" destOrd="0" presId="urn:microsoft.com/office/officeart/2005/8/layout/matrix1"/>
    <dgm:cxn modelId="{AF944F6D-54F1-43D9-B4F0-7FB2D1F4E118}" type="presOf" srcId="{DF9CC318-FC41-44BF-AB25-18E983118ABF}" destId="{E40015F6-232F-4128-A121-E5BEC89ABC27}" srcOrd="1" destOrd="1" presId="urn:microsoft.com/office/officeart/2005/8/layout/matrix1"/>
    <dgm:cxn modelId="{4182B06D-A036-460D-8A34-E9139099E8D9}" type="presOf" srcId="{2FB50B93-FD3E-463E-819E-0F9E192CCF42}" destId="{E40015F6-232F-4128-A121-E5BEC89ABC27}" srcOrd="1" destOrd="3" presId="urn:microsoft.com/office/officeart/2005/8/layout/matrix1"/>
    <dgm:cxn modelId="{16BB216E-1D4F-40F6-A7E3-73F4D43544E5}" type="presOf" srcId="{1BDE7EDE-10CE-4726-8409-D52EE1681370}" destId="{6531DE4A-1B70-45F7-A6EF-4298AA83CA4A}" srcOrd="0" destOrd="2" presId="urn:microsoft.com/office/officeart/2005/8/layout/matrix1"/>
    <dgm:cxn modelId="{F746CD77-4FC7-4550-B27C-FF403AA1A97D}" type="presOf" srcId="{781E2C05-2DE2-41EF-BAB5-2B89470F8DAB}" destId="{837D305D-EC32-489D-81C2-6CA3B6D14F3C}" srcOrd="0" destOrd="2" presId="urn:microsoft.com/office/officeart/2005/8/layout/matrix1"/>
    <dgm:cxn modelId="{6841D580-DBDF-466A-BF67-91A318BD7AEC}" type="presOf" srcId="{A466AD3B-5D81-4A0C-A637-EDFC35B75768}" destId="{5B582911-FDDB-4A07-AE8B-5C8DF9FD8631}" srcOrd="1" destOrd="1" presId="urn:microsoft.com/office/officeart/2005/8/layout/matrix1"/>
    <dgm:cxn modelId="{1EBBC881-0334-476E-BB3F-603EA54C78B0}" srcId="{0C03E281-8DD7-47AE-8A22-7EE08B8AB18F}" destId="{6780CCB9-D650-45B2-9A68-859F1C3753A3}" srcOrd="3" destOrd="0" parTransId="{97375EFA-5ABD-4CEE-AE80-0460EA586365}" sibTransId="{42F031A0-ABBC-47DD-A6DF-CA33F0397759}"/>
    <dgm:cxn modelId="{C8AE7E84-3C39-481A-91F5-9C291B4FE9FE}" srcId="{1C1F8882-F630-4DDB-B4C7-AC64B5932D7F}" destId="{781E2C05-2DE2-41EF-BAB5-2B89470F8DAB}" srcOrd="1" destOrd="0" parTransId="{8136C4CD-8E8F-4645-8002-8DF3AFDADAFF}" sibTransId="{B6273586-CEDA-49C6-A1C8-34F291612035}"/>
    <dgm:cxn modelId="{C2D56285-5A10-4753-BFD3-1B21FFBECB2D}" type="presOf" srcId="{794B7AF1-4DFD-4784-804E-F8FBE04AB142}" destId="{DCB0FF85-4E02-47EB-9E6D-427C7D39AAD2}" srcOrd="0" destOrd="4" presId="urn:microsoft.com/office/officeart/2005/8/layout/matrix1"/>
    <dgm:cxn modelId="{ED4BA885-E879-405C-8048-F4A7A750235D}" type="presOf" srcId="{A8DFBF3B-2146-4D93-952C-87FE66ACFA20}" destId="{6531DE4A-1B70-45F7-A6EF-4298AA83CA4A}" srcOrd="0" destOrd="4" presId="urn:microsoft.com/office/officeart/2005/8/layout/matrix1"/>
    <dgm:cxn modelId="{5974D588-3D5C-4533-B603-21C5E7CC9154}" srcId="{CF953A14-3268-4ADB-931C-C8E3B4652034}" destId="{0C03E281-8DD7-47AE-8A22-7EE08B8AB18F}" srcOrd="0" destOrd="0" parTransId="{43E23709-493F-4C5C-9E7E-D1169C6E4CF6}" sibTransId="{B7E0C4A4-8185-4DF1-A71A-3BFBC46FF03A}"/>
    <dgm:cxn modelId="{0C71F08A-2B27-468B-98B9-DF4795E7654F}" type="presOf" srcId="{73702434-FF62-4EF7-A1F0-891E6C238F16}" destId="{80CFCD14-C0B5-4A51-A99E-114726499839}" srcOrd="1" destOrd="1" presId="urn:microsoft.com/office/officeart/2005/8/layout/matrix1"/>
    <dgm:cxn modelId="{CE328F8B-8337-4871-8607-A86AACD2E6D2}" srcId="{480E9041-73F9-47BC-989A-72CDF60F1DD3}" destId="{1BDE7EDE-10CE-4726-8409-D52EE1681370}" srcOrd="1" destOrd="0" parTransId="{C7ECF87B-249C-40AD-ACE8-2521E5789122}" sibTransId="{E22DFDD2-70C7-4A95-AACC-1828881A3F34}"/>
    <dgm:cxn modelId="{D7EDF58B-8EA1-46DF-8EB5-3FE562F2397C}" type="presOf" srcId="{781E2C05-2DE2-41EF-BAB5-2B89470F8DAB}" destId="{80CFCD14-C0B5-4A51-A99E-114726499839}" srcOrd="1" destOrd="2" presId="urn:microsoft.com/office/officeart/2005/8/layout/matrix1"/>
    <dgm:cxn modelId="{4AEC948F-D3B8-4581-BE97-609B33AEED07}" type="presOf" srcId="{73702434-FF62-4EF7-A1F0-891E6C238F16}" destId="{837D305D-EC32-489D-81C2-6CA3B6D14F3C}" srcOrd="0" destOrd="1" presId="urn:microsoft.com/office/officeart/2005/8/layout/matrix1"/>
    <dgm:cxn modelId="{F2A24292-3AAC-AC4F-93F4-23CB92C66150}" type="presOf" srcId="{B6605408-78E4-A447-B5C3-710E21F4E583}" destId="{5B582911-FDDB-4A07-AE8B-5C8DF9FD8631}" srcOrd="1" destOrd="3" presId="urn:microsoft.com/office/officeart/2005/8/layout/matrix1"/>
    <dgm:cxn modelId="{3BBC5C92-4948-4C8E-8228-FC95E33BFBEA}" type="presOf" srcId="{A466AD3B-5D81-4A0C-A637-EDFC35B75768}" destId="{CE49F252-1A76-4F96-BFBA-A3D170F84D09}" srcOrd="0" destOrd="1" presId="urn:microsoft.com/office/officeart/2005/8/layout/matrix1"/>
    <dgm:cxn modelId="{6568BB92-FF4B-41DA-841B-A44B30B9B332}" type="presOf" srcId="{D1BC6DF7-A177-42FB-8465-419C21E6BD7D}" destId="{80CFCD14-C0B5-4A51-A99E-114726499839}" srcOrd="1" destOrd="3" presId="urn:microsoft.com/office/officeart/2005/8/layout/matrix1"/>
    <dgm:cxn modelId="{691C5A95-C103-4A89-938C-49F84E5394A3}" type="presOf" srcId="{DF9CC318-FC41-44BF-AB25-18E983118ABF}" destId="{DCB0FF85-4E02-47EB-9E6D-427C7D39AAD2}" srcOrd="0" destOrd="1" presId="urn:microsoft.com/office/officeart/2005/8/layout/matrix1"/>
    <dgm:cxn modelId="{2ECC6B98-4178-4159-A3DE-ED7FE19A6212}" type="presOf" srcId="{175FE675-CC19-429E-8E3F-20DC0D7AF602}" destId="{6531DE4A-1B70-45F7-A6EF-4298AA83CA4A}" srcOrd="0" destOrd="3" presId="urn:microsoft.com/office/officeart/2005/8/layout/matrix1"/>
    <dgm:cxn modelId="{A0B5DB9D-9C51-6046-8932-A54E9599CEED}" type="presOf" srcId="{8523C982-57BC-2B4A-8B51-C86FED38DF26}" destId="{CE49F252-1A76-4F96-BFBA-A3D170F84D09}" srcOrd="0" destOrd="2" presId="urn:microsoft.com/office/officeart/2005/8/layout/matrix1"/>
    <dgm:cxn modelId="{BE8306A6-B8EA-8944-957B-F2B4FA98A900}" srcId="{D0B7DFFD-E2F9-4DBA-B0A9-9B53B6125BDC}" destId="{A0A1B8C8-72B4-1640-8B12-EFFED8366078}" srcOrd="4" destOrd="0" parTransId="{D1F5C0A5-6486-314F-9667-D760E890BA38}" sibTransId="{6EB3A64F-2F74-D648-B70E-CF44FBFE2C15}"/>
    <dgm:cxn modelId="{A4F4A8A7-55C3-4BF5-8B5E-4351E6749129}" type="presOf" srcId="{A8DFBF3B-2146-4D93-952C-87FE66ACFA20}" destId="{AAA71A64-B731-42C6-9009-4E2E63A5A785}" srcOrd="1" destOrd="4" presId="urn:microsoft.com/office/officeart/2005/8/layout/matrix1"/>
    <dgm:cxn modelId="{42B4E0A8-994D-F244-AE71-1A7C5AE5100D}" type="presOf" srcId="{A0A1B8C8-72B4-1640-8B12-EFFED8366078}" destId="{5B582911-FDDB-4A07-AE8B-5C8DF9FD8631}" srcOrd="1" destOrd="5" presId="urn:microsoft.com/office/officeart/2005/8/layout/matrix1"/>
    <dgm:cxn modelId="{1423E3A8-971F-432C-89EB-3DC9AB11A48E}" type="presOf" srcId="{794B7AF1-4DFD-4784-804E-F8FBE04AB142}" destId="{E40015F6-232F-4128-A121-E5BEC89ABC27}" srcOrd="1" destOrd="4" presId="urn:microsoft.com/office/officeart/2005/8/layout/matrix1"/>
    <dgm:cxn modelId="{A34FC9AE-5CC4-DC49-8D27-B7792C40C558}" srcId="{D0B7DFFD-E2F9-4DBA-B0A9-9B53B6125BDC}" destId="{AF0FC583-7FF2-364B-A94C-DD64ECA689BE}" srcOrd="3" destOrd="0" parTransId="{4FC7C8CA-865E-2A45-92BB-C6398CD38E02}" sibTransId="{372D36F0-2CC6-724E-A497-73B46D56B7FF}"/>
    <dgm:cxn modelId="{7CA1B5B0-264A-4BCB-A7D0-2DD469635FB2}" type="presOf" srcId="{658344A0-6D65-46CF-A45A-056750742C49}" destId="{5B582911-FDDB-4A07-AE8B-5C8DF9FD8631}" srcOrd="1" destOrd="6" presId="urn:microsoft.com/office/officeart/2005/8/layout/matrix1"/>
    <dgm:cxn modelId="{6DF11EB2-A60A-DE4C-936E-2A5011B321C1}" type="presOf" srcId="{B6605408-78E4-A447-B5C3-710E21F4E583}" destId="{CE49F252-1A76-4F96-BFBA-A3D170F84D09}" srcOrd="0" destOrd="3" presId="urn:microsoft.com/office/officeart/2005/8/layout/matrix1"/>
    <dgm:cxn modelId="{3D92DBB3-90D7-408C-808A-6516F6B38CFF}" srcId="{6780CCB9-D650-45B2-9A68-859F1C3753A3}" destId="{2FB50B93-FD3E-463E-819E-0F9E192CCF42}" srcOrd="2" destOrd="0" parTransId="{2E43881D-C475-4438-B986-E0C0934C69E5}" sibTransId="{0D6AF4DA-608F-474E-9F2F-884784E2409C}"/>
    <dgm:cxn modelId="{52596ECA-E832-4E07-A193-F656E738A53E}" type="presOf" srcId="{BD332F38-CF0F-4CFB-B3F1-034AE09557D9}" destId="{6531DE4A-1B70-45F7-A6EF-4298AA83CA4A}" srcOrd="0" destOrd="1" presId="urn:microsoft.com/office/officeart/2005/8/layout/matrix1"/>
    <dgm:cxn modelId="{DFF66FCA-5868-4210-ACB9-BFC42C23D1F6}" srcId="{6780CCB9-D650-45B2-9A68-859F1C3753A3}" destId="{794B7AF1-4DFD-4784-804E-F8FBE04AB142}" srcOrd="3" destOrd="0" parTransId="{524F3050-EBB8-4BD0-A3EC-1D6D47F6D961}" sibTransId="{5D147776-CEF1-4A4C-9E89-49C463FAC580}"/>
    <dgm:cxn modelId="{13BF90CA-B9B1-449A-B129-F0AAB25E6AF3}" type="presOf" srcId="{480E9041-73F9-47BC-989A-72CDF60F1DD3}" destId="{6531DE4A-1B70-45F7-A6EF-4298AA83CA4A}" srcOrd="0" destOrd="0" presId="urn:microsoft.com/office/officeart/2005/8/layout/matrix1"/>
    <dgm:cxn modelId="{84ACB5D0-C04A-48E5-8A7C-60FD6E6D7370}" srcId="{D0B7DFFD-E2F9-4DBA-B0A9-9B53B6125BDC}" destId="{658344A0-6D65-46CF-A45A-056750742C49}" srcOrd="5" destOrd="0" parTransId="{99B23923-814B-4BEF-9214-F4B9FA840808}" sibTransId="{C760C68D-05CE-4F97-98CB-AA56E52D1720}"/>
    <dgm:cxn modelId="{3E929ED3-4A48-41A8-9D1C-D99EA763B018}" type="presOf" srcId="{CF953A14-3268-4ADB-931C-C8E3B4652034}" destId="{5F106060-D1C5-4E17-95E1-7664C9A6FA92}" srcOrd="0" destOrd="0" presId="urn:microsoft.com/office/officeart/2005/8/layout/matrix1"/>
    <dgm:cxn modelId="{0D9E7EE0-9DBC-446B-B93C-0FBB284E580F}" type="presOf" srcId="{2FB50B93-FD3E-463E-819E-0F9E192CCF42}" destId="{DCB0FF85-4E02-47EB-9E6D-427C7D39AAD2}" srcOrd="0" destOrd="3" presId="urn:microsoft.com/office/officeart/2005/8/layout/matrix1"/>
    <dgm:cxn modelId="{FE6854E5-473F-44C1-8B2D-00CD153059F8}" srcId="{480E9041-73F9-47BC-989A-72CDF60F1DD3}" destId="{A8DFBF3B-2146-4D93-952C-87FE66ACFA20}" srcOrd="3" destOrd="0" parTransId="{D9C17A55-D6DD-46BD-A8A4-E0FA635094D9}" sibTransId="{50A502BF-9910-4866-81ED-FD55282A5D0F}"/>
    <dgm:cxn modelId="{064373E6-004F-4DC9-A685-97BEDD76D162}" srcId="{1C1F8882-F630-4DDB-B4C7-AC64B5932D7F}" destId="{D1BC6DF7-A177-42FB-8465-419C21E6BD7D}" srcOrd="2" destOrd="0" parTransId="{CFD68957-7457-43C7-8DC6-5DC51F66C831}" sibTransId="{426E831F-3EEB-48CD-8218-9D85E06AA213}"/>
    <dgm:cxn modelId="{67B1CCEA-42EF-9946-AC4E-6E18A97CCB95}" type="presOf" srcId="{A0A1B8C8-72B4-1640-8B12-EFFED8366078}" destId="{CE49F252-1A76-4F96-BFBA-A3D170F84D09}" srcOrd="0" destOrd="5" presId="urn:microsoft.com/office/officeart/2005/8/layout/matrix1"/>
    <dgm:cxn modelId="{A5F583EE-7F90-4AEF-B387-2EB74E89D86F}" srcId="{480E9041-73F9-47BC-989A-72CDF60F1DD3}" destId="{175FE675-CC19-429E-8E3F-20DC0D7AF602}" srcOrd="2" destOrd="0" parTransId="{E8D285DE-0BF6-4BA5-A0CD-BAF032BF9B82}" sibTransId="{1D47674C-5C93-4C34-B29C-ECEE6B1B10DE}"/>
    <dgm:cxn modelId="{4A6605EF-4AB2-451D-A786-ADAF2EFC49DF}" srcId="{0C03E281-8DD7-47AE-8A22-7EE08B8AB18F}" destId="{D0B7DFFD-E2F9-4DBA-B0A9-9B53B6125BDC}" srcOrd="0" destOrd="0" parTransId="{A50C51F5-485D-4B81-9697-32D3F274C276}" sibTransId="{713FBF6C-B8EA-4BFA-8197-3DF23018FEE8}"/>
    <dgm:cxn modelId="{649578F0-8C25-3042-9C1E-30E8593FD42D}" type="presOf" srcId="{8523C982-57BC-2B4A-8B51-C86FED38DF26}" destId="{5B582911-FDDB-4A07-AE8B-5C8DF9FD8631}" srcOrd="1" destOrd="2" presId="urn:microsoft.com/office/officeart/2005/8/layout/matrix1"/>
    <dgm:cxn modelId="{3C678EF4-6CC5-483E-BEF6-C9E5AB6BAFA4}" srcId="{D0B7DFFD-E2F9-4DBA-B0A9-9B53B6125BDC}" destId="{A466AD3B-5D81-4A0C-A637-EDFC35B75768}" srcOrd="0" destOrd="0" parTransId="{4A5F639B-135D-447E-B6DE-EA7CC3AABF54}" sibTransId="{5BDD7A6E-1B9E-49AE-A52C-921A69A63D3D}"/>
    <dgm:cxn modelId="{B2CAF0F7-D134-438B-99AE-3ED4CA7EDEBD}" type="presOf" srcId="{D1BC6DF7-A177-42FB-8465-419C21E6BD7D}" destId="{837D305D-EC32-489D-81C2-6CA3B6D14F3C}" srcOrd="0" destOrd="3" presId="urn:microsoft.com/office/officeart/2005/8/layout/matrix1"/>
    <dgm:cxn modelId="{C6E872F9-0C84-49E3-AB03-8164568545B5}" type="presParOf" srcId="{5F106060-D1C5-4E17-95E1-7664C9A6FA92}" destId="{BBDEB286-37B9-484E-BEBD-879E11458649}" srcOrd="0" destOrd="0" presId="urn:microsoft.com/office/officeart/2005/8/layout/matrix1"/>
    <dgm:cxn modelId="{8A505126-2670-4927-B50D-C50E090E68C6}" type="presParOf" srcId="{BBDEB286-37B9-484E-BEBD-879E11458649}" destId="{CE49F252-1A76-4F96-BFBA-A3D170F84D09}" srcOrd="0" destOrd="0" presId="urn:microsoft.com/office/officeart/2005/8/layout/matrix1"/>
    <dgm:cxn modelId="{CEE52DF5-72C3-4FB2-A21A-CE187527AA89}" type="presParOf" srcId="{BBDEB286-37B9-484E-BEBD-879E11458649}" destId="{5B582911-FDDB-4A07-AE8B-5C8DF9FD8631}" srcOrd="1" destOrd="0" presId="urn:microsoft.com/office/officeart/2005/8/layout/matrix1"/>
    <dgm:cxn modelId="{CA20DB0E-650C-4239-9A68-20022C084191}" type="presParOf" srcId="{BBDEB286-37B9-484E-BEBD-879E11458649}" destId="{837D305D-EC32-489D-81C2-6CA3B6D14F3C}" srcOrd="2" destOrd="0" presId="urn:microsoft.com/office/officeart/2005/8/layout/matrix1"/>
    <dgm:cxn modelId="{E2EEDB0A-67E8-4E87-A2D7-2F52D9DE82BE}" type="presParOf" srcId="{BBDEB286-37B9-484E-BEBD-879E11458649}" destId="{80CFCD14-C0B5-4A51-A99E-114726499839}" srcOrd="3" destOrd="0" presId="urn:microsoft.com/office/officeart/2005/8/layout/matrix1"/>
    <dgm:cxn modelId="{9CFAD5FC-C42C-421B-99EC-73CEB18A0CDF}" type="presParOf" srcId="{BBDEB286-37B9-484E-BEBD-879E11458649}" destId="{6531DE4A-1B70-45F7-A6EF-4298AA83CA4A}" srcOrd="4" destOrd="0" presId="urn:microsoft.com/office/officeart/2005/8/layout/matrix1"/>
    <dgm:cxn modelId="{B79122CF-4413-4154-82D2-6619BF02C27A}" type="presParOf" srcId="{BBDEB286-37B9-484E-BEBD-879E11458649}" destId="{AAA71A64-B731-42C6-9009-4E2E63A5A785}" srcOrd="5" destOrd="0" presId="urn:microsoft.com/office/officeart/2005/8/layout/matrix1"/>
    <dgm:cxn modelId="{062E1697-5779-402D-A6ED-B8FE1E8C6193}" type="presParOf" srcId="{BBDEB286-37B9-484E-BEBD-879E11458649}" destId="{DCB0FF85-4E02-47EB-9E6D-427C7D39AAD2}" srcOrd="6" destOrd="0" presId="urn:microsoft.com/office/officeart/2005/8/layout/matrix1"/>
    <dgm:cxn modelId="{67B4CC4C-FE43-45DE-AAA9-CB0F150A59AC}" type="presParOf" srcId="{BBDEB286-37B9-484E-BEBD-879E11458649}" destId="{E40015F6-232F-4128-A121-E5BEC89ABC27}" srcOrd="7" destOrd="0" presId="urn:microsoft.com/office/officeart/2005/8/layout/matrix1"/>
    <dgm:cxn modelId="{07A604FA-9420-4232-A381-656C171474A4}" type="presParOf" srcId="{5F106060-D1C5-4E17-95E1-7664C9A6FA92}" destId="{65245EAE-BCCD-494F-92C2-BA68D9B8F9F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6A0799-30DF-41F5-81D9-F42123DC1F6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</dgm:pt>
    <dgm:pt modelId="{3F376102-2AD7-4282-9B7F-55B110C98CC5}">
      <dgm:prSet phldrT="[Text]"/>
      <dgm:spPr/>
      <dgm:t>
        <a:bodyPr/>
        <a:lstStyle/>
        <a:p>
          <a:r>
            <a:rPr lang="en-US" dirty="0"/>
            <a:t>Federal </a:t>
          </a:r>
        </a:p>
      </dgm:t>
    </dgm:pt>
    <dgm:pt modelId="{07BB69FE-8FD3-45FB-AD63-64583A352EEE}" type="parTrans" cxnId="{FF2F3E42-CD57-4931-8F50-431D118FD469}">
      <dgm:prSet/>
      <dgm:spPr/>
      <dgm:t>
        <a:bodyPr/>
        <a:lstStyle/>
        <a:p>
          <a:endParaRPr lang="en-US"/>
        </a:p>
      </dgm:t>
    </dgm:pt>
    <dgm:pt modelId="{EF42E3C2-5E3A-4C19-B553-31C5A79B810E}" type="sibTrans" cxnId="{FF2F3E42-CD57-4931-8F50-431D118FD469}">
      <dgm:prSet/>
      <dgm:spPr/>
      <dgm:t>
        <a:bodyPr/>
        <a:lstStyle/>
        <a:p>
          <a:endParaRPr lang="en-US"/>
        </a:p>
      </dgm:t>
    </dgm:pt>
    <dgm:pt modelId="{47D3AE3B-CBB4-4DB5-A1CF-2DB78A38871B}">
      <dgm:prSet phldrT="[Text]"/>
      <dgm:spPr/>
      <dgm:t>
        <a:bodyPr/>
        <a:lstStyle/>
        <a:p>
          <a:r>
            <a:rPr lang="en-US" dirty="0"/>
            <a:t>State</a:t>
          </a:r>
        </a:p>
      </dgm:t>
    </dgm:pt>
    <dgm:pt modelId="{6122D6BE-D095-404E-A888-C601AE317BEF}" type="parTrans" cxnId="{607FEDC9-0C0D-4075-8F09-7E89C9362BF5}">
      <dgm:prSet/>
      <dgm:spPr/>
      <dgm:t>
        <a:bodyPr/>
        <a:lstStyle/>
        <a:p>
          <a:endParaRPr lang="en-US"/>
        </a:p>
      </dgm:t>
    </dgm:pt>
    <dgm:pt modelId="{3D40B6B5-E798-407D-8469-E0741D38EA93}" type="sibTrans" cxnId="{607FEDC9-0C0D-4075-8F09-7E89C9362BF5}">
      <dgm:prSet/>
      <dgm:spPr/>
      <dgm:t>
        <a:bodyPr/>
        <a:lstStyle/>
        <a:p>
          <a:endParaRPr lang="en-US"/>
        </a:p>
      </dgm:t>
    </dgm:pt>
    <dgm:pt modelId="{48C92198-20E3-446C-819C-8EAD3DED73BF}">
      <dgm:prSet phldrT="[Text]"/>
      <dgm:spPr/>
      <dgm:t>
        <a:bodyPr/>
        <a:lstStyle/>
        <a:p>
          <a:r>
            <a:rPr lang="en-US" dirty="0"/>
            <a:t>Local</a:t>
          </a:r>
        </a:p>
      </dgm:t>
    </dgm:pt>
    <dgm:pt modelId="{D3B12F54-4482-4E60-A5C8-76A42249E698}" type="parTrans" cxnId="{F557A751-06ED-46C1-A41C-3CBDC92BB2E1}">
      <dgm:prSet/>
      <dgm:spPr/>
      <dgm:t>
        <a:bodyPr/>
        <a:lstStyle/>
        <a:p>
          <a:endParaRPr lang="en-US"/>
        </a:p>
      </dgm:t>
    </dgm:pt>
    <dgm:pt modelId="{C9C6C883-FD8A-4E50-BDA2-1DE3F8EC2B6D}" type="sibTrans" cxnId="{F557A751-06ED-46C1-A41C-3CBDC92BB2E1}">
      <dgm:prSet/>
      <dgm:spPr/>
      <dgm:t>
        <a:bodyPr/>
        <a:lstStyle/>
        <a:p>
          <a:endParaRPr lang="en-US"/>
        </a:p>
      </dgm:t>
    </dgm:pt>
    <dgm:pt modelId="{70EC653B-3235-419D-BED7-0B467D5BE456}">
      <dgm:prSet phldrT="[Text]"/>
      <dgm:spPr/>
      <dgm:t>
        <a:bodyPr/>
        <a:lstStyle/>
        <a:p>
          <a:r>
            <a:rPr lang="en-US" dirty="0"/>
            <a:t>Tax credit for EVs</a:t>
          </a:r>
        </a:p>
      </dgm:t>
    </dgm:pt>
    <dgm:pt modelId="{1AFE2B98-1E93-42B0-9F64-44A88F4CBAEB}" type="parTrans" cxnId="{B860CCB1-073D-4202-AC76-A07958446B16}">
      <dgm:prSet/>
      <dgm:spPr/>
      <dgm:t>
        <a:bodyPr/>
        <a:lstStyle/>
        <a:p>
          <a:endParaRPr lang="en-US"/>
        </a:p>
      </dgm:t>
    </dgm:pt>
    <dgm:pt modelId="{AF00EAAE-D572-4EC5-8872-BC13467E6FE0}" type="sibTrans" cxnId="{B860CCB1-073D-4202-AC76-A07958446B16}">
      <dgm:prSet/>
      <dgm:spPr/>
      <dgm:t>
        <a:bodyPr/>
        <a:lstStyle/>
        <a:p>
          <a:endParaRPr lang="en-US"/>
        </a:p>
      </dgm:t>
    </dgm:pt>
    <dgm:pt modelId="{F86EED35-6403-4BF8-96EA-67724DC33404}">
      <dgm:prSet phldrT="[Text]"/>
      <dgm:spPr/>
      <dgm:t>
        <a:bodyPr/>
        <a:lstStyle/>
        <a:p>
          <a:r>
            <a:rPr lang="en-US" dirty="0"/>
            <a:t>Energy storage policies (FERC order 841)</a:t>
          </a:r>
        </a:p>
      </dgm:t>
    </dgm:pt>
    <dgm:pt modelId="{71E5AD3C-79F6-418F-997D-9FF5DD56F382}" type="parTrans" cxnId="{9DD0FD26-8AED-404E-8B07-6B220B23F7CA}">
      <dgm:prSet/>
      <dgm:spPr/>
      <dgm:t>
        <a:bodyPr/>
        <a:lstStyle/>
        <a:p>
          <a:endParaRPr lang="en-US"/>
        </a:p>
      </dgm:t>
    </dgm:pt>
    <dgm:pt modelId="{C4891FB0-F26B-4D40-AF13-5729780CA66D}" type="sibTrans" cxnId="{9DD0FD26-8AED-404E-8B07-6B220B23F7CA}">
      <dgm:prSet/>
      <dgm:spPr/>
      <dgm:t>
        <a:bodyPr/>
        <a:lstStyle/>
        <a:p>
          <a:endParaRPr lang="en-US"/>
        </a:p>
      </dgm:t>
    </dgm:pt>
    <dgm:pt modelId="{B95240BB-7146-4690-B28C-606564BFE1A8}">
      <dgm:prSet phldrT="[Text]"/>
      <dgm:spPr/>
      <dgm:t>
        <a:bodyPr/>
        <a:lstStyle/>
        <a:p>
          <a:r>
            <a:rPr lang="en-US" dirty="0"/>
            <a:t>EVSE provision in new construction</a:t>
          </a:r>
        </a:p>
      </dgm:t>
    </dgm:pt>
    <dgm:pt modelId="{2E4DE936-AF22-46F1-BA56-C0093D15E29C}" type="parTrans" cxnId="{E439025C-5BEE-43CD-B7DA-75AC0151C02C}">
      <dgm:prSet/>
      <dgm:spPr/>
      <dgm:t>
        <a:bodyPr/>
        <a:lstStyle/>
        <a:p>
          <a:endParaRPr lang="en-US"/>
        </a:p>
      </dgm:t>
    </dgm:pt>
    <dgm:pt modelId="{2A2E3689-1AC1-4791-AC30-FCE4F2A5BE53}" type="sibTrans" cxnId="{E439025C-5BEE-43CD-B7DA-75AC0151C02C}">
      <dgm:prSet/>
      <dgm:spPr/>
      <dgm:t>
        <a:bodyPr/>
        <a:lstStyle/>
        <a:p>
          <a:endParaRPr lang="en-US"/>
        </a:p>
      </dgm:t>
    </dgm:pt>
    <dgm:pt modelId="{C8DBF6EC-592F-4AD4-9D7D-8380487A2F59}">
      <dgm:prSet phldrT="[Text]"/>
      <dgm:spPr/>
      <dgm:t>
        <a:bodyPr/>
        <a:lstStyle/>
        <a:p>
          <a:r>
            <a:rPr lang="en-US" dirty="0"/>
            <a:t>Public Charging Infrastructure</a:t>
          </a:r>
        </a:p>
      </dgm:t>
    </dgm:pt>
    <dgm:pt modelId="{8CD33F30-40A7-4B5F-9102-DB6EC1806E6E}" type="parTrans" cxnId="{006CA197-2686-454B-BB45-F6F4D6DB988D}">
      <dgm:prSet/>
      <dgm:spPr/>
      <dgm:t>
        <a:bodyPr/>
        <a:lstStyle/>
        <a:p>
          <a:endParaRPr lang="en-US"/>
        </a:p>
      </dgm:t>
    </dgm:pt>
    <dgm:pt modelId="{7022A0EA-8885-44F7-AE3C-1E8A44BE9EBD}" type="sibTrans" cxnId="{006CA197-2686-454B-BB45-F6F4D6DB988D}">
      <dgm:prSet/>
      <dgm:spPr/>
      <dgm:t>
        <a:bodyPr/>
        <a:lstStyle/>
        <a:p>
          <a:endParaRPr lang="en-US"/>
        </a:p>
      </dgm:t>
    </dgm:pt>
    <dgm:pt modelId="{12642E6B-6313-4329-9E25-1BD83A7AE2FA}" type="pres">
      <dgm:prSet presAssocID="{166A0799-30DF-41F5-81D9-F42123DC1F6B}" presName="Name0" presStyleCnt="0">
        <dgm:presLayoutVars>
          <dgm:dir/>
          <dgm:animLvl val="lvl"/>
          <dgm:resizeHandles val="exact"/>
        </dgm:presLayoutVars>
      </dgm:prSet>
      <dgm:spPr/>
    </dgm:pt>
    <dgm:pt modelId="{3166274D-E29E-4B72-A2D9-2EB97482A9EF}" type="pres">
      <dgm:prSet presAssocID="{3F376102-2AD7-4282-9B7F-55B110C98CC5}" presName="composite" presStyleCnt="0"/>
      <dgm:spPr/>
    </dgm:pt>
    <dgm:pt modelId="{898FACEB-8A96-42C7-97F5-1DF606DDE0A4}" type="pres">
      <dgm:prSet presAssocID="{3F376102-2AD7-4282-9B7F-55B110C98CC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36F6CD8-5568-4B60-A48F-437D79017B3A}" type="pres">
      <dgm:prSet presAssocID="{3F376102-2AD7-4282-9B7F-55B110C98CC5}" presName="desTx" presStyleLbl="alignAccFollowNode1" presStyleIdx="0" presStyleCnt="3">
        <dgm:presLayoutVars>
          <dgm:bulletEnabled val="1"/>
        </dgm:presLayoutVars>
      </dgm:prSet>
      <dgm:spPr/>
    </dgm:pt>
    <dgm:pt modelId="{6AFBA697-69EA-4D69-A5EE-279D4FEAA20C}" type="pres">
      <dgm:prSet presAssocID="{EF42E3C2-5E3A-4C19-B553-31C5A79B810E}" presName="space" presStyleCnt="0"/>
      <dgm:spPr/>
    </dgm:pt>
    <dgm:pt modelId="{D2C7B44F-0845-4674-BFE6-A62A2757DF44}" type="pres">
      <dgm:prSet presAssocID="{47D3AE3B-CBB4-4DB5-A1CF-2DB78A38871B}" presName="composite" presStyleCnt="0"/>
      <dgm:spPr/>
    </dgm:pt>
    <dgm:pt modelId="{4D7A10C9-6D2A-4AA8-B077-E1FED673905A}" type="pres">
      <dgm:prSet presAssocID="{47D3AE3B-CBB4-4DB5-A1CF-2DB78A38871B}" presName="parTx" presStyleLbl="alignNode1" presStyleIdx="1" presStyleCnt="3" custLinFactNeighborX="-220" custLinFactNeighborY="1875">
        <dgm:presLayoutVars>
          <dgm:chMax val="0"/>
          <dgm:chPref val="0"/>
          <dgm:bulletEnabled val="1"/>
        </dgm:presLayoutVars>
      </dgm:prSet>
      <dgm:spPr/>
    </dgm:pt>
    <dgm:pt modelId="{6096FFD2-1073-4A99-A34C-C2029455A670}" type="pres">
      <dgm:prSet presAssocID="{47D3AE3B-CBB4-4DB5-A1CF-2DB78A38871B}" presName="desTx" presStyleLbl="alignAccFollowNode1" presStyleIdx="1" presStyleCnt="3">
        <dgm:presLayoutVars>
          <dgm:bulletEnabled val="1"/>
        </dgm:presLayoutVars>
      </dgm:prSet>
      <dgm:spPr/>
    </dgm:pt>
    <dgm:pt modelId="{9A1BF1ED-BD07-4F6E-BDCA-16B0937EF873}" type="pres">
      <dgm:prSet presAssocID="{3D40B6B5-E798-407D-8469-E0741D38EA93}" presName="space" presStyleCnt="0"/>
      <dgm:spPr/>
    </dgm:pt>
    <dgm:pt modelId="{CED7A089-8323-42BE-A7DE-ADAD869370C1}" type="pres">
      <dgm:prSet presAssocID="{48C92198-20E3-446C-819C-8EAD3DED73BF}" presName="composite" presStyleCnt="0"/>
      <dgm:spPr/>
    </dgm:pt>
    <dgm:pt modelId="{CFD79E5A-412F-4697-8690-1C85FF864FD6}" type="pres">
      <dgm:prSet presAssocID="{48C92198-20E3-446C-819C-8EAD3DED73B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FC72207-8B7B-4AFD-9B59-7AACC09F5EB8}" type="pres">
      <dgm:prSet presAssocID="{48C92198-20E3-446C-819C-8EAD3DED73B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248F21D-941B-4D7C-9732-7BD5A4644208}" type="presOf" srcId="{47D3AE3B-CBB4-4DB5-A1CF-2DB78A38871B}" destId="{4D7A10C9-6D2A-4AA8-B077-E1FED673905A}" srcOrd="0" destOrd="0" presId="urn:microsoft.com/office/officeart/2005/8/layout/hList1"/>
    <dgm:cxn modelId="{9DD0FD26-8AED-404E-8B07-6B220B23F7CA}" srcId="{3F376102-2AD7-4282-9B7F-55B110C98CC5}" destId="{F86EED35-6403-4BF8-96EA-67724DC33404}" srcOrd="1" destOrd="0" parTransId="{71E5AD3C-79F6-418F-997D-9FF5DD56F382}" sibTransId="{C4891FB0-F26B-4D40-AF13-5729780CA66D}"/>
    <dgm:cxn modelId="{D3478C37-5835-4965-9BB4-DBE445DB8278}" type="presOf" srcId="{B95240BB-7146-4690-B28C-606564BFE1A8}" destId="{2FC72207-8B7B-4AFD-9B59-7AACC09F5EB8}" srcOrd="0" destOrd="0" presId="urn:microsoft.com/office/officeart/2005/8/layout/hList1"/>
    <dgm:cxn modelId="{FF2F3E42-CD57-4931-8F50-431D118FD469}" srcId="{166A0799-30DF-41F5-81D9-F42123DC1F6B}" destId="{3F376102-2AD7-4282-9B7F-55B110C98CC5}" srcOrd="0" destOrd="0" parTransId="{07BB69FE-8FD3-45FB-AD63-64583A352EEE}" sibTransId="{EF42E3C2-5E3A-4C19-B553-31C5A79B810E}"/>
    <dgm:cxn modelId="{F557A751-06ED-46C1-A41C-3CBDC92BB2E1}" srcId="{166A0799-30DF-41F5-81D9-F42123DC1F6B}" destId="{48C92198-20E3-446C-819C-8EAD3DED73BF}" srcOrd="2" destOrd="0" parTransId="{D3B12F54-4482-4E60-A5C8-76A42249E698}" sibTransId="{C9C6C883-FD8A-4E50-BDA2-1DE3F8EC2B6D}"/>
    <dgm:cxn modelId="{1F0C8B55-0F7A-418F-9985-41220C02DD24}" type="presOf" srcId="{70EC653B-3235-419D-BED7-0B467D5BE456}" destId="{936F6CD8-5568-4B60-A48F-437D79017B3A}" srcOrd="0" destOrd="0" presId="urn:microsoft.com/office/officeart/2005/8/layout/hList1"/>
    <dgm:cxn modelId="{987BB357-B4BF-4554-BE7C-D1689230E7ED}" type="presOf" srcId="{F86EED35-6403-4BF8-96EA-67724DC33404}" destId="{936F6CD8-5568-4B60-A48F-437D79017B3A}" srcOrd="0" destOrd="1" presId="urn:microsoft.com/office/officeart/2005/8/layout/hList1"/>
    <dgm:cxn modelId="{E439025C-5BEE-43CD-B7DA-75AC0151C02C}" srcId="{48C92198-20E3-446C-819C-8EAD3DED73BF}" destId="{B95240BB-7146-4690-B28C-606564BFE1A8}" srcOrd="0" destOrd="0" parTransId="{2E4DE936-AF22-46F1-BA56-C0093D15E29C}" sibTransId="{2A2E3689-1AC1-4791-AC30-FCE4F2A5BE53}"/>
    <dgm:cxn modelId="{D2289F64-D540-4694-B1A4-F11FEC532E7F}" type="presOf" srcId="{48C92198-20E3-446C-819C-8EAD3DED73BF}" destId="{CFD79E5A-412F-4697-8690-1C85FF864FD6}" srcOrd="0" destOrd="0" presId="urn:microsoft.com/office/officeart/2005/8/layout/hList1"/>
    <dgm:cxn modelId="{14AD8B71-DDB7-4768-9341-60949BA5E6E0}" type="presOf" srcId="{C8DBF6EC-592F-4AD4-9D7D-8380487A2F59}" destId="{2FC72207-8B7B-4AFD-9B59-7AACC09F5EB8}" srcOrd="0" destOrd="1" presId="urn:microsoft.com/office/officeart/2005/8/layout/hList1"/>
    <dgm:cxn modelId="{006CA197-2686-454B-BB45-F6F4D6DB988D}" srcId="{48C92198-20E3-446C-819C-8EAD3DED73BF}" destId="{C8DBF6EC-592F-4AD4-9D7D-8380487A2F59}" srcOrd="1" destOrd="0" parTransId="{8CD33F30-40A7-4B5F-9102-DB6EC1806E6E}" sibTransId="{7022A0EA-8885-44F7-AE3C-1E8A44BE9EBD}"/>
    <dgm:cxn modelId="{207FCC9E-4440-43A9-B3B5-523A0D9F5931}" type="presOf" srcId="{3F376102-2AD7-4282-9B7F-55B110C98CC5}" destId="{898FACEB-8A96-42C7-97F5-1DF606DDE0A4}" srcOrd="0" destOrd="0" presId="urn:microsoft.com/office/officeart/2005/8/layout/hList1"/>
    <dgm:cxn modelId="{990B3FAD-B660-4E98-BB2F-A115C4E928F8}" type="presOf" srcId="{166A0799-30DF-41F5-81D9-F42123DC1F6B}" destId="{12642E6B-6313-4329-9E25-1BD83A7AE2FA}" srcOrd="0" destOrd="0" presId="urn:microsoft.com/office/officeart/2005/8/layout/hList1"/>
    <dgm:cxn modelId="{B860CCB1-073D-4202-AC76-A07958446B16}" srcId="{3F376102-2AD7-4282-9B7F-55B110C98CC5}" destId="{70EC653B-3235-419D-BED7-0B467D5BE456}" srcOrd="0" destOrd="0" parTransId="{1AFE2B98-1E93-42B0-9F64-44A88F4CBAEB}" sibTransId="{AF00EAAE-D572-4EC5-8872-BC13467E6FE0}"/>
    <dgm:cxn modelId="{607FEDC9-0C0D-4075-8F09-7E89C9362BF5}" srcId="{166A0799-30DF-41F5-81D9-F42123DC1F6B}" destId="{47D3AE3B-CBB4-4DB5-A1CF-2DB78A38871B}" srcOrd="1" destOrd="0" parTransId="{6122D6BE-D095-404E-A888-C601AE317BEF}" sibTransId="{3D40B6B5-E798-407D-8469-E0741D38EA93}"/>
    <dgm:cxn modelId="{5DDD290B-EB33-41B1-BC05-A3FB9307A530}" type="presParOf" srcId="{12642E6B-6313-4329-9E25-1BD83A7AE2FA}" destId="{3166274D-E29E-4B72-A2D9-2EB97482A9EF}" srcOrd="0" destOrd="0" presId="urn:microsoft.com/office/officeart/2005/8/layout/hList1"/>
    <dgm:cxn modelId="{839D9AF9-95B0-475D-8B90-C760964BF372}" type="presParOf" srcId="{3166274D-E29E-4B72-A2D9-2EB97482A9EF}" destId="{898FACEB-8A96-42C7-97F5-1DF606DDE0A4}" srcOrd="0" destOrd="0" presId="urn:microsoft.com/office/officeart/2005/8/layout/hList1"/>
    <dgm:cxn modelId="{93C241FB-89A7-43BA-B85B-FB07E272B833}" type="presParOf" srcId="{3166274D-E29E-4B72-A2D9-2EB97482A9EF}" destId="{936F6CD8-5568-4B60-A48F-437D79017B3A}" srcOrd="1" destOrd="0" presId="urn:microsoft.com/office/officeart/2005/8/layout/hList1"/>
    <dgm:cxn modelId="{9FE3C6D9-35D7-4FCF-ADC7-7E1BEC3F557D}" type="presParOf" srcId="{12642E6B-6313-4329-9E25-1BD83A7AE2FA}" destId="{6AFBA697-69EA-4D69-A5EE-279D4FEAA20C}" srcOrd="1" destOrd="0" presId="urn:microsoft.com/office/officeart/2005/8/layout/hList1"/>
    <dgm:cxn modelId="{51DC1355-9761-4739-8D4F-C8EB856CACF2}" type="presParOf" srcId="{12642E6B-6313-4329-9E25-1BD83A7AE2FA}" destId="{D2C7B44F-0845-4674-BFE6-A62A2757DF44}" srcOrd="2" destOrd="0" presId="urn:microsoft.com/office/officeart/2005/8/layout/hList1"/>
    <dgm:cxn modelId="{9D324D5F-46D8-4A97-8E9A-E374B218FB1F}" type="presParOf" srcId="{D2C7B44F-0845-4674-BFE6-A62A2757DF44}" destId="{4D7A10C9-6D2A-4AA8-B077-E1FED673905A}" srcOrd="0" destOrd="0" presId="urn:microsoft.com/office/officeart/2005/8/layout/hList1"/>
    <dgm:cxn modelId="{2FA7B8A7-E837-4C8E-AE74-37CC41BAA9AE}" type="presParOf" srcId="{D2C7B44F-0845-4674-BFE6-A62A2757DF44}" destId="{6096FFD2-1073-4A99-A34C-C2029455A670}" srcOrd="1" destOrd="0" presId="urn:microsoft.com/office/officeart/2005/8/layout/hList1"/>
    <dgm:cxn modelId="{E375A4E3-6CB1-4445-AFB8-5068DD258538}" type="presParOf" srcId="{12642E6B-6313-4329-9E25-1BD83A7AE2FA}" destId="{9A1BF1ED-BD07-4F6E-BDCA-16B0937EF873}" srcOrd="3" destOrd="0" presId="urn:microsoft.com/office/officeart/2005/8/layout/hList1"/>
    <dgm:cxn modelId="{5FA38AF1-1408-4034-B6CA-368F0A2C323D}" type="presParOf" srcId="{12642E6B-6313-4329-9E25-1BD83A7AE2FA}" destId="{CED7A089-8323-42BE-A7DE-ADAD869370C1}" srcOrd="4" destOrd="0" presId="urn:microsoft.com/office/officeart/2005/8/layout/hList1"/>
    <dgm:cxn modelId="{1556BDFB-554C-47B1-98DE-3F13545800A3}" type="presParOf" srcId="{CED7A089-8323-42BE-A7DE-ADAD869370C1}" destId="{CFD79E5A-412F-4697-8690-1C85FF864FD6}" srcOrd="0" destOrd="0" presId="urn:microsoft.com/office/officeart/2005/8/layout/hList1"/>
    <dgm:cxn modelId="{66A7177A-C140-48CC-8C35-8B7E7ED46A72}" type="presParOf" srcId="{CED7A089-8323-42BE-A7DE-ADAD869370C1}" destId="{2FC72207-8B7B-4AFD-9B59-7AACC09F5E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9F252-1A76-4F96-BFBA-A3D170F84D09}">
      <dsp:nvSpPr>
        <dsp:cNvPr id="0" name=""/>
        <dsp:cNvSpPr/>
      </dsp:nvSpPr>
      <dsp:spPr>
        <a:xfrm rot="16200000">
          <a:off x="1000035" y="-1000035"/>
          <a:ext cx="2506842" cy="450691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Customers/Vehicle Owners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/>
            <a:t>Individual EV owners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/>
            <a:t>Leasing vehicles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/>
            <a:t>Ownership of vehicles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/>
            <a:t>Ownership of charging infrastructure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b="1" kern="1200" dirty="0"/>
            <a:t>Role of fleet owners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1" kern="1200" dirty="0"/>
            <a:t>Managed charging by third-parties</a:t>
          </a:r>
        </a:p>
      </dsp:txBody>
      <dsp:txXfrm rot="5400000">
        <a:off x="0" y="0"/>
        <a:ext cx="4506912" cy="1880131"/>
      </dsp:txXfrm>
    </dsp:sp>
    <dsp:sp modelId="{837D305D-EC32-489D-81C2-6CA3B6D14F3C}">
      <dsp:nvSpPr>
        <dsp:cNvPr id="0" name=""/>
        <dsp:cNvSpPr/>
      </dsp:nvSpPr>
      <dsp:spPr>
        <a:xfrm>
          <a:off x="4506912" y="0"/>
          <a:ext cx="4506912" cy="250684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Non-utility participants</a:t>
          </a:r>
          <a:endParaRPr lang="en-US" sz="1800" b="1" kern="1200" dirty="0"/>
        </a:p>
        <a:p>
          <a:pPr marL="231775" lvl="1" indent="-214313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  <a:tabLst/>
          </a:pPr>
          <a:r>
            <a:rPr lang="en-US" sz="1600" b="1" kern="1200" dirty="0"/>
            <a:t>Ownership of vehicles &amp; charging infrastructure</a:t>
          </a:r>
        </a:p>
        <a:p>
          <a:pPr marL="231775" lvl="1" indent="-214313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  <a:tabLst/>
          </a:pPr>
          <a:r>
            <a:rPr lang="en-US" sz="1600" b="1" kern="1200" dirty="0"/>
            <a:t>Leasing infrastructure and vehicles</a:t>
          </a:r>
        </a:p>
        <a:p>
          <a:pPr marL="231775" lvl="1" indent="-214313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  <a:tabLst/>
          </a:pPr>
          <a:r>
            <a:rPr lang="en-US" sz="1600" b="1" kern="1200" dirty="0"/>
            <a:t>Participating as aggregators, providing subscriptions</a:t>
          </a:r>
        </a:p>
        <a:p>
          <a:pPr marL="231775" lvl="1" indent="-214313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  <a:tabLst/>
          </a:pPr>
          <a:r>
            <a:rPr lang="en-US" sz="2000" b="1" kern="1200" dirty="0"/>
            <a:t>Ride-sharing: contracts among ride share companies  &amp; aggregators</a:t>
          </a:r>
        </a:p>
      </dsp:txBody>
      <dsp:txXfrm>
        <a:off x="4506912" y="0"/>
        <a:ext cx="4506912" cy="1880131"/>
      </dsp:txXfrm>
    </dsp:sp>
    <dsp:sp modelId="{6531DE4A-1B70-45F7-A6EF-4298AA83CA4A}">
      <dsp:nvSpPr>
        <dsp:cNvPr id="0" name=""/>
        <dsp:cNvSpPr/>
      </dsp:nvSpPr>
      <dsp:spPr>
        <a:xfrm rot="10800000">
          <a:off x="0" y="2506842"/>
          <a:ext cx="4506912" cy="250684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Original Equipment Manufacturers (OEMs)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Managing charging remotely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Owning charging infrastructure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Providing gasoline cars as back-up for long distance travel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Role of vehicle renting companies</a:t>
          </a:r>
        </a:p>
      </dsp:txBody>
      <dsp:txXfrm rot="10800000">
        <a:off x="0" y="3133553"/>
        <a:ext cx="4506912" cy="1880131"/>
      </dsp:txXfrm>
    </dsp:sp>
    <dsp:sp modelId="{DCB0FF85-4E02-47EB-9E6D-427C7D39AAD2}">
      <dsp:nvSpPr>
        <dsp:cNvPr id="0" name=""/>
        <dsp:cNvSpPr/>
      </dsp:nvSpPr>
      <dsp:spPr>
        <a:xfrm rot="5400000">
          <a:off x="5506947" y="1506807"/>
          <a:ext cx="2506842" cy="450691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Utilities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Ownership of charging infrastructure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Contracts for services of grid-integrated vehicles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Open market trading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Participating in the market as aggregators</a:t>
          </a:r>
          <a:endParaRPr lang="en-US" sz="1800" b="1" kern="1200" dirty="0"/>
        </a:p>
      </dsp:txBody>
      <dsp:txXfrm rot="-5400000">
        <a:off x="4506912" y="3133552"/>
        <a:ext cx="4506912" cy="1880131"/>
      </dsp:txXfrm>
    </dsp:sp>
    <dsp:sp modelId="{65245EAE-BCCD-494F-92C2-BA68D9B8F9F9}">
      <dsp:nvSpPr>
        <dsp:cNvPr id="0" name=""/>
        <dsp:cNvSpPr/>
      </dsp:nvSpPr>
      <dsp:spPr>
        <a:xfrm>
          <a:off x="3672304" y="2096629"/>
          <a:ext cx="1669216" cy="82278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Business Models</a:t>
          </a:r>
        </a:p>
      </dsp:txBody>
      <dsp:txXfrm>
        <a:off x="3712469" y="2136794"/>
        <a:ext cx="1588886" cy="742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FACEB-8A96-42C7-97F5-1DF606DDE0A4}">
      <dsp:nvSpPr>
        <dsp:cNvPr id="0" name=""/>
        <dsp:cNvSpPr/>
      </dsp:nvSpPr>
      <dsp:spPr>
        <a:xfrm>
          <a:off x="1443" y="715364"/>
          <a:ext cx="1407192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Federal </a:t>
          </a:r>
        </a:p>
      </dsp:txBody>
      <dsp:txXfrm>
        <a:off x="1443" y="715364"/>
        <a:ext cx="1407192" cy="432000"/>
      </dsp:txXfrm>
    </dsp:sp>
    <dsp:sp modelId="{936F6CD8-5568-4B60-A48F-437D79017B3A}">
      <dsp:nvSpPr>
        <dsp:cNvPr id="0" name=""/>
        <dsp:cNvSpPr/>
      </dsp:nvSpPr>
      <dsp:spPr>
        <a:xfrm>
          <a:off x="1443" y="1147364"/>
          <a:ext cx="1407192" cy="17139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Tax credit for EVs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Energy storage policies (FERC order 841)</a:t>
          </a:r>
        </a:p>
      </dsp:txBody>
      <dsp:txXfrm>
        <a:off x="1443" y="1147364"/>
        <a:ext cx="1407192" cy="1713909"/>
      </dsp:txXfrm>
    </dsp:sp>
    <dsp:sp modelId="{4D7A10C9-6D2A-4AA8-B077-E1FED673905A}">
      <dsp:nvSpPr>
        <dsp:cNvPr id="0" name=""/>
        <dsp:cNvSpPr/>
      </dsp:nvSpPr>
      <dsp:spPr>
        <a:xfrm>
          <a:off x="1602546" y="723464"/>
          <a:ext cx="1407192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State</a:t>
          </a:r>
        </a:p>
      </dsp:txBody>
      <dsp:txXfrm>
        <a:off x="1602546" y="723464"/>
        <a:ext cx="1407192" cy="432000"/>
      </dsp:txXfrm>
    </dsp:sp>
    <dsp:sp modelId="{6096FFD2-1073-4A99-A34C-C2029455A670}">
      <dsp:nvSpPr>
        <dsp:cNvPr id="0" name=""/>
        <dsp:cNvSpPr/>
      </dsp:nvSpPr>
      <dsp:spPr>
        <a:xfrm>
          <a:off x="1605642" y="1147364"/>
          <a:ext cx="1407192" cy="17139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79E5A-412F-4697-8690-1C85FF864FD6}">
      <dsp:nvSpPr>
        <dsp:cNvPr id="0" name=""/>
        <dsp:cNvSpPr/>
      </dsp:nvSpPr>
      <dsp:spPr>
        <a:xfrm>
          <a:off x="3209841" y="715364"/>
          <a:ext cx="1407192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Local</a:t>
          </a:r>
        </a:p>
      </dsp:txBody>
      <dsp:txXfrm>
        <a:off x="3209841" y="715364"/>
        <a:ext cx="1407192" cy="432000"/>
      </dsp:txXfrm>
    </dsp:sp>
    <dsp:sp modelId="{2FC72207-8B7B-4AFD-9B59-7AACC09F5EB8}">
      <dsp:nvSpPr>
        <dsp:cNvPr id="0" name=""/>
        <dsp:cNvSpPr/>
      </dsp:nvSpPr>
      <dsp:spPr>
        <a:xfrm>
          <a:off x="3209841" y="1147364"/>
          <a:ext cx="1407192" cy="17139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EVSE provision in new construction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Public Charging Infrastructure</a:t>
          </a:r>
        </a:p>
      </dsp:txBody>
      <dsp:txXfrm>
        <a:off x="3209841" y="1147364"/>
        <a:ext cx="1407192" cy="1713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8EE4C-FBDB-F24B-B6AF-6FCACF650022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3760F-B328-0145-9A38-E5B24C16B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21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60483-1D60-428D-95E7-1E0C6667D598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1E714-ED97-45E9-BF3A-5B3878A3B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73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#_ENREF_95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v-magazine-usa.com/2018/03/21/sunnova-now-offering-solar-energy-storage-in-california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reentechmedia.com/articles/read/sunrun-keeps-growing-while-prepping-for-a-whole-new-business#gs.OnSZ5yo" TargetMode="External"/><Relationship Id="rId5" Type="http://schemas.openxmlformats.org/officeDocument/2006/relationships/hyperlink" Target="https://www.utilitydive.com/news/sunrun-rolls-out-its-solar-storage-system-to-california/432377/" TargetMode="External"/><Relationship Id="rId4" Type="http://schemas.openxmlformats.org/officeDocument/2006/relationships/hyperlink" Target="https://www.mercedes-benz.com/en/mercedes-benz-energy/vivint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 transformations: Electricity is decarbonizing and transportation is electrifying. </a:t>
            </a:r>
          </a:p>
          <a:p>
            <a:endParaRPr lang="en-US" dirty="0"/>
          </a:p>
          <a:p>
            <a:r>
              <a:rPr lang="en-US" dirty="0"/>
              <a:t>This enables a new climate resilient development pathway: greed-integrated vehicles.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E714-ED97-45E9-BF3A-5B3878A3BB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39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E714-ED97-45E9-BF3A-5B3878A3BB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KW/car for 100 million cars = 500 GW.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E714-ED97-45E9-BF3A-5B3878A3BB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35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8ECFA21-7A46-4360-B6EC-F54EA91E1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coordination – ensuring that charging is balanced with the time of use </a:t>
            </a:r>
          </a:p>
          <a:p>
            <a:r>
              <a:rPr lang="en-US" dirty="0"/>
              <a:t>Power coordination (theoretically possible ) – coordinate the power supply based on the ability of the user to pay </a:t>
            </a:r>
          </a:p>
        </p:txBody>
      </p:sp>
    </p:spTree>
    <p:extLst>
      <p:ext uri="{BB962C8B-B14F-4D97-AF65-F5344CB8AC3E}">
        <p14:creationId xmlns:p14="http://schemas.microsoft.com/office/powerpoint/2010/main" val="89414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Rising</a:t>
            </a:r>
            <a:r>
              <a:rPr lang="en-US" baseline="0" dirty="0"/>
              <a:t> share of renewables</a:t>
            </a:r>
          </a:p>
          <a:p>
            <a:r>
              <a:rPr lang="en-US" baseline="0" dirty="0"/>
              <a:t>Rising share of electricity in transport</a:t>
            </a:r>
          </a:p>
          <a:p>
            <a:r>
              <a:rPr lang="en-US" baseline="0" dirty="0"/>
              <a:t>Using EV batteries to support the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4B13D-AFE5-487F-BFEF-A9106A3BE6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37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D9CDD4-05FB-4F46-94CC-21BBAE046232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/>
              <a:t>14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52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 “smart grid”- an electricity network that uses “digital and other advanced technologies to monitor and manage the transport of electricity from all generation sources to meet the varying electricity demands of end-users” (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action="ppaction://hlinkfile" tooltip="International Energy Agency, 2011 #113"/>
              </a:rPr>
              <a:t>International Energy Agency, 2011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grid architectures can integrate a diverse set of electricity resources, including large power plants as well as distributed renewable resources, electric energy storage, demand response, and electric vehicles. Figure 1 portrays a complex smart grid system with both central and regional controllers managing the two-way flow of electricity and information between utilities and consumers. The actual mix of controls and technologies will depend upon a region’s transmission and distribution system, its electricity governance and business model, the nature of customers being served and other demand-side issues. By implementing a smart grid, electric systems can operate at higher levels of power quality and system security </a:t>
            </a:r>
            <a:r>
              <a:rPr lang="en-GB" dirty="0"/>
              <a:t>DER = distributed energy resources</a:t>
            </a:r>
          </a:p>
          <a:p>
            <a:r>
              <a:rPr lang="en-GB" dirty="0"/>
              <a:t>With fully integrated network management</a:t>
            </a:r>
          </a:p>
          <a:p>
            <a:r>
              <a:rPr lang="en-GB" dirty="0"/>
              <a:t>Combination of large-scale and small scale in a mesh like (two way direction)</a:t>
            </a:r>
          </a:p>
          <a:p>
            <a:r>
              <a:rPr lang="en-GB" dirty="0"/>
              <a:t>Generation and load matching = energy management</a:t>
            </a:r>
          </a:p>
          <a:p>
            <a:r>
              <a:rPr lang="en-GB" dirty="0"/>
              <a:t>Local islanding (microgrids)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3995A-70A0-F14E-AA4C-A4FACBD943C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66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673E"/>
                </a:solidFill>
                <a:latin typeface="Arial Black" panose="020B0A04020102020204" pitchFamily="34" charset="0"/>
              </a:rPr>
              <a:t>The way in which electricity is generated, delivered, and used is in the midst of significant transformation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Distributed Energy Resources (DERs) are growing rapidly and are now a significant part of the power system.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the outlook for our power system as technological advances and consumer demands converge?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E714-ED97-45E9-BF3A-5B3878A3BB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15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8ECFA21-7A46-4360-B6EC-F54EA91E1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FERC Order 1000: Invest in demand-side measures before expanding transmission lines.</a:t>
            </a:r>
          </a:p>
          <a:p>
            <a:endParaRPr lang="en-US" dirty="0"/>
          </a:p>
          <a:p>
            <a:r>
              <a:rPr lang="en-US" dirty="0"/>
              <a:t>Time coordination – ensuring that charging is balanced with the time of use </a:t>
            </a:r>
          </a:p>
          <a:p>
            <a:r>
              <a:rPr lang="en-US" dirty="0"/>
              <a:t>Power coordination (theoretically possible ) – coordinate the power supply based on the ability of the user to pay (PG)</a:t>
            </a:r>
          </a:p>
        </p:txBody>
      </p:sp>
    </p:spTree>
    <p:extLst>
      <p:ext uri="{BB962C8B-B14F-4D97-AF65-F5344CB8AC3E}">
        <p14:creationId xmlns:p14="http://schemas.microsoft.com/office/powerpoint/2010/main" val="1994877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There are time and space dimensions to this grid-integrated vehicle approach.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In the duck curve: grid requirements drop dramatically when solar is operating—creating the duck’s belly.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Then when the sun sets, California has to ramp up 13 GW in 13 hours.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**DRAFT** NEF 2012 Panel Presentation (Lauren Azar)</a:t>
            </a:r>
          </a:p>
        </p:txBody>
      </p:sp>
    </p:spTree>
    <p:extLst>
      <p:ext uri="{BB962C8B-B14F-4D97-AF65-F5344CB8AC3E}">
        <p14:creationId xmlns:p14="http://schemas.microsoft.com/office/powerpoint/2010/main" val="217534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>
                <a:solidFill>
                  <a:srgbClr val="1F497D"/>
                </a:solidFill>
                <a:latin typeface="Arial Black" panose="020B0A04020102020204" pitchFamily="34" charset="0"/>
              </a:rPr>
              <a:t>Peak Day Loads by Network are Shifting – What will Amazon’s HQ2 in Queens do to this geography?</a:t>
            </a:r>
          </a:p>
          <a:p>
            <a:endParaRPr lang="en-US" sz="1400" b="1" dirty="0">
              <a:solidFill>
                <a:srgbClr val="1F497D"/>
              </a:solidFill>
              <a:latin typeface="Arial Black" panose="020B0A04020102020204" pitchFamily="34" charset="0"/>
            </a:endParaRPr>
          </a:p>
          <a:p>
            <a:r>
              <a:rPr lang="en-US" sz="1400" b="1" dirty="0">
                <a:solidFill>
                  <a:srgbClr val="1F497D"/>
                </a:solidFill>
                <a:latin typeface="Arial Black" panose="020B0A04020102020204" pitchFamily="34" charset="0"/>
              </a:rPr>
              <a:t>Distributed generation and storage can avoid more costly grid investments </a:t>
            </a:r>
            <a:r>
              <a:rPr lang="en-US" sz="1400" dirty="0"/>
              <a:t>Still, the nation’s electricity grid remains the backbone of our ability to deliver electricity. </a:t>
            </a:r>
          </a:p>
          <a:p>
            <a:r>
              <a:rPr lang="en-US" sz="1400" dirty="0"/>
              <a:t>Households, businesses, and other organizations rely on this essential public service to live, study, produce goods/services and, ultimately, to thrive. </a:t>
            </a:r>
          </a:p>
          <a:p>
            <a:r>
              <a:rPr lang="en-US" sz="1400" dirty="0"/>
              <a:t>Safety, reliability and affordability are still the core principles that guide decisions on electricity generation, transmission, and delivery. </a:t>
            </a:r>
          </a:p>
          <a:p>
            <a:r>
              <a:rPr lang="en-US" sz="1400" dirty="0"/>
              <a:t>In this era of transformation, these core principles remain guideposts for decision-making, even as the ability to satisfy them becomes more complex.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E714-ED97-45E9-BF3A-5B3878A3BB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84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G2V: ERCOT: negative demand response to accommodate for over production with wind.</a:t>
            </a:r>
          </a:p>
          <a:p>
            <a:r>
              <a:rPr lang="en-US" dirty="0"/>
              <a:t>V2B: back-up generation (e.g., in Puerto Rico and Fukushima….)</a:t>
            </a:r>
          </a:p>
          <a:p>
            <a:r>
              <a:rPr lang="en-US" dirty="0"/>
              <a:t>V2G: $600-$1200 for frequency regulation.</a:t>
            </a:r>
          </a:p>
        </p:txBody>
      </p:sp>
    </p:spTree>
    <p:extLst>
      <p:ext uri="{BB962C8B-B14F-4D97-AF65-F5344CB8AC3E}">
        <p14:creationId xmlns:p14="http://schemas.microsoft.com/office/powerpoint/2010/main" val="539864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technology is known, but the business model needed to scale up is unclear.</a:t>
            </a:r>
          </a:p>
          <a:p>
            <a:endParaRPr lang="en-US" dirty="0"/>
          </a:p>
          <a:p>
            <a:r>
              <a:rPr lang="en-US" dirty="0"/>
              <a:t>Source: Judy Chang – Brattle Group presentation</a:t>
            </a:r>
          </a:p>
          <a:p>
            <a:r>
              <a:rPr lang="en-US" dirty="0"/>
              <a:t>For definitions of prosumers: European Parliament Think Tank: http://www.europarl.europa.eu/thinktank/en/document.html?reference=EPRS_BRI(2016)593518</a:t>
            </a:r>
          </a:p>
          <a:p>
            <a:pPr defTabSz="931774">
              <a:defRPr/>
            </a:pPr>
            <a:r>
              <a:rPr lang="en-US" dirty="0"/>
              <a:t>Image Source: DoE, 2017. Consumer vs Prosumer: What's the Difference?. Office of Energy Efficiency &amp; Renewable Energy, Department of Energy. https://www.google.com/url?sa=i&amp;rct=j&amp;q=&amp;esrc=s&amp;source=imgres&amp;cd=&amp;cad=rja&amp;uact=8&amp;ved=0ahUKEwjMyJGy157YAhVKTSYKHZPQBmIQjRwIBw&amp;url=https%3A%2F%2Fenergy.gov%2Feere%2Farticles%2Fconsumer-vs-prosumer-whats-difference&amp;psig=AOvVaw0jhEvhnxTdYxNtdbakFQIw&amp;ust=1514068649543563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4B13D-AFE5-487F-BFEF-A9106A3BE6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6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Sunova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March 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launched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SunSafe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its new solar-plus-storage service, making it the latest company to add storage to its offerings.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Vivint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Solar last year 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teamed up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Mercedes Benz to offer the automakers' batteries for solar customers. And Tesla offers its Powerwall battery in conjunction with solar panels installed by its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SolarCity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subsidiary.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December,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Sunrun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began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its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BrightBox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solar-plus-storage service in California and in March said that, so far this year, 20% of its solar customers in California have 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chosen to add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storage to their solar installations.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Sunrun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offers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BrightBox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Arizona, Hawaii, Massachusetts, Nevada and New York.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E714-ED97-45E9-BF3A-5B3878A3BB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29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5C33-A0EF-4DEA-8434-C4BC23DF5708}" type="datetime1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9787-0A29-40DC-B049-A7C02CE9B05E}" type="datetime1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5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065E-7C88-4271-ADA3-0B3A86E6A9A2}" type="datetime1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8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D6FC-B28D-4EDC-A3AA-AC6171536FCD}" type="datetime1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1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1DF5-7025-46BE-94D2-2C8EA8208C03}" type="datetime1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4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4CF52-9FD1-42FE-84A2-94241361F663}" type="datetime1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2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5104-BF52-4D25-B963-13598DCCB628}" type="datetime1">
              <a:rPr lang="en-US" smtClean="0"/>
              <a:t>11/18/18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2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581F-9A26-41B8-A227-03C2E13862C6}" type="datetime1">
              <a:rPr lang="en-US" smtClean="0"/>
              <a:t>11/18/18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1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25DC-BACD-4D13-9B4E-338D45D23128}" type="datetime1">
              <a:rPr lang="en-US" smtClean="0"/>
              <a:t>11/18/18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4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49DE-B188-4DEC-A306-FC3C34768789}" type="datetime1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9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2BEC5-6BBB-4663-92DE-4B1BEEC3C8E4}" type="datetime1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133C9-9E56-4966-A393-99C86675DE1A}" type="datetime1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8AD29-F549-9F48-88B3-2D257C87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mailto:Marilyn.Brown@pubpolicy.gatech.edu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hyperlink" Target="http://www.cepl.gatech.edu/" TargetMode="Externa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830" y="411477"/>
            <a:ext cx="8548254" cy="6309999"/>
          </a:xfrm>
        </p:spPr>
        <p:txBody>
          <a:bodyPr anchor="t">
            <a:normAutofit fontScale="90000"/>
          </a:bodyPr>
          <a:lstStyle/>
          <a:p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</a:rPr>
              <a:t>EVs + Renewables: </a:t>
            </a:r>
            <a:b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</a:rPr>
              <a:t>A Merger of Complementary Adaptation Strategies</a:t>
            </a:r>
            <a:br>
              <a:rPr lang="en-US" dirty="0"/>
            </a:b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Dr. Marilyn A. Brown</a:t>
            </a: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Regents’ &amp; Brook Byers Professor of Sustainable Systems</a:t>
            </a: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  <a:t>Georgia Institute of Technology</a:t>
            </a: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+mn-lt"/>
              </a:rPr>
              <a:t>Geography 2050: American Geographical Society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Fall Symposium on Energy Adaptation Strategies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Columbia University, November 16, 2018</a:t>
            </a:r>
            <a:br>
              <a:rPr lang="en-US" sz="2400" dirty="0">
                <a:latin typeface="+mn-lt"/>
              </a:rPr>
            </a:br>
            <a:endParaRPr lang="en-US" sz="2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72" y="3130196"/>
            <a:ext cx="4715769" cy="24130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6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4804B-34F4-4F93-95C1-60C5CD50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2706"/>
            <a:ext cx="8929396" cy="54891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Arial Black" panose="020B0A04020102020204" pitchFamily="34" charset="0"/>
              </a:rPr>
              <a:t>Emerging Business Models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AB65759-6C59-491D-AF5E-4E3823DB4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349293"/>
              </p:ext>
            </p:extLst>
          </p:nvPr>
        </p:nvGraphicFramePr>
        <p:xfrm>
          <a:off x="65088" y="929915"/>
          <a:ext cx="9013825" cy="5013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18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488743"/>
            <a:ext cx="8649478" cy="5489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</a:rPr>
              <a:t>Storage, too—Could it be Mobile?</a:t>
            </a:r>
          </a:p>
        </p:txBody>
      </p:sp>
      <p:graphicFrame>
        <p:nvGraphicFramePr>
          <p:cNvPr id="6" name="Content Placeholder 18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918443758"/>
              </p:ext>
            </p:extLst>
          </p:nvPr>
        </p:nvGraphicFramePr>
        <p:xfrm>
          <a:off x="233266" y="2034073"/>
          <a:ext cx="2468372" cy="345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2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71603524"/>
              </p:ext>
            </p:extLst>
          </p:nvPr>
        </p:nvGraphicFramePr>
        <p:xfrm>
          <a:off x="6222548" y="2167162"/>
          <a:ext cx="2575090" cy="3325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2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37106114"/>
              </p:ext>
            </p:extLst>
          </p:nvPr>
        </p:nvGraphicFramePr>
        <p:xfrm>
          <a:off x="3116424" y="2167162"/>
          <a:ext cx="2691337" cy="3373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8510" y="1287595"/>
            <a:ext cx="7781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Utility-scale wind, solar, and storage operating capacity </a:t>
            </a:r>
            <a:r>
              <a:rPr lang="en-US" sz="2000" dirty="0"/>
              <a:t>(gigawatts)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016A5-AE29-3547-AE77-5EC55F1BF309}"/>
              </a:ext>
            </a:extLst>
          </p:cNvPr>
          <p:cNvSpPr txBox="1"/>
          <p:nvPr/>
        </p:nvSpPr>
        <p:spPr>
          <a:xfrm>
            <a:off x="368510" y="6238831"/>
            <a:ext cx="58540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(Source: Energy Information Administration. 2018. </a:t>
            </a:r>
            <a:r>
              <a:rPr lang="en-US" sz="1350" i="1" dirty="0"/>
              <a:t>Annual Energy Outlook 2018)</a:t>
            </a:r>
            <a:r>
              <a:rPr lang="en-US" sz="1350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06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70">
            <a:extLst>
              <a:ext uri="{FF2B5EF4-FFF2-40B4-BE49-F238E27FC236}">
                <a16:creationId xmlns:a16="http://schemas.microsoft.com/office/drawing/2014/main" id="{33E5F0E7-D3F1-4D58-A1D4-F24F0AB08163}"/>
              </a:ext>
            </a:extLst>
          </p:cNvPr>
          <p:cNvCxnSpPr/>
          <p:nvPr/>
        </p:nvCxnSpPr>
        <p:spPr>
          <a:xfrm flipH="1">
            <a:off x="3402913" y="2209449"/>
            <a:ext cx="6750" cy="266445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5" name="Shape 70">
            <a:extLst>
              <a:ext uri="{FF2B5EF4-FFF2-40B4-BE49-F238E27FC236}">
                <a16:creationId xmlns:a16="http://schemas.microsoft.com/office/drawing/2014/main" id="{CD7376E3-104E-4B0C-877E-CE278EC3DD3D}"/>
              </a:ext>
            </a:extLst>
          </p:cNvPr>
          <p:cNvCxnSpPr/>
          <p:nvPr/>
        </p:nvCxnSpPr>
        <p:spPr>
          <a:xfrm flipH="1">
            <a:off x="5488980" y="2216971"/>
            <a:ext cx="6750" cy="266445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36" name="Shape 80"/>
          <p:cNvSpPr txBox="1">
            <a:spLocks noGrp="1"/>
          </p:cNvSpPr>
          <p:nvPr>
            <p:ph type="title"/>
          </p:nvPr>
        </p:nvSpPr>
        <p:spPr>
          <a:xfrm>
            <a:off x="228600" y="396072"/>
            <a:ext cx="8510794" cy="548915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1" tIns="25706" rIns="51431" bIns="25706" rtlCol="0" anchor="ctr" anchorCtr="0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700" dirty="0">
                <a:solidFill>
                  <a:srgbClr val="1F497D"/>
                </a:solidFill>
                <a:latin typeface="Arial Black" panose="020B0A04020102020204" pitchFamily="34" charset="0"/>
              </a:rPr>
              <a:t>The Policy Ecosystem is Challenging</a:t>
            </a:r>
            <a:endParaRPr lang="en" sz="3700" dirty="0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52400" y="1223962"/>
          <a:ext cx="4618477" cy="357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B238-48B6-4D60-A6B8-989876C52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7C1A3A-7661-E04D-AB53-FA2E74CDC7CF}"/>
              </a:ext>
            </a:extLst>
          </p:cNvPr>
          <p:cNvSpPr/>
          <p:nvPr/>
        </p:nvSpPr>
        <p:spPr>
          <a:xfrm>
            <a:off x="1709391" y="1328535"/>
            <a:ext cx="1374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EV Policies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EC2371-718F-254C-AF8B-2570740A7E35}"/>
              </a:ext>
            </a:extLst>
          </p:cNvPr>
          <p:cNvSpPr/>
          <p:nvPr/>
        </p:nvSpPr>
        <p:spPr>
          <a:xfrm>
            <a:off x="228600" y="4559644"/>
            <a:ext cx="4542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Rates, Metering &amp; ICT Policies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50D99-B8E0-9C48-AD15-662C5EAE615B}"/>
              </a:ext>
            </a:extLst>
          </p:cNvPr>
          <p:cNvSpPr/>
          <p:nvPr/>
        </p:nvSpPr>
        <p:spPr>
          <a:xfrm>
            <a:off x="5186597" y="1397983"/>
            <a:ext cx="3089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Energy Storage Policies are </a:t>
            </a:r>
          </a:p>
          <a:p>
            <a:r>
              <a:rPr lang="en-US" sz="2000" b="1" dirty="0"/>
              <a:t>Progressing: 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2ACBF-505D-144F-BA89-E4CBF8FCE751}"/>
              </a:ext>
            </a:extLst>
          </p:cNvPr>
          <p:cNvSpPr txBox="1"/>
          <p:nvPr/>
        </p:nvSpPr>
        <p:spPr>
          <a:xfrm>
            <a:off x="5186597" y="2235185"/>
            <a:ext cx="3957403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5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b="1" dirty="0"/>
              <a:t>California</a:t>
            </a:r>
            <a:r>
              <a:rPr lang="en-US" dirty="0"/>
              <a:t> has directed its utilities to acquire 500 MW of energy storage by 2020 </a:t>
            </a:r>
          </a:p>
          <a:p>
            <a:pPr marL="285750" indent="-285750" algn="l">
              <a:spcBef>
                <a:spcPts val="5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b="1" dirty="0"/>
              <a:t>Massachusetts</a:t>
            </a:r>
            <a:r>
              <a:rPr lang="en-US" dirty="0"/>
              <a:t> has ordered its utilities to procure 200 MWh of energy storage by the end of 2019 </a:t>
            </a:r>
          </a:p>
          <a:p>
            <a:pPr marL="285750" indent="-285750" algn="l">
              <a:spcBef>
                <a:spcPts val="5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b="1" dirty="0"/>
              <a:t>New York </a:t>
            </a:r>
            <a:r>
              <a:rPr lang="en-US" dirty="0"/>
              <a:t>has proposed Energy Storage Deployment Program with a 2030 procurement target</a:t>
            </a:r>
          </a:p>
          <a:p>
            <a:pPr marL="285750" indent="-285750" algn="l">
              <a:spcBef>
                <a:spcPts val="5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b="1" dirty="0"/>
              <a:t>Maryland</a:t>
            </a:r>
            <a:r>
              <a:rPr lang="en-US" dirty="0"/>
              <a:t> has adopted a 30% ITC for storage facilities</a:t>
            </a:r>
          </a:p>
          <a:p>
            <a:pPr marL="285750" indent="-285750" algn="l">
              <a:spcBef>
                <a:spcPts val="5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}"/>
            </a:pPr>
            <a:r>
              <a:rPr lang="en-US" b="1" dirty="0"/>
              <a:t>Nevada</a:t>
            </a:r>
            <a:r>
              <a:rPr lang="en-US" dirty="0"/>
              <a:t> has passed storage incentives </a:t>
            </a:r>
          </a:p>
          <a:p>
            <a:pPr algn="l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4B3BF0-58A2-6441-ABBD-EF53869E1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22" y="2358573"/>
            <a:ext cx="1643219" cy="1457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A158BF-5A97-5443-8885-38DA58BA12C4}"/>
              </a:ext>
            </a:extLst>
          </p:cNvPr>
          <p:cNvSpPr txBox="1"/>
          <p:nvPr/>
        </p:nvSpPr>
        <p:spPr>
          <a:xfrm>
            <a:off x="122630" y="5018782"/>
            <a:ext cx="21707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/>
              <a:t>Time-of-Use Pricing</a:t>
            </a:r>
          </a:p>
          <a:p>
            <a:pPr algn="l"/>
            <a:r>
              <a:rPr lang="en-US" sz="1600" b="1" dirty="0"/>
              <a:t>Critical Peak Pricing</a:t>
            </a:r>
          </a:p>
          <a:p>
            <a:pPr algn="l"/>
            <a:r>
              <a:rPr lang="en-US" sz="1600" b="1" dirty="0"/>
              <a:t>Real-Time 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EB479E-868B-5C4D-BD5D-4D1A51057D64}"/>
              </a:ext>
            </a:extLst>
          </p:cNvPr>
          <p:cNvSpPr txBox="1"/>
          <p:nvPr/>
        </p:nvSpPr>
        <p:spPr>
          <a:xfrm>
            <a:off x="2455750" y="5018782"/>
            <a:ext cx="2354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algn="l"/>
            <a:r>
              <a:rPr lang="en-US" sz="1600" b="1" dirty="0"/>
              <a:t>Selling connectivity + electricity</a:t>
            </a:r>
          </a:p>
          <a:p>
            <a:pPr algn="l"/>
            <a:r>
              <a:rPr lang="en-US" sz="1600" b="1" dirty="0"/>
              <a:t>Demand charges</a:t>
            </a:r>
          </a:p>
          <a:p>
            <a:pPr algn="l"/>
            <a:r>
              <a:rPr lang="en-US" sz="1600" b="1" dirty="0"/>
              <a:t>Net metering policies</a:t>
            </a:r>
          </a:p>
        </p:txBody>
      </p:sp>
    </p:spTree>
    <p:extLst>
      <p:ext uri="{BB962C8B-B14F-4D97-AF65-F5344CB8AC3E}">
        <p14:creationId xmlns:p14="http://schemas.microsoft.com/office/powerpoint/2010/main" val="383361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82D2F3-C318-4E0F-A4AE-C06406A1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799"/>
            <a:ext cx="8850357" cy="661887"/>
          </a:xfrm>
        </p:spPr>
        <p:txBody>
          <a:bodyPr anchor="t">
            <a:noAutofit/>
          </a:bodyPr>
          <a:lstStyle/>
          <a:p>
            <a:pPr algn="ctr"/>
            <a:r>
              <a:rPr lang="en-US" sz="3200" dirty="0">
                <a:solidFill>
                  <a:srgbClr val="1F497D"/>
                </a:solidFill>
                <a:latin typeface="Arial Black" panose="020B0A04020102020204" pitchFamily="34" charset="0"/>
              </a:rPr>
              <a:t>In Sum </a:t>
            </a:r>
            <a:br>
              <a:rPr lang="en-US" sz="3200" dirty="0">
                <a:solidFill>
                  <a:srgbClr val="1F497D"/>
                </a:solidFill>
                <a:latin typeface="Arial Black" panose="020B0A04020102020204" pitchFamily="34" charset="0"/>
              </a:rPr>
            </a:br>
            <a:endParaRPr lang="en-US" sz="3200" dirty="0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574" y="2148695"/>
            <a:ext cx="35016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complementary trends:</a:t>
            </a:r>
          </a:p>
          <a:p>
            <a:endParaRPr lang="en-US" sz="2800" dirty="0"/>
          </a:p>
          <a:p>
            <a:pPr marL="268288" lvl="1" indent="-268288">
              <a:buFont typeface="Wingdings" charset="2"/>
              <a:buChar char="ü"/>
            </a:pPr>
            <a:r>
              <a:rPr lang="en-US" sz="2400" dirty="0"/>
              <a:t>With renewables, EVs are cleaner</a:t>
            </a:r>
          </a:p>
          <a:p>
            <a:pPr marL="268288" lvl="1" indent="-268288">
              <a:buFont typeface="Wingdings" charset="2"/>
              <a:buChar char="ü"/>
            </a:pPr>
            <a:r>
              <a:rPr lang="en-US" sz="2400" dirty="0"/>
              <a:t>With EVs, the grid could  be more resilient</a:t>
            </a:r>
          </a:p>
          <a:p>
            <a:pPr marL="600075" lvl="1" indent="-257175">
              <a:buFont typeface="Wingdings" charset="2"/>
              <a:buChar char="ü"/>
            </a:pPr>
            <a:endParaRPr lang="en-US" sz="1600" dirty="0"/>
          </a:p>
          <a:p>
            <a:pPr marL="0" lvl="1"/>
            <a:r>
              <a:rPr lang="en-US" sz="2800" dirty="0"/>
              <a:t>But business models + policy solutions are still needed</a:t>
            </a:r>
            <a:r>
              <a:rPr lang="en-US" sz="2400" dirty="0"/>
              <a:t>.</a:t>
            </a: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4092868" y="2807461"/>
            <a:ext cx="4730164" cy="2838098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  <a:ln>
            <a:solidFill>
              <a:srgbClr val="FFC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44B9F-69D3-EB43-827D-422AA192BCD3}"/>
              </a:ext>
            </a:extLst>
          </p:cNvPr>
          <p:cNvSpPr txBox="1"/>
          <p:nvPr/>
        </p:nvSpPr>
        <p:spPr>
          <a:xfrm>
            <a:off x="4092868" y="5781001"/>
            <a:ext cx="4850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Brown, MA et al. 2018. "Governance of the Smart Grid," </a:t>
            </a:r>
            <a:r>
              <a:rPr lang="en-US" i="1" dirty="0"/>
              <a:t>Wiley Interdisciplinary Reviews (WIREs): Energy and Environment, </a:t>
            </a:r>
            <a:r>
              <a:rPr lang="en-US" dirty="0"/>
              <a:t>DOI: 10.1002/wene.290.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2D987-DB41-824C-9F20-882EDD1A5813}"/>
              </a:ext>
            </a:extLst>
          </p:cNvPr>
          <p:cNvSpPr txBox="1"/>
          <p:nvPr/>
        </p:nvSpPr>
        <p:spPr>
          <a:xfrm>
            <a:off x="258574" y="865355"/>
            <a:ext cx="8591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Arial Black" panose="020B0A04020102020204" pitchFamily="34" charset="0"/>
              </a:rPr>
              <a:t>Grid-integrated vehicles appear to offer a climate-resilient development pathway.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996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>
          <a:xfrm>
            <a:off x="546100" y="305289"/>
            <a:ext cx="8425282" cy="86323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sz="3600" b="1" dirty="0">
                <a:solidFill>
                  <a:srgbClr val="1F497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For More Information —</a:t>
            </a:r>
            <a:br>
              <a:rPr lang="en-US" altLang="zh-CN" sz="3600" b="1" dirty="0">
                <a:solidFill>
                  <a:srgbClr val="1F497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altLang="zh-CN" sz="3600" b="1" dirty="0">
                <a:solidFill>
                  <a:srgbClr val="1F497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and some late night reading??</a:t>
            </a:r>
          </a:p>
        </p:txBody>
      </p:sp>
      <p:sp>
        <p:nvSpPr>
          <p:cNvPr id="3" name="Rectangle 2"/>
          <p:cNvSpPr/>
          <p:nvPr/>
        </p:nvSpPr>
        <p:spPr>
          <a:xfrm>
            <a:off x="546100" y="1596252"/>
            <a:ext cx="5486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prstClr val="black"/>
                </a:solidFill>
              </a:rPr>
              <a:t>Dr. Marilyn A. Brown, </a:t>
            </a:r>
            <a:r>
              <a:rPr lang="pl-PL" sz="2000" dirty="0" err="1">
                <a:solidFill>
                  <a:prstClr val="black"/>
                </a:solidFill>
              </a:rPr>
              <a:t>Regents</a:t>
            </a:r>
            <a:r>
              <a:rPr lang="pl-PL" sz="2000" dirty="0">
                <a:solidFill>
                  <a:prstClr val="black"/>
                </a:solidFill>
              </a:rPr>
              <a:t>’ and </a:t>
            </a:r>
          </a:p>
          <a:p>
            <a:r>
              <a:rPr lang="pl-PL" sz="2000" dirty="0">
                <a:solidFill>
                  <a:prstClr val="black"/>
                </a:solidFill>
              </a:rPr>
              <a:t>Brook Byers Professor of </a:t>
            </a:r>
            <a:r>
              <a:rPr lang="pl-PL" sz="2000" dirty="0" err="1">
                <a:solidFill>
                  <a:prstClr val="black"/>
                </a:solidFill>
              </a:rPr>
              <a:t>Sustainable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pl-PL" sz="2000" dirty="0">
                <a:solidFill>
                  <a:prstClr val="black"/>
                </a:solidFill>
              </a:rPr>
              <a:t>Systems</a:t>
            </a:r>
          </a:p>
          <a:p>
            <a:r>
              <a:rPr lang="en-US" sz="2000" dirty="0">
                <a:solidFill>
                  <a:prstClr val="black"/>
                </a:solidFill>
              </a:rPr>
              <a:t>School of Public Policy</a:t>
            </a:r>
            <a:endParaRPr lang="pl-PL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Georgia Institute of Technology</a:t>
            </a:r>
          </a:p>
          <a:p>
            <a:r>
              <a:rPr lang="en-US" sz="2000" dirty="0">
                <a:solidFill>
                  <a:prstClr val="black"/>
                </a:solidFill>
              </a:rPr>
              <a:t>Atlanta, GA 30332-0345</a:t>
            </a:r>
          </a:p>
          <a:p>
            <a:r>
              <a:rPr lang="pl-PL" sz="2000" dirty="0">
                <a:solidFill>
                  <a:prstClr val="black"/>
                </a:solidFill>
                <a:hlinkClick r:id="rId3"/>
              </a:rPr>
              <a:t>Marilyn.Brown@</a:t>
            </a:r>
            <a:r>
              <a:rPr lang="en-US" sz="2000" dirty="0" err="1">
                <a:solidFill>
                  <a:prstClr val="black"/>
                </a:solidFill>
                <a:hlinkClick r:id="rId3"/>
              </a:rPr>
              <a:t>pubpolicy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.</a:t>
            </a:r>
            <a:r>
              <a:rPr lang="pl-PL" sz="2000" dirty="0">
                <a:solidFill>
                  <a:prstClr val="black"/>
                </a:solidFill>
                <a:hlinkClick r:id="rId3"/>
              </a:rPr>
              <a:t>gatech.edu</a:t>
            </a:r>
            <a:endParaRPr lang="pl-PL" sz="2000" dirty="0">
              <a:solidFill>
                <a:prstClr val="black"/>
              </a:solidFill>
            </a:endParaRPr>
          </a:p>
          <a:p>
            <a:r>
              <a:rPr lang="pl-PL" sz="2000" dirty="0" err="1">
                <a:solidFill>
                  <a:prstClr val="black"/>
                </a:solidFill>
              </a:rPr>
              <a:t>Climate</a:t>
            </a:r>
            <a:r>
              <a:rPr lang="pl-PL" sz="2000" dirty="0">
                <a:solidFill>
                  <a:prstClr val="black"/>
                </a:solidFill>
              </a:rPr>
              <a:t> and </a:t>
            </a:r>
            <a:r>
              <a:rPr lang="pl-PL" sz="2000" dirty="0" err="1">
                <a:solidFill>
                  <a:prstClr val="black"/>
                </a:solidFill>
              </a:rPr>
              <a:t>Energy</a:t>
            </a:r>
            <a:r>
              <a:rPr lang="pl-PL" sz="2000" dirty="0">
                <a:solidFill>
                  <a:prstClr val="black"/>
                </a:solidFill>
              </a:rPr>
              <a:t> Policy Lab: </a:t>
            </a:r>
          </a:p>
          <a:p>
            <a:r>
              <a:rPr lang="pl-PL" sz="2000" dirty="0">
                <a:solidFill>
                  <a:prstClr val="black"/>
                </a:solidFill>
                <a:hlinkClick r:id="rId4"/>
              </a:rPr>
              <a:t>www.cepl.gatech.edu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6" descr="C:\Users\XXI\Downloads\sign_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4565" y="1389495"/>
            <a:ext cx="3318652" cy="877676"/>
          </a:xfrm>
          <a:prstGeom prst="rect">
            <a:avLst/>
          </a:prstGeom>
          <a:noFill/>
        </p:spPr>
      </p:pic>
      <p:pic>
        <p:nvPicPr>
          <p:cNvPr id="9" name="Picture 8" descr="Screen shot 2012-06-15 at 10.17.04 PM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71" y="4642494"/>
            <a:ext cx="1252016" cy="1504107"/>
          </a:xfrm>
          <a:prstGeom prst="rect">
            <a:avLst/>
          </a:prstGeom>
        </p:spPr>
      </p:pic>
      <p:pic>
        <p:nvPicPr>
          <p:cNvPr id="10" name="Picture 9" descr="Macintosh HD:Users:marilyn:Desktop:Screen Shot 2015-06-13 at 11.11.10 AM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613" y="4642548"/>
            <a:ext cx="1220374" cy="150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cintosh HD:Users:marilyn:Desktop:Screen Shot 2015-06-10 at 9.43.27 AM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950" y="2758924"/>
            <a:ext cx="1252837" cy="145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507867"/>
            <a:ext cx="3797300" cy="1943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01949" y="6154629"/>
            <a:ext cx="243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2015                     2013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BF6277-4172-2A4B-9593-5B36662D01BE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13" y="2758924"/>
            <a:ext cx="1220373" cy="14518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8DA29F-D1A1-7941-A40F-559C31A49C52}"/>
              </a:ext>
            </a:extLst>
          </p:cNvPr>
          <p:cNvSpPr txBox="1"/>
          <p:nvPr/>
        </p:nvSpPr>
        <p:spPr>
          <a:xfrm>
            <a:off x="6201950" y="4262976"/>
            <a:ext cx="243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2019                     2016</a:t>
            </a:r>
          </a:p>
        </p:txBody>
      </p:sp>
    </p:spTree>
    <p:extLst>
      <p:ext uri="{BB962C8B-B14F-4D97-AF65-F5344CB8AC3E}">
        <p14:creationId xmlns:p14="http://schemas.microsoft.com/office/powerpoint/2010/main" val="391308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7" y="179882"/>
            <a:ext cx="8656320" cy="129839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</a:rPr>
              <a:t>The Energy Ecosystem is Transforming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528" y="6211669"/>
            <a:ext cx="865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DOE. 2017. Quadrennial Energy Review: Transforming the Nation’s Electricity System, Figure S-3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9" y="1478280"/>
            <a:ext cx="8127134" cy="45327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2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82" y="255314"/>
            <a:ext cx="8910918" cy="1179039"/>
          </a:xfrm>
        </p:spPr>
        <p:txBody>
          <a:bodyPr anchor="t">
            <a:noAutofit/>
          </a:bodyPr>
          <a:lstStyle/>
          <a:p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</a:rPr>
              <a:t>The Shift to Distributed Resources is Happening</a:t>
            </a:r>
            <a:endParaRPr lang="en-US" sz="36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568156"/>
            <a:ext cx="8254093" cy="4623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Expanding phenomena:</a:t>
            </a:r>
          </a:p>
          <a:p>
            <a:r>
              <a:rPr lang="en-US" sz="2400" dirty="0"/>
              <a:t>Distributed solar capacity is now nearly 1% of total U.S. generating capacity (14 GW).</a:t>
            </a:r>
          </a:p>
          <a:p>
            <a:r>
              <a:rPr lang="en-US" sz="2400" dirty="0"/>
              <a:t>&gt;14 million electric customers are supplying power back into the grid. </a:t>
            </a:r>
          </a:p>
          <a:p>
            <a:r>
              <a:rPr lang="en-US" sz="2400" dirty="0"/>
              <a:t>&gt;16 million customers participate in wholesale or utility demand response or time-varying rate programs. </a:t>
            </a:r>
          </a:p>
          <a:p>
            <a:r>
              <a:rPr lang="en-US" sz="2400" dirty="0"/>
              <a:t>&gt;80 GW of combined heat and power now accounts for ~8% of total U.S. generating capacity.</a:t>
            </a:r>
          </a:p>
          <a:p>
            <a:pPr marL="0" indent="0">
              <a:buNone/>
            </a:pPr>
            <a:r>
              <a:rPr lang="en-US" sz="2400" b="1" dirty="0"/>
              <a:t>Emerging phenomenon:</a:t>
            </a:r>
          </a:p>
          <a:p>
            <a:r>
              <a:rPr lang="en-US" sz="2400" dirty="0"/>
              <a:t>The charging cycles of 535,000 EVs are now being managed.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257" y="6325624"/>
            <a:ext cx="682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DOE Electricity Advisory Committee, Smart Grid Subcommittee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4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70">
            <a:extLst>
              <a:ext uri="{FF2B5EF4-FFF2-40B4-BE49-F238E27FC236}">
                <a16:creationId xmlns:a16="http://schemas.microsoft.com/office/drawing/2014/main" id="{33E5F0E7-D3F1-4D58-A1D4-F24F0AB08163}"/>
              </a:ext>
            </a:extLst>
          </p:cNvPr>
          <p:cNvCxnSpPr/>
          <p:nvPr/>
        </p:nvCxnSpPr>
        <p:spPr>
          <a:xfrm flipH="1">
            <a:off x="3402913" y="2209449"/>
            <a:ext cx="6750" cy="266445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5" name="Shape 70">
            <a:extLst>
              <a:ext uri="{FF2B5EF4-FFF2-40B4-BE49-F238E27FC236}">
                <a16:creationId xmlns:a16="http://schemas.microsoft.com/office/drawing/2014/main" id="{CD7376E3-104E-4B0C-877E-CE278EC3DD3D}"/>
              </a:ext>
            </a:extLst>
          </p:cNvPr>
          <p:cNvCxnSpPr/>
          <p:nvPr/>
        </p:nvCxnSpPr>
        <p:spPr>
          <a:xfrm flipH="1">
            <a:off x="5488980" y="2216971"/>
            <a:ext cx="6750" cy="266445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B238-48B6-4D60-A6B8-989876C520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6" name="Shape 80"/>
          <p:cNvSpPr txBox="1">
            <a:spLocks noGrp="1"/>
          </p:cNvSpPr>
          <p:nvPr>
            <p:ph type="title"/>
          </p:nvPr>
        </p:nvSpPr>
        <p:spPr>
          <a:xfrm>
            <a:off x="556029" y="29038"/>
            <a:ext cx="8179983" cy="1271511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1" tIns="25706" rIns="51431" bIns="25706" rtlCol="0" anchor="ctr" anchorCtr="0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rgbClr val="1F497D"/>
                </a:solidFill>
                <a:latin typeface="Arial Black" panose="020B0A04020102020204" pitchFamily="34" charset="0"/>
              </a:rPr>
              <a:t>Grid Resilience is a New Focus, </a:t>
            </a:r>
            <a:br>
              <a:rPr lang="en-US" sz="3200" dirty="0">
                <a:solidFill>
                  <a:srgbClr val="1F497D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1F497D"/>
                </a:solidFill>
                <a:latin typeface="Arial Black" panose="020B0A04020102020204" pitchFamily="34" charset="0"/>
              </a:rPr>
              <a:t>&amp; Electric Vehicles can Contribute</a:t>
            </a:r>
            <a:endParaRPr lang="en" sz="3200" dirty="0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618163-A92B-954F-84D1-C3EC7D4956D4}"/>
              </a:ext>
            </a:extLst>
          </p:cNvPr>
          <p:cNvGrpSpPr/>
          <p:nvPr/>
        </p:nvGrpSpPr>
        <p:grpSpPr>
          <a:xfrm>
            <a:off x="1222073" y="3362146"/>
            <a:ext cx="6423134" cy="3360525"/>
            <a:chOff x="-51980" y="2869744"/>
            <a:chExt cx="3785381" cy="21136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994ADD-0D5C-524F-A9BB-A2FF1876F26D}"/>
                </a:ext>
              </a:extLst>
            </p:cNvPr>
            <p:cNvSpPr txBox="1"/>
            <p:nvPr/>
          </p:nvSpPr>
          <p:spPr>
            <a:xfrm>
              <a:off x="-51980" y="4751066"/>
              <a:ext cx="3785381" cy="23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charset="0"/>
                  <a:ea typeface="Times New Roman" charset="0"/>
                </a:rPr>
                <a:t>Adapted from: National Academy of Sciences, 2017</a:t>
              </a:r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984998-C3F9-E54F-9E85-0CD9BBD55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259" y="2869744"/>
              <a:ext cx="912567" cy="13785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89A021-0068-6D40-B436-6D3A323C8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701" y="3384193"/>
              <a:ext cx="1164956" cy="8382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973583-BCB9-C945-ABE3-73286010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32" y="3094753"/>
              <a:ext cx="1223856" cy="1386521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95F61FE-9CAE-C148-866A-F24B8A1F874E}"/>
                </a:ext>
              </a:extLst>
            </p:cNvPr>
            <p:cNvCxnSpPr>
              <a:cxnSpLocks/>
            </p:cNvCxnSpPr>
            <p:nvPr/>
          </p:nvCxnSpPr>
          <p:spPr>
            <a:xfrm>
              <a:off x="532942" y="3449708"/>
              <a:ext cx="1372058" cy="2078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F14A15-D500-024A-98E0-12A02064CC54}"/>
                </a:ext>
              </a:extLst>
            </p:cNvPr>
            <p:cNvCxnSpPr>
              <a:cxnSpLocks/>
            </p:cNvCxnSpPr>
            <p:nvPr/>
          </p:nvCxnSpPr>
          <p:spPr>
            <a:xfrm>
              <a:off x="499798" y="3449708"/>
              <a:ext cx="1340913" cy="6462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F6284EA-4C1F-6541-B1CA-2A0AD7188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96" t="-3341" r="32557" b="74998"/>
            <a:stretch/>
          </p:blipFill>
          <p:spPr>
            <a:xfrm>
              <a:off x="1240658" y="2951517"/>
              <a:ext cx="1371601" cy="45720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2B2A634-91EA-EC4B-9500-914E763E53A4}"/>
              </a:ext>
            </a:extLst>
          </p:cNvPr>
          <p:cNvGrpSpPr/>
          <p:nvPr/>
        </p:nvGrpSpPr>
        <p:grpSpPr>
          <a:xfrm>
            <a:off x="4804671" y="4096487"/>
            <a:ext cx="1039738" cy="1336744"/>
            <a:chOff x="1713625" y="1460078"/>
            <a:chExt cx="1039738" cy="133674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EC1CB1-4F93-1941-A684-C0D207EC9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3625" y="1460078"/>
              <a:ext cx="901052" cy="5699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2B6B76-69EF-6C43-B67B-60DF162DAAC5}"/>
                </a:ext>
              </a:extLst>
            </p:cNvPr>
            <p:cNvCxnSpPr>
              <a:cxnSpLocks/>
            </p:cNvCxnSpPr>
            <p:nvPr/>
          </p:nvCxnSpPr>
          <p:spPr>
            <a:xfrm>
              <a:off x="1713625" y="2458407"/>
              <a:ext cx="1039738" cy="338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83E5E-5238-5449-BCAE-5F99EDFE6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5"/>
          <a:stretch/>
        </p:blipFill>
        <p:spPr>
          <a:xfrm>
            <a:off x="823912" y="1186339"/>
            <a:ext cx="7912100" cy="18055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6F306-2E01-0F4B-8BFF-770E9082A8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69" y="3112619"/>
            <a:ext cx="2059402" cy="93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45097" y="267786"/>
            <a:ext cx="8898903" cy="84774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</a:rPr>
              <a:t>Managing Electric Resources in Real Time is Complicated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826" y="1558505"/>
            <a:ext cx="4485603" cy="860164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Peak day loads by network are shifting (California duck curve)</a:t>
            </a:r>
            <a:endParaRPr lang="en-US" sz="2400" b="1" dirty="0"/>
          </a:p>
          <a:p>
            <a:pPr marL="285750" indent="-285750">
              <a:buFont typeface="Arial" charset="0"/>
              <a:buChar char="•"/>
            </a:pPr>
            <a:endParaRPr lang="en-US" b="1" dirty="0"/>
          </a:p>
          <a:p>
            <a:pPr marL="285750" indent="-285750">
              <a:buFont typeface="Arial" charset="0"/>
              <a:buChar char="•"/>
            </a:pP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54586" y="6421407"/>
            <a:ext cx="8491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Times New Roman" charset="0"/>
                <a:cs typeface="Arial" charset="0"/>
              </a:rPr>
              <a:t>*Source: DOE</a:t>
            </a:r>
            <a:r>
              <a:rPr lang="en-US" dirty="0"/>
              <a:t>. 2017. </a:t>
            </a:r>
            <a:r>
              <a:rPr lang="en-US" i="1" dirty="0"/>
              <a:t>Staff Report to the Secretary on Electricity Markets and Reliability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87" y="3222583"/>
            <a:ext cx="800219" cy="2603277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sz="2000" dirty="0"/>
              <a:t>Capacity Factor </a:t>
            </a:r>
            <a:r>
              <a:rPr lang="en-US" sz="2000"/>
              <a:t>of Solar </a:t>
            </a:r>
          </a:p>
          <a:p>
            <a:r>
              <a:rPr lang="en-US" sz="2000" dirty="0"/>
              <a:t>at Net Peak Hour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813"/>
          <a:stretch/>
        </p:blipFill>
        <p:spPr>
          <a:xfrm>
            <a:off x="737403" y="3304612"/>
            <a:ext cx="4724701" cy="28381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4780" y="3652269"/>
            <a:ext cx="3203601" cy="10180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At 25% solar in Texas, the on-peak capacity of solar could drop to 5%.*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41403" y="4875205"/>
            <a:ext cx="13064" cy="6072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408" y="1386211"/>
            <a:ext cx="4017324" cy="31210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5385" y="5233491"/>
            <a:ext cx="3432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Resources need to be managed in real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1767" y="5919735"/>
            <a:ext cx="284962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Percent Solar Penetration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64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89" y="162635"/>
            <a:ext cx="8875192" cy="99417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Arial Black" panose="020B0A04020102020204" pitchFamily="34" charset="0"/>
              </a:rPr>
              <a:t>Geospatially Managing Demand Adds More Complexity &amp; Opportunity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r="50362" b="26819"/>
          <a:stretch/>
        </p:blipFill>
        <p:spPr>
          <a:xfrm>
            <a:off x="624840" y="2765003"/>
            <a:ext cx="4094922" cy="376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r="1633" b="27932"/>
          <a:stretch/>
        </p:blipFill>
        <p:spPr>
          <a:xfrm>
            <a:off x="4556109" y="2714532"/>
            <a:ext cx="4161171" cy="3818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767" y="1346743"/>
            <a:ext cx="826051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EVs and other distributed resources need to be deployed into specific zones, and those zones are shifting as solar expands—</a:t>
            </a:r>
            <a:r>
              <a:rPr lang="en-US" sz="2800" b="1" dirty="0"/>
              <a:t>the duck walks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Dispatched to address local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3B0E06-6F68-9443-876B-8B9BF5E54B7A}"/>
              </a:ext>
            </a:extLst>
          </p:cNvPr>
          <p:cNvSpPr/>
          <p:nvPr/>
        </p:nvSpPr>
        <p:spPr>
          <a:xfrm>
            <a:off x="456767" y="6487984"/>
            <a:ext cx="771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ConEd’s</a:t>
            </a:r>
            <a:r>
              <a:rPr lang="en-US" dirty="0"/>
              <a:t> Brooklyn Queens Demand Management Program</a:t>
            </a:r>
          </a:p>
        </p:txBody>
      </p:sp>
    </p:spTree>
    <p:extLst>
      <p:ext uri="{BB962C8B-B14F-4D97-AF65-F5344CB8AC3E}">
        <p14:creationId xmlns:p14="http://schemas.microsoft.com/office/powerpoint/2010/main" val="1928566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0" y="182423"/>
            <a:ext cx="9382163" cy="702480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5" tIns="34275" rIns="68575" bIns="34275" rtlCol="0" anchor="t" anchorCtr="0">
            <a:noAutofit/>
          </a:bodyPr>
          <a:lstStyle/>
          <a:p>
            <a:pPr indent="-152400" algn="ctr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  <a:cs typeface="Arial" pitchFamily="34" charset="0"/>
              </a:rPr>
              <a:t>What Roles Could EVs Play?</a:t>
            </a:r>
            <a:b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  <a:cs typeface="Arial" pitchFamily="34" charset="0"/>
              </a:rPr>
            </a:br>
            <a:endParaRPr lang="en" sz="3600" dirty="0"/>
          </a:p>
        </p:txBody>
      </p:sp>
      <p:cxnSp>
        <p:nvCxnSpPr>
          <p:cNvPr id="34" name="Shape 70">
            <a:extLst>
              <a:ext uri="{FF2B5EF4-FFF2-40B4-BE49-F238E27FC236}">
                <a16:creationId xmlns:a16="http://schemas.microsoft.com/office/drawing/2014/main" id="{33E5F0E7-D3F1-4D58-A1D4-F24F0AB08163}"/>
              </a:ext>
            </a:extLst>
          </p:cNvPr>
          <p:cNvCxnSpPr/>
          <p:nvPr/>
        </p:nvCxnSpPr>
        <p:spPr>
          <a:xfrm flipH="1">
            <a:off x="3013217" y="2140561"/>
            <a:ext cx="9000" cy="35526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5" name="Shape 70">
            <a:extLst>
              <a:ext uri="{FF2B5EF4-FFF2-40B4-BE49-F238E27FC236}">
                <a16:creationId xmlns:a16="http://schemas.microsoft.com/office/drawing/2014/main" id="{CD7376E3-104E-4B0C-877E-CE278EC3DD3D}"/>
              </a:ext>
            </a:extLst>
          </p:cNvPr>
          <p:cNvCxnSpPr/>
          <p:nvPr/>
        </p:nvCxnSpPr>
        <p:spPr>
          <a:xfrm flipH="1">
            <a:off x="5794640" y="2150590"/>
            <a:ext cx="9000" cy="35526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25" name="Rectangle 24"/>
          <p:cNvSpPr/>
          <p:nvPr/>
        </p:nvSpPr>
        <p:spPr>
          <a:xfrm>
            <a:off x="1060202" y="5352199"/>
            <a:ext cx="7455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sz="2400" dirty="0"/>
              <a:t>How much are these grid services worth?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 dirty="0"/>
              <a:t>What business models can be used to create value?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38" y="1402902"/>
            <a:ext cx="6559205" cy="39445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341" y="829558"/>
            <a:ext cx="8606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sz="2400" dirty="0"/>
              <a:t>First, they can reduce GHG emissions compared to ICEs.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 dirty="0"/>
              <a:t>But also, they can support the grid.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51345C-EDE4-BF46-A27B-2B3835293C32}"/>
              </a:ext>
            </a:extLst>
          </p:cNvPr>
          <p:cNvSpPr/>
          <p:nvPr/>
        </p:nvSpPr>
        <p:spPr>
          <a:xfrm>
            <a:off x="213341" y="6211669"/>
            <a:ext cx="8606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Brown, M.A., et al. 2018. </a:t>
            </a:r>
            <a:r>
              <a:rPr lang="en-US" i="1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Enhancing Grid Resilience with Integrated Storage from Electricity Vehicles </a:t>
            </a:r>
            <a:r>
              <a:rPr lang="en-US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U.S. Department of Energy, Electricity Advisory Committee (EAC).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5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04" y="5129233"/>
            <a:ext cx="5530679" cy="1690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7CA10D-99A2-4251-B77D-D1A30815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70" y="282387"/>
            <a:ext cx="8673661" cy="95376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</a:rPr>
              <a:t>The Creation of “</a:t>
            </a:r>
            <a:r>
              <a:rPr lang="en-US" sz="3600" b="1" dirty="0" err="1">
                <a:solidFill>
                  <a:srgbClr val="1F497D"/>
                </a:solidFill>
                <a:latin typeface="Arial Black" panose="020B0A04020102020204" pitchFamily="34" charset="0"/>
              </a:rPr>
              <a:t>Prosumers</a:t>
            </a:r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</a:rPr>
              <a:t>” and the “Sharing Economy”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BBB5-2BA4-4839-9116-0BA0BA200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170" y="1408469"/>
            <a:ext cx="4413031" cy="4724400"/>
          </a:xfrm>
        </p:spPr>
        <p:txBody>
          <a:bodyPr>
            <a:normAutofit/>
          </a:bodyPr>
          <a:lstStyle/>
          <a:p>
            <a:r>
              <a:rPr lang="en-US" sz="2925" dirty="0"/>
              <a:t>Consumers are becoming producers as well as consumers – “Prosumers”</a:t>
            </a:r>
          </a:p>
          <a:p>
            <a:pPr lvl="1"/>
            <a:r>
              <a:rPr lang="en-US" dirty="0"/>
              <a:t>Facilitated by the falling cost of solar panels</a:t>
            </a:r>
          </a:p>
          <a:p>
            <a:pPr lvl="1"/>
            <a:r>
              <a:rPr lang="en-US" sz="2250" dirty="0"/>
              <a:t>Home battery systems are on the move</a:t>
            </a:r>
          </a:p>
          <a:p>
            <a:pPr lvl="1"/>
            <a:r>
              <a:rPr lang="en-US" sz="2250" dirty="0"/>
              <a:t>Many more EV models available and a growing charging infrastructure</a:t>
            </a:r>
          </a:p>
          <a:p>
            <a:pPr lvl="1"/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6359208-8D8D-4864-A3FC-994ABF821B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30" y="1652155"/>
            <a:ext cx="4152069" cy="2199776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783F4C-EF22-43B0-81B1-DBB7A211B154}"/>
              </a:ext>
            </a:extLst>
          </p:cNvPr>
          <p:cNvSpPr/>
          <p:nvPr/>
        </p:nvSpPr>
        <p:spPr>
          <a:xfrm>
            <a:off x="5596759" y="3950164"/>
            <a:ext cx="3090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D92FE0-79DF-4753-AA6B-D17AE4509881}"/>
              </a:ext>
            </a:extLst>
          </p:cNvPr>
          <p:cNvSpPr txBox="1">
            <a:spLocks/>
          </p:cNvSpPr>
          <p:nvPr/>
        </p:nvSpPr>
        <p:spPr>
          <a:xfrm>
            <a:off x="4645300" y="3884675"/>
            <a:ext cx="4298731" cy="12445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0">
              <a:spcBef>
                <a:spcPts val="600"/>
              </a:spcBef>
              <a:buClr>
                <a:schemeClr val="accent1"/>
              </a:buClr>
              <a:buSzPct val="68000"/>
              <a:buNone/>
            </a:pPr>
            <a:r>
              <a:rPr lang="en-US" sz="2400" dirty="0"/>
              <a:t>Grid-integrated vehicles could become another form of “</a:t>
            </a:r>
            <a:r>
              <a:rPr lang="en-US" sz="2400" dirty="0" err="1"/>
              <a:t>prosumerism</a:t>
            </a:r>
            <a:r>
              <a:rPr lang="en-US" sz="2400" dirty="0"/>
              <a:t>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93412-454C-1340-BD1C-1A8A67A59F6B}"/>
              </a:ext>
            </a:extLst>
          </p:cNvPr>
          <p:cNvSpPr txBox="1"/>
          <p:nvPr/>
        </p:nvSpPr>
        <p:spPr>
          <a:xfrm flipH="1">
            <a:off x="6767642" y="5338584"/>
            <a:ext cx="2103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Open for smart business in your garage?</a:t>
            </a:r>
          </a:p>
        </p:txBody>
      </p:sp>
    </p:spTree>
    <p:extLst>
      <p:ext uri="{BB962C8B-B14F-4D97-AF65-F5344CB8AC3E}">
        <p14:creationId xmlns:p14="http://schemas.microsoft.com/office/powerpoint/2010/main" val="89813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81" y="270040"/>
            <a:ext cx="676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F497D"/>
                </a:solidFill>
                <a:latin typeface="Arial Black" panose="020B0A04020102020204" pitchFamily="34" charset="0"/>
                <a:cs typeface="Arial" pitchFamily="34" charset="0"/>
              </a:rPr>
              <a:t>Visions of the Future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7"/>
          <a:stretch/>
        </p:blipFill>
        <p:spPr>
          <a:xfrm>
            <a:off x="-1" y="3650935"/>
            <a:ext cx="9144000" cy="2701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670" y="6352144"/>
            <a:ext cx="442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Mateo Jaramillo, Tesla, June 19,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63" y="2268333"/>
            <a:ext cx="3497420" cy="13783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8AD29-F549-9F48-88B3-2D257C873141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0B0289-9713-C047-BE96-286F1EA7FB54}"/>
              </a:ext>
            </a:extLst>
          </p:cNvPr>
          <p:cNvSpPr txBox="1"/>
          <p:nvPr/>
        </p:nvSpPr>
        <p:spPr>
          <a:xfrm>
            <a:off x="294844" y="1146169"/>
            <a:ext cx="5012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Pairing storage with rooftop solar could boom if  interest translates into action.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technology is known, but the business model needed to scale up is unclear.</a:t>
            </a:r>
          </a:p>
        </p:txBody>
      </p:sp>
    </p:spTree>
    <p:extLst>
      <p:ext uri="{BB962C8B-B14F-4D97-AF65-F5344CB8AC3E}">
        <p14:creationId xmlns:p14="http://schemas.microsoft.com/office/powerpoint/2010/main" val="118985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IA">
    <a:dk1>
      <a:srgbClr val="000000"/>
    </a:dk1>
    <a:lt1>
      <a:srgbClr val="FFFFFF"/>
    </a:lt1>
    <a:dk2>
      <a:srgbClr val="003953"/>
    </a:dk2>
    <a:lt2>
      <a:srgbClr val="333333"/>
    </a:lt2>
    <a:accent1>
      <a:srgbClr val="0096D7"/>
    </a:accent1>
    <a:accent2>
      <a:srgbClr val="BD732A"/>
    </a:accent2>
    <a:accent3>
      <a:srgbClr val="5D9732"/>
    </a:accent3>
    <a:accent4>
      <a:srgbClr val="FFC702"/>
    </a:accent4>
    <a:accent5>
      <a:srgbClr val="A33340"/>
    </a:accent5>
    <a:accent6>
      <a:srgbClr val="675005"/>
    </a:accent6>
    <a:hlink>
      <a:srgbClr val="0096D7"/>
    </a:hlink>
    <a:folHlink>
      <a:srgbClr val="5D9732"/>
    </a:folHlink>
  </a:clrScheme>
  <a:fontScheme name="EIA 1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1578</Words>
  <Application>Microsoft Macintosh PowerPoint</Application>
  <PresentationFormat>On-screen Show (4:3)</PresentationFormat>
  <Paragraphs>184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DengXian Light</vt:lpstr>
      <vt:lpstr>ＭＳ Ｐゴシック</vt:lpstr>
      <vt:lpstr>Arial</vt:lpstr>
      <vt:lpstr>Arial Black</vt:lpstr>
      <vt:lpstr>Calibri</vt:lpstr>
      <vt:lpstr>Calibri Light</vt:lpstr>
      <vt:lpstr>Times</vt:lpstr>
      <vt:lpstr>Times New Roman</vt:lpstr>
      <vt:lpstr>Wingdings</vt:lpstr>
      <vt:lpstr>Wingdings 3</vt:lpstr>
      <vt:lpstr>Office Theme</vt:lpstr>
      <vt:lpstr>EVs + Renewables:  A Merger of Complementary Adaptation Strategies  Dr. Marilyn A. Brown Regents’ &amp; Brook Byers Professor of Sustainable Systems Georgia Institute of Technology         Geography 2050: American Geographical Society  Fall Symposium on Energy Adaptation Strategies Columbia University, November 16, 2018 </vt:lpstr>
      <vt:lpstr>The Energy Ecosystem is Transforming</vt:lpstr>
      <vt:lpstr>The Shift to Distributed Resources is Happening</vt:lpstr>
      <vt:lpstr>Grid Resilience is a New Focus,  &amp; Electric Vehicles can Contribute</vt:lpstr>
      <vt:lpstr>Managing Electric Resources in Real Time is Complicated</vt:lpstr>
      <vt:lpstr>Geospatially Managing Demand Adds More Complexity &amp; Opportunity</vt:lpstr>
      <vt:lpstr>What Roles Could EVs Play? </vt:lpstr>
      <vt:lpstr>The Creation of “Prosumers” and the “Sharing Economy”</vt:lpstr>
      <vt:lpstr>PowerPoint Presentation</vt:lpstr>
      <vt:lpstr>Emerging Business Models</vt:lpstr>
      <vt:lpstr>Storage, too—Could it be Mobile?</vt:lpstr>
      <vt:lpstr>The Policy Ecosystem is Challenging</vt:lpstr>
      <vt:lpstr>In Sum  </vt:lpstr>
      <vt:lpstr>For More Information — and some late night reading??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Shift to a More Distributed and Smarter U.S. Power System  Marilyn Brown, Ph.D., Professor, Georgia Institute of Technology</dc:title>
  <dc:creator>Marilyn Brown</dc:creator>
  <cp:lastModifiedBy>Marilyn Brown</cp:lastModifiedBy>
  <cp:revision>198</cp:revision>
  <cp:lastPrinted>2018-11-14T20:44:50Z</cp:lastPrinted>
  <dcterms:created xsi:type="dcterms:W3CDTF">2017-08-15T13:41:41Z</dcterms:created>
  <dcterms:modified xsi:type="dcterms:W3CDTF">2018-11-18T15:28:14Z</dcterms:modified>
</cp:coreProperties>
</file>