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1" r:id="rId2"/>
    <p:sldId id="271" r:id="rId3"/>
    <p:sldId id="281" r:id="rId4"/>
    <p:sldId id="282" r:id="rId5"/>
    <p:sldId id="263" r:id="rId6"/>
    <p:sldId id="264" r:id="rId7"/>
    <p:sldId id="285" r:id="rId8"/>
    <p:sldId id="291" r:id="rId9"/>
    <p:sldId id="266" r:id="rId10"/>
    <p:sldId id="288" r:id="rId11"/>
    <p:sldId id="279" r:id="rId12"/>
    <p:sldId id="286" r:id="rId13"/>
    <p:sldId id="283" r:id="rId14"/>
    <p:sldId id="265" r:id="rId15"/>
    <p:sldId id="287" r:id="rId16"/>
    <p:sldId id="274" r:id="rId17"/>
    <p:sldId id="276" r:id="rId18"/>
    <p:sldId id="277" r:id="rId19"/>
    <p:sldId id="272" r:id="rId20"/>
    <p:sldId id="284" r:id="rId21"/>
    <p:sldId id="290" r:id="rId22"/>
    <p:sldId id="278"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03" autoAdjust="0"/>
  </p:normalViewPr>
  <p:slideViewPr>
    <p:cSldViewPr>
      <p:cViewPr varScale="1">
        <p:scale>
          <a:sx n="94" d="100"/>
          <a:sy n="94" d="100"/>
        </p:scale>
        <p:origin x="209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iac.nas.gatech.edu\ehyman3\Administrative%20Professional%20I\Dr.%20Brown\Projects\Research%20Project\Business%20Case\BusMo_DATA_ver2%20(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iac.nas.gatech.edu\ehyman3\Administrative%20Professional%20I\Dr.%20Brown\Projects\Research%20Project\Business%20Case\Figure%203.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iac.nas.gatech.edu\ehyman3\Administrative%20Professional%20I\Dr.%20Brown\Projects\Research%20Project\Business%20Case\Figure%2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Rates!$A$2</c:f>
              <c:strCache>
                <c:ptCount val="1"/>
                <c:pt idx="0">
                  <c:v>Residential Customers</c:v>
                </c:pt>
              </c:strCache>
            </c:strRef>
          </c:tx>
          <c:invertIfNegative val="0"/>
          <c:cat>
            <c:numRef>
              <c:f>Rates!$B$1:$AA$1</c:f>
              <c:numCache>
                <c:formatCode>General</c:formatCode>
                <c:ptCount val="2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numCache>
            </c:numRef>
          </c:cat>
          <c:val>
            <c:numRef>
              <c:f>Rates!$B$2:$AA$2</c:f>
              <c:numCache>
                <c:formatCode>0.0%</c:formatCode>
                <c:ptCount val="26"/>
                <c:pt idx="0">
                  <c:v>0</c:v>
                </c:pt>
                <c:pt idx="1">
                  <c:v>6.2297824350708401E-3</c:v>
                </c:pt>
                <c:pt idx="2">
                  <c:v>7.5398581650102797E-3</c:v>
                </c:pt>
                <c:pt idx="3">
                  <c:v>8.7864851595266906E-3</c:v>
                </c:pt>
                <c:pt idx="4">
                  <c:v>9.9698943350865106E-3</c:v>
                </c:pt>
                <c:pt idx="5">
                  <c:v>1.1090584810447701E-2</c:v>
                </c:pt>
                <c:pt idx="6">
                  <c:v>1.21493151486718E-2</c:v>
                </c:pt>
                <c:pt idx="7">
                  <c:v>1.3147091237804401E-2</c:v>
                </c:pt>
                <c:pt idx="8">
                  <c:v>1.40851511292782E-2</c:v>
                </c:pt>
                <c:pt idx="9">
                  <c:v>1.496494722035E-2</c:v>
                </c:pt>
                <c:pt idx="10">
                  <c:v>1.5788126218936601E-2</c:v>
                </c:pt>
                <c:pt idx="11">
                  <c:v>1.1871427960297E-2</c:v>
                </c:pt>
                <c:pt idx="12">
                  <c:v>1.1600881116986501E-2</c:v>
                </c:pt>
                <c:pt idx="13">
                  <c:v>1.1334425518243299E-2</c:v>
                </c:pt>
                <c:pt idx="14">
                  <c:v>1.10724327186747E-2</c:v>
                </c:pt>
                <c:pt idx="15">
                  <c:v>1.0815235547135701E-2</c:v>
                </c:pt>
                <c:pt idx="16">
                  <c:v>1.05631275094653E-2</c:v>
                </c:pt>
                <c:pt idx="17">
                  <c:v>1.0316362724131001E-2</c:v>
                </c:pt>
                <c:pt idx="18">
                  <c:v>1.0075156348913599E-2</c:v>
                </c:pt>
                <c:pt idx="19">
                  <c:v>9.8396854495258305E-3</c:v>
                </c:pt>
                <c:pt idx="20">
                  <c:v>9.6100902559900295E-3</c:v>
                </c:pt>
                <c:pt idx="21">
                  <c:v>9.3864757496707994E-3</c:v>
                </c:pt>
                <c:pt idx="22">
                  <c:v>9.1689135228322401E-3</c:v>
                </c:pt>
                <c:pt idx="23">
                  <c:v>8.9574438533264397E-3</c:v>
                </c:pt>
                <c:pt idx="24">
                  <c:v>8.7520779391749605E-3</c:v>
                </c:pt>
                <c:pt idx="25">
                  <c:v>8.5528002411674794E-3</c:v>
                </c:pt>
              </c:numCache>
            </c:numRef>
          </c:val>
        </c:ser>
        <c:ser>
          <c:idx val="1"/>
          <c:order val="1"/>
          <c:tx>
            <c:strRef>
              <c:f>Rates!$A$3</c:f>
              <c:strCache>
                <c:ptCount val="1"/>
                <c:pt idx="0">
                  <c:v>Commercial/Industrial Customers</c:v>
                </c:pt>
              </c:strCache>
            </c:strRef>
          </c:tx>
          <c:invertIfNegative val="0"/>
          <c:cat>
            <c:numRef>
              <c:f>Rates!$B$1:$AA$1</c:f>
              <c:numCache>
                <c:formatCode>General</c:formatCode>
                <c:ptCount val="2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pt idx="23">
                  <c:v>2036</c:v>
                </c:pt>
                <c:pt idx="24">
                  <c:v>2037</c:v>
                </c:pt>
                <c:pt idx="25">
                  <c:v>2038</c:v>
                </c:pt>
              </c:numCache>
            </c:numRef>
          </c:cat>
          <c:val>
            <c:numRef>
              <c:f>Rates!$B$3:$AA$3</c:f>
              <c:numCache>
                <c:formatCode>0.0%</c:formatCode>
                <c:ptCount val="26"/>
                <c:pt idx="0">
                  <c:v>0</c:v>
                </c:pt>
                <c:pt idx="1">
                  <c:v>7.3489641795456799E-3</c:v>
                </c:pt>
                <c:pt idx="2">
                  <c:v>8.5762187591891699E-3</c:v>
                </c:pt>
                <c:pt idx="3">
                  <c:v>9.7790710421595903E-3</c:v>
                </c:pt>
                <c:pt idx="4">
                  <c:v>1.0958879098016201E-2</c:v>
                </c:pt>
                <c:pt idx="5">
                  <c:v>1.21172893191631E-2</c:v>
                </c:pt>
                <c:pt idx="6">
                  <c:v>1.3256230228347E-2</c:v>
                </c:pt>
                <c:pt idx="7">
                  <c:v>1.4377907238139901E-2</c:v>
                </c:pt>
                <c:pt idx="8">
                  <c:v>1.5484798987239701E-2</c:v>
                </c:pt>
                <c:pt idx="9">
                  <c:v>1.6579655896221901E-2</c:v>
                </c:pt>
                <c:pt idx="10">
                  <c:v>1.7665501611462402E-2</c:v>
                </c:pt>
                <c:pt idx="11">
                  <c:v>1.35714433892024E-2</c:v>
                </c:pt>
                <c:pt idx="12">
                  <c:v>1.3051367093077601E-2</c:v>
                </c:pt>
                <c:pt idx="13">
                  <c:v>1.25527303042661E-2</c:v>
                </c:pt>
                <c:pt idx="14">
                  <c:v>1.20750447760582E-2</c:v>
                </c:pt>
                <c:pt idx="15">
                  <c:v>1.16177761149301E-2</c:v>
                </c:pt>
                <c:pt idx="16">
                  <c:v>1.11803517641745E-2</c:v>
                </c:pt>
                <c:pt idx="17">
                  <c:v>1.07621684761869E-2</c:v>
                </c:pt>
                <c:pt idx="18">
                  <c:v>1.03625992374597E-2</c:v>
                </c:pt>
                <c:pt idx="19">
                  <c:v>9.9809996253600406E-3</c:v>
                </c:pt>
                <c:pt idx="20">
                  <c:v>9.6167135887746998E-3</c:v>
                </c:pt>
                <c:pt idx="21">
                  <c:v>9.2690786557470504E-3</c:v>
                </c:pt>
                <c:pt idx="22">
                  <c:v>8.9374305803261896E-3</c:v>
                </c:pt>
                <c:pt idx="23">
                  <c:v>8.6211074481517408E-3</c:v>
                </c:pt>
                <c:pt idx="24">
                  <c:v>8.3194532659510104E-3</c:v>
                </c:pt>
                <c:pt idx="25">
                  <c:v>8.0318210642855697E-3</c:v>
                </c:pt>
              </c:numCache>
            </c:numRef>
          </c:val>
        </c:ser>
        <c:dLbls>
          <c:showLegendKey val="0"/>
          <c:showVal val="0"/>
          <c:showCatName val="0"/>
          <c:showSerName val="0"/>
          <c:showPercent val="0"/>
          <c:showBubbleSize val="0"/>
        </c:dLbls>
        <c:gapWidth val="150"/>
        <c:axId val="82823488"/>
        <c:axId val="82824048"/>
      </c:barChart>
      <c:catAx>
        <c:axId val="82823488"/>
        <c:scaling>
          <c:orientation val="minMax"/>
        </c:scaling>
        <c:delete val="0"/>
        <c:axPos val="b"/>
        <c:title>
          <c:tx>
            <c:rich>
              <a:bodyPr/>
              <a:lstStyle/>
              <a:p>
                <a:pPr>
                  <a:defRPr sz="1100"/>
                </a:pPr>
                <a:r>
                  <a:rPr lang="en-US" sz="1100"/>
                  <a:t>Year</a:t>
                </a:r>
              </a:p>
            </c:rich>
          </c:tx>
          <c:overlay val="0"/>
        </c:title>
        <c:numFmt formatCode="General" sourceLinked="1"/>
        <c:majorTickMark val="out"/>
        <c:minorTickMark val="none"/>
        <c:tickLblPos val="nextTo"/>
        <c:txPr>
          <a:bodyPr/>
          <a:lstStyle/>
          <a:p>
            <a:pPr>
              <a:defRPr sz="1050"/>
            </a:pPr>
            <a:endParaRPr lang="en-US"/>
          </a:p>
        </c:txPr>
        <c:crossAx val="82824048"/>
        <c:crosses val="autoZero"/>
        <c:auto val="1"/>
        <c:lblAlgn val="ctr"/>
        <c:lblOffset val="100"/>
        <c:noMultiLvlLbl val="0"/>
      </c:catAx>
      <c:valAx>
        <c:axId val="82824048"/>
        <c:scaling>
          <c:orientation val="minMax"/>
        </c:scaling>
        <c:delete val="0"/>
        <c:axPos val="l"/>
        <c:title>
          <c:tx>
            <c:rich>
              <a:bodyPr/>
              <a:lstStyle/>
              <a:p>
                <a:pPr>
                  <a:defRPr sz="1050"/>
                </a:pPr>
                <a:r>
                  <a:rPr lang="en-US" sz="1050"/>
                  <a:t>%</a:t>
                </a:r>
                <a:r>
                  <a:rPr lang="en-US" sz="1050" baseline="0"/>
                  <a:t> Increase in Residential and C/I Rates</a:t>
                </a:r>
                <a:endParaRPr lang="en-US" sz="1050"/>
              </a:p>
            </c:rich>
          </c:tx>
          <c:layout>
            <c:manualLayout>
              <c:xMode val="edge"/>
              <c:yMode val="edge"/>
              <c:x val="1.94444444444444E-2"/>
              <c:y val="0.121980672870437"/>
            </c:manualLayout>
          </c:layout>
          <c:overlay val="0"/>
        </c:title>
        <c:numFmt formatCode="0.0%" sourceLinked="1"/>
        <c:majorTickMark val="out"/>
        <c:minorTickMark val="none"/>
        <c:tickLblPos val="nextTo"/>
        <c:txPr>
          <a:bodyPr/>
          <a:lstStyle/>
          <a:p>
            <a:pPr>
              <a:defRPr sz="1050"/>
            </a:pPr>
            <a:endParaRPr lang="en-US"/>
          </a:p>
        </c:txPr>
        <c:crossAx val="82823488"/>
        <c:crosses val="autoZero"/>
        <c:crossBetween val="between"/>
      </c:valAx>
    </c:plotArea>
    <c:legend>
      <c:legendPos val="t"/>
      <c:legendEntry>
        <c:idx val="1"/>
        <c:txPr>
          <a:bodyPr/>
          <a:lstStyle/>
          <a:p>
            <a:pPr>
              <a:defRPr sz="1400" b="0"/>
            </a:pPr>
            <a:endParaRPr lang="en-US"/>
          </a:p>
        </c:txPr>
      </c:legendEntry>
      <c:layout>
        <c:manualLayout>
          <c:xMode val="edge"/>
          <c:yMode val="edge"/>
          <c:x val="0.24487610574615301"/>
          <c:y val="5.3571428571428603E-2"/>
          <c:w val="0.62838485779962805"/>
          <c:h val="6.9876734158230203E-2"/>
        </c:manualLayout>
      </c:layout>
      <c:overlay val="0"/>
      <c:txPr>
        <a:bodyPr/>
        <a:lstStyle/>
        <a:p>
          <a:pPr>
            <a:defRPr sz="1400" b="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Sheet1!$A$15</c:f>
              <c:strCache>
                <c:ptCount val="1"/>
                <c:pt idx="0">
                  <c:v>Non-Participant Energy Cost</c:v>
                </c:pt>
              </c:strCache>
            </c:strRef>
          </c:tx>
          <c:spPr>
            <a:solidFill>
              <a:schemeClr val="accent1"/>
            </a:solidFill>
            <a:ln>
              <a:noFill/>
            </a:ln>
            <a:effectLst/>
          </c:spPr>
          <c:invertIfNegative val="0"/>
          <c:cat>
            <c:multiLvlStrRef>
              <c:f>Sheet1!$B$13:$E$14</c:f>
              <c:multiLvlStrCache>
                <c:ptCount val="4"/>
                <c:lvl>
                  <c:pt idx="0">
                    <c:v>Prototype</c:v>
                  </c:pt>
                  <c:pt idx="1">
                    <c:v>SFVR</c:v>
                  </c:pt>
                  <c:pt idx="2">
                    <c:v>Prototype</c:v>
                  </c:pt>
                  <c:pt idx="3">
                    <c:v>SFVR</c:v>
                  </c:pt>
                </c:lvl>
                <c:lvl>
                  <c:pt idx="0">
                    <c:v>Residential</c:v>
                  </c:pt>
                  <c:pt idx="2">
                    <c:v>Commercial</c:v>
                  </c:pt>
                </c:lvl>
              </c:multiLvlStrCache>
            </c:multiLvlStrRef>
          </c:cat>
          <c:val>
            <c:numRef>
              <c:f>Sheet1!$B$15:$E$15</c:f>
              <c:numCache>
                <c:formatCode>0.0%</c:formatCode>
                <c:ptCount val="4"/>
                <c:pt idx="0">
                  <c:v>1.06625113620686E-2</c:v>
                </c:pt>
                <c:pt idx="1">
                  <c:v>1.32593034232538E-3</c:v>
                </c:pt>
                <c:pt idx="2">
                  <c:v>1.00037331831201E-2</c:v>
                </c:pt>
                <c:pt idx="3">
                  <c:v>9.1278421644846097E-4</c:v>
                </c:pt>
              </c:numCache>
            </c:numRef>
          </c:val>
        </c:ser>
        <c:ser>
          <c:idx val="1"/>
          <c:order val="1"/>
          <c:tx>
            <c:strRef>
              <c:f>Sheet1!$A$16</c:f>
              <c:strCache>
                <c:ptCount val="1"/>
                <c:pt idx="0">
                  <c:v>Participant Energy Cost</c:v>
                </c:pt>
              </c:strCache>
            </c:strRef>
          </c:tx>
          <c:spPr>
            <a:solidFill>
              <a:schemeClr val="accent2"/>
            </a:solidFill>
            <a:ln>
              <a:noFill/>
            </a:ln>
            <a:effectLst/>
          </c:spPr>
          <c:invertIfNegative val="0"/>
          <c:cat>
            <c:multiLvlStrRef>
              <c:f>Sheet1!$B$13:$E$14</c:f>
              <c:multiLvlStrCache>
                <c:ptCount val="4"/>
                <c:lvl>
                  <c:pt idx="0">
                    <c:v>Prototype</c:v>
                  </c:pt>
                  <c:pt idx="1">
                    <c:v>SFVR</c:v>
                  </c:pt>
                  <c:pt idx="2">
                    <c:v>Prototype</c:v>
                  </c:pt>
                  <c:pt idx="3">
                    <c:v>SFVR</c:v>
                  </c:pt>
                </c:lvl>
                <c:lvl>
                  <c:pt idx="0">
                    <c:v>Residential</c:v>
                  </c:pt>
                  <c:pt idx="2">
                    <c:v>Commercial</c:v>
                  </c:pt>
                </c:lvl>
              </c:multiLvlStrCache>
            </c:multiLvlStrRef>
          </c:cat>
          <c:val>
            <c:numRef>
              <c:f>Sheet1!$B$16:$E$16</c:f>
              <c:numCache>
                <c:formatCode>0.0%</c:formatCode>
                <c:ptCount val="4"/>
                <c:pt idx="0">
                  <c:v>9.8488689738513505E-3</c:v>
                </c:pt>
                <c:pt idx="1">
                  <c:v>3.8192071789104297E-2</c:v>
                </c:pt>
                <c:pt idx="2">
                  <c:v>7.9149620225374695E-3</c:v>
                </c:pt>
                <c:pt idx="3">
                  <c:v>3.8420928193524898E-2</c:v>
                </c:pt>
              </c:numCache>
            </c:numRef>
          </c:val>
        </c:ser>
        <c:ser>
          <c:idx val="2"/>
          <c:order val="2"/>
          <c:tx>
            <c:strRef>
              <c:f>Sheet1!$A$17</c:f>
              <c:strCache>
                <c:ptCount val="1"/>
                <c:pt idx="0">
                  <c:v>Avg Energy Cost</c:v>
                </c:pt>
              </c:strCache>
            </c:strRef>
          </c:tx>
          <c:spPr>
            <a:solidFill>
              <a:schemeClr val="accent3"/>
            </a:solidFill>
            <a:ln>
              <a:noFill/>
            </a:ln>
            <a:effectLst/>
          </c:spPr>
          <c:invertIfNegative val="0"/>
          <c:cat>
            <c:multiLvlStrRef>
              <c:f>Sheet1!$B$13:$E$14</c:f>
              <c:multiLvlStrCache>
                <c:ptCount val="4"/>
                <c:lvl>
                  <c:pt idx="0">
                    <c:v>Prototype</c:v>
                  </c:pt>
                  <c:pt idx="1">
                    <c:v>SFVR</c:v>
                  </c:pt>
                  <c:pt idx="2">
                    <c:v>Prototype</c:v>
                  </c:pt>
                  <c:pt idx="3">
                    <c:v>SFVR</c:v>
                  </c:pt>
                </c:lvl>
                <c:lvl>
                  <c:pt idx="0">
                    <c:v>Residential</c:v>
                  </c:pt>
                  <c:pt idx="2">
                    <c:v>Commercial</c:v>
                  </c:pt>
                </c:lvl>
              </c:multiLvlStrCache>
            </c:multiLvlStrRef>
          </c:cat>
          <c:val>
            <c:numRef>
              <c:f>Sheet1!$B$17:$E$17</c:f>
              <c:numCache>
                <c:formatCode>0.0%</c:formatCode>
                <c:ptCount val="4"/>
                <c:pt idx="0">
                  <c:v>1.0452409856922E-2</c:v>
                </c:pt>
                <c:pt idx="1">
                  <c:v>1.0520291723583699E-2</c:v>
                </c:pt>
                <c:pt idx="2">
                  <c:v>9.5151923311988205E-3</c:v>
                </c:pt>
                <c:pt idx="3">
                  <c:v>9.1550961221120806E-3</c:v>
                </c:pt>
              </c:numCache>
            </c:numRef>
          </c:val>
        </c:ser>
        <c:dLbls>
          <c:showLegendKey val="0"/>
          <c:showVal val="0"/>
          <c:showCatName val="0"/>
          <c:showSerName val="0"/>
          <c:showPercent val="0"/>
          <c:showBubbleSize val="0"/>
        </c:dLbls>
        <c:gapWidth val="182"/>
        <c:axId val="82827408"/>
        <c:axId val="82827968"/>
      </c:barChart>
      <c:catAx>
        <c:axId val="82827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827968"/>
        <c:crosses val="autoZero"/>
        <c:auto val="1"/>
        <c:lblAlgn val="ctr"/>
        <c:lblOffset val="100"/>
        <c:noMultiLvlLbl val="0"/>
      </c:catAx>
      <c:valAx>
        <c:axId val="8282796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282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Sheet1!$A$9</c:f>
              <c:strCache>
                <c:ptCount val="1"/>
                <c:pt idx="0">
                  <c:v>Program Cost</c:v>
                </c:pt>
              </c:strCache>
            </c:strRef>
          </c:tx>
          <c:spPr>
            <a:solidFill>
              <a:schemeClr val="accent1"/>
            </a:solidFill>
            <a:ln>
              <a:noFill/>
            </a:ln>
            <a:effectLst/>
          </c:spPr>
          <c:invertIfNegative val="0"/>
          <c:cat>
            <c:multiLvlStrRef>
              <c:f>Sheet1!$B$7:$G$8</c:f>
              <c:multiLvlStrCache>
                <c:ptCount val="6"/>
                <c:lvl>
                  <c:pt idx="0">
                    <c:v>Base Case</c:v>
                  </c:pt>
                  <c:pt idx="1">
                    <c:v>Prototype</c:v>
                  </c:pt>
                  <c:pt idx="2">
                    <c:v>SFVR</c:v>
                  </c:pt>
                  <c:pt idx="3">
                    <c:v>Base Case</c:v>
                  </c:pt>
                  <c:pt idx="4">
                    <c:v>Prototype</c:v>
                  </c:pt>
                  <c:pt idx="5">
                    <c:v>SFVR</c:v>
                  </c:pt>
                </c:lvl>
                <c:lvl>
                  <c:pt idx="0">
                    <c:v>Residential</c:v>
                  </c:pt>
                  <c:pt idx="3">
                    <c:v>Commercial</c:v>
                  </c:pt>
                </c:lvl>
              </c:multiLvlStrCache>
            </c:multiLvlStrRef>
          </c:cat>
          <c:val>
            <c:numRef>
              <c:f>Sheet1!$B$9:$G$9</c:f>
              <c:numCache>
                <c:formatCode>_("$"* #,##0.0_);_("$"* \(#,##0.0\);_("$"* "-"??_);_(@_)</c:formatCode>
                <c:ptCount val="6"/>
                <c:pt idx="0">
                  <c:v>0</c:v>
                </c:pt>
                <c:pt idx="1">
                  <c:v>0.13174938852426299</c:v>
                </c:pt>
                <c:pt idx="2">
                  <c:v>0.16413571042182401</c:v>
                </c:pt>
                <c:pt idx="3">
                  <c:v>0</c:v>
                </c:pt>
                <c:pt idx="4">
                  <c:v>9.8670122167583002E-2</c:v>
                </c:pt>
                <c:pt idx="5">
                  <c:v>9.9312602504589606E-2</c:v>
                </c:pt>
              </c:numCache>
            </c:numRef>
          </c:val>
        </c:ser>
        <c:ser>
          <c:idx val="1"/>
          <c:order val="1"/>
          <c:tx>
            <c:strRef>
              <c:f>Sheet1!$A$10</c:f>
              <c:strCache>
                <c:ptCount val="1"/>
                <c:pt idx="0">
                  <c:v>Decoupling</c:v>
                </c:pt>
              </c:strCache>
            </c:strRef>
          </c:tx>
          <c:spPr>
            <a:solidFill>
              <a:schemeClr val="accent2"/>
            </a:solidFill>
            <a:ln>
              <a:noFill/>
            </a:ln>
            <a:effectLst/>
          </c:spPr>
          <c:invertIfNegative val="0"/>
          <c:cat>
            <c:multiLvlStrRef>
              <c:f>Sheet1!$B$7:$G$8</c:f>
              <c:multiLvlStrCache>
                <c:ptCount val="6"/>
                <c:lvl>
                  <c:pt idx="0">
                    <c:v>Base Case</c:v>
                  </c:pt>
                  <c:pt idx="1">
                    <c:v>Prototype</c:v>
                  </c:pt>
                  <c:pt idx="2">
                    <c:v>SFVR</c:v>
                  </c:pt>
                  <c:pt idx="3">
                    <c:v>Base Case</c:v>
                  </c:pt>
                  <c:pt idx="4">
                    <c:v>Prototype</c:v>
                  </c:pt>
                  <c:pt idx="5">
                    <c:v>SFVR</c:v>
                  </c:pt>
                </c:lvl>
                <c:lvl>
                  <c:pt idx="0">
                    <c:v>Residential</c:v>
                  </c:pt>
                  <c:pt idx="3">
                    <c:v>Commercial</c:v>
                  </c:pt>
                </c:lvl>
              </c:multiLvlStrCache>
            </c:multiLvlStrRef>
          </c:cat>
          <c:val>
            <c:numRef>
              <c:f>Sheet1!$B$10:$G$10</c:f>
              <c:numCache>
                <c:formatCode>_("$"* #,##0.0_);_("$"* \(#,##0.0\);_("$"* "-"??_);_(@_)</c:formatCode>
                <c:ptCount val="6"/>
                <c:pt idx="0">
                  <c:v>0</c:v>
                </c:pt>
                <c:pt idx="1">
                  <c:v>0.90638060111687202</c:v>
                </c:pt>
                <c:pt idx="2">
                  <c:v>0.87470909550564402</c:v>
                </c:pt>
                <c:pt idx="3">
                  <c:v>0</c:v>
                </c:pt>
                <c:pt idx="4">
                  <c:v>1.3787277469207599</c:v>
                </c:pt>
                <c:pt idx="5">
                  <c:v>1.3736451727466701</c:v>
                </c:pt>
              </c:numCache>
            </c:numRef>
          </c:val>
        </c:ser>
        <c:ser>
          <c:idx val="2"/>
          <c:order val="2"/>
          <c:tx>
            <c:strRef>
              <c:f>Sheet1!$A$11</c:f>
              <c:strCache>
                <c:ptCount val="1"/>
                <c:pt idx="0">
                  <c:v>Incentive</c:v>
                </c:pt>
              </c:strCache>
            </c:strRef>
          </c:tx>
          <c:spPr>
            <a:solidFill>
              <a:schemeClr val="accent3"/>
            </a:solidFill>
            <a:ln>
              <a:noFill/>
            </a:ln>
            <a:effectLst/>
          </c:spPr>
          <c:invertIfNegative val="0"/>
          <c:cat>
            <c:multiLvlStrRef>
              <c:f>Sheet1!$B$7:$G$8</c:f>
              <c:multiLvlStrCache>
                <c:ptCount val="6"/>
                <c:lvl>
                  <c:pt idx="0">
                    <c:v>Base Case</c:v>
                  </c:pt>
                  <c:pt idx="1">
                    <c:v>Prototype</c:v>
                  </c:pt>
                  <c:pt idx="2">
                    <c:v>SFVR</c:v>
                  </c:pt>
                  <c:pt idx="3">
                    <c:v>Base Case</c:v>
                  </c:pt>
                  <c:pt idx="4">
                    <c:v>Prototype</c:v>
                  </c:pt>
                  <c:pt idx="5">
                    <c:v>SFVR</c:v>
                  </c:pt>
                </c:lvl>
                <c:lvl>
                  <c:pt idx="0">
                    <c:v>Residential</c:v>
                  </c:pt>
                  <c:pt idx="3">
                    <c:v>Commercial</c:v>
                  </c:pt>
                </c:lvl>
              </c:multiLvlStrCache>
            </c:multiLvlStrRef>
          </c:cat>
          <c:val>
            <c:numRef>
              <c:f>Sheet1!$B$11:$G$11</c:f>
              <c:numCache>
                <c:formatCode>_("$"* #,##0.0_);_("$"* \(#,##0.0\);_("$"* "-"??_);_(@_)</c:formatCode>
                <c:ptCount val="6"/>
                <c:pt idx="0">
                  <c:v>0</c:v>
                </c:pt>
                <c:pt idx="1">
                  <c:v>4.0851849356400302E-3</c:v>
                </c:pt>
                <c:pt idx="2">
                  <c:v>2.98037648028071E-3</c:v>
                </c:pt>
                <c:pt idx="3">
                  <c:v>0</c:v>
                </c:pt>
                <c:pt idx="4">
                  <c:v>8.7542034572606994E-2</c:v>
                </c:pt>
                <c:pt idx="5">
                  <c:v>3.5167847940755302E-2</c:v>
                </c:pt>
              </c:numCache>
            </c:numRef>
          </c:val>
        </c:ser>
        <c:ser>
          <c:idx val="3"/>
          <c:order val="3"/>
          <c:tx>
            <c:strRef>
              <c:f>Sheet1!$A$12</c:f>
              <c:strCache>
                <c:ptCount val="1"/>
                <c:pt idx="0">
                  <c:v>Authorized</c:v>
                </c:pt>
              </c:strCache>
            </c:strRef>
          </c:tx>
          <c:spPr>
            <a:solidFill>
              <a:schemeClr val="accent4"/>
            </a:solidFill>
            <a:ln>
              <a:noFill/>
            </a:ln>
            <a:effectLst/>
          </c:spPr>
          <c:invertIfNegative val="0"/>
          <c:cat>
            <c:multiLvlStrRef>
              <c:f>Sheet1!$B$7:$G$8</c:f>
              <c:multiLvlStrCache>
                <c:ptCount val="6"/>
                <c:lvl>
                  <c:pt idx="0">
                    <c:v>Base Case</c:v>
                  </c:pt>
                  <c:pt idx="1">
                    <c:v>Prototype</c:v>
                  </c:pt>
                  <c:pt idx="2">
                    <c:v>SFVR</c:v>
                  </c:pt>
                  <c:pt idx="3">
                    <c:v>Base Case</c:v>
                  </c:pt>
                  <c:pt idx="4">
                    <c:v>Prototype</c:v>
                  </c:pt>
                  <c:pt idx="5">
                    <c:v>SFVR</c:v>
                  </c:pt>
                </c:lvl>
                <c:lvl>
                  <c:pt idx="0">
                    <c:v>Residential</c:v>
                  </c:pt>
                  <c:pt idx="3">
                    <c:v>Commercial</c:v>
                  </c:pt>
                </c:lvl>
              </c:multiLvlStrCache>
            </c:multiLvlStrRef>
          </c:cat>
          <c:val>
            <c:numRef>
              <c:f>Sheet1!$B$12:$G$12</c:f>
              <c:numCache>
                <c:formatCode>_("$"* #,##0.0_);_("$"* \(#,##0.0\);_("$"* "-"??_);_(@_)</c:formatCode>
                <c:ptCount val="6"/>
                <c:pt idx="0">
                  <c:v>0.29990101060796098</c:v>
                </c:pt>
                <c:pt idx="1">
                  <c:v>0</c:v>
                </c:pt>
                <c:pt idx="2">
                  <c:v>0</c:v>
                </c:pt>
                <c:pt idx="3">
                  <c:v>0.91652793172481495</c:v>
                </c:pt>
                <c:pt idx="4">
                  <c:v>0</c:v>
                </c:pt>
                <c:pt idx="5">
                  <c:v>0</c:v>
                </c:pt>
              </c:numCache>
            </c:numRef>
          </c:val>
        </c:ser>
        <c:ser>
          <c:idx val="4"/>
          <c:order val="4"/>
          <c:tx>
            <c:strRef>
              <c:f>Sheet1!$A$13</c:f>
              <c:strCache>
                <c:ptCount val="1"/>
                <c:pt idx="0">
                  <c:v>Base Case</c:v>
                </c:pt>
              </c:strCache>
            </c:strRef>
          </c:tx>
          <c:spPr>
            <a:solidFill>
              <a:schemeClr val="accent5"/>
            </a:solidFill>
            <a:ln>
              <a:noFill/>
            </a:ln>
            <a:effectLst/>
          </c:spPr>
          <c:invertIfNegative val="0"/>
          <c:cat>
            <c:multiLvlStrRef>
              <c:f>Sheet1!$B$7:$G$8</c:f>
              <c:multiLvlStrCache>
                <c:ptCount val="6"/>
                <c:lvl>
                  <c:pt idx="0">
                    <c:v>Base Case</c:v>
                  </c:pt>
                  <c:pt idx="1">
                    <c:v>Prototype</c:v>
                  </c:pt>
                  <c:pt idx="2">
                    <c:v>SFVR</c:v>
                  </c:pt>
                  <c:pt idx="3">
                    <c:v>Base Case</c:v>
                  </c:pt>
                  <c:pt idx="4">
                    <c:v>Prototype</c:v>
                  </c:pt>
                  <c:pt idx="5">
                    <c:v>SFVR</c:v>
                  </c:pt>
                </c:lvl>
                <c:lvl>
                  <c:pt idx="0">
                    <c:v>Residential</c:v>
                  </c:pt>
                  <c:pt idx="3">
                    <c:v>Commercial</c:v>
                  </c:pt>
                </c:lvl>
              </c:multiLvlStrCache>
            </c:multiLvlStrRef>
          </c:cat>
          <c:val>
            <c:numRef>
              <c:f>Sheet1!$B$13:$G$13</c:f>
              <c:numCache>
                <c:formatCode>_("$"* #,##0.0_);_("$"* \(#,##0.0\);_("$"* "-"??_);_(@_)</c:formatCode>
                <c:ptCount val="6"/>
                <c:pt idx="0">
                  <c:v>0.88060818781126204</c:v>
                </c:pt>
                <c:pt idx="1">
                  <c:v>0</c:v>
                </c:pt>
                <c:pt idx="2">
                  <c:v>0</c:v>
                </c:pt>
                <c:pt idx="3">
                  <c:v>0.88060818781126204</c:v>
                </c:pt>
                <c:pt idx="4">
                  <c:v>0</c:v>
                </c:pt>
                <c:pt idx="5">
                  <c:v>0</c:v>
                </c:pt>
              </c:numCache>
            </c:numRef>
          </c:val>
        </c:ser>
        <c:dLbls>
          <c:showLegendKey val="0"/>
          <c:showVal val="0"/>
          <c:showCatName val="0"/>
          <c:showSerName val="0"/>
          <c:showPercent val="0"/>
          <c:showBubbleSize val="0"/>
        </c:dLbls>
        <c:gapWidth val="150"/>
        <c:overlap val="100"/>
        <c:axId val="182463632"/>
        <c:axId val="182464192"/>
      </c:barChart>
      <c:catAx>
        <c:axId val="18246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2464192"/>
        <c:crosses val="autoZero"/>
        <c:auto val="1"/>
        <c:lblAlgn val="ctr"/>
        <c:lblOffset val="100"/>
        <c:noMultiLvlLbl val="0"/>
      </c:catAx>
      <c:valAx>
        <c:axId val="1824641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Change in Earnings ($ Billions)</a:t>
                </a:r>
                <a:endParaRPr lang="en-US" sz="7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246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DEB6E-FF07-448C-B083-A331080E17C8}"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AAC93-7B6D-4F84-A5A5-5A0986E5446D}" type="slidenum">
              <a:rPr lang="en-US" smtClean="0"/>
              <a:t>‹#›</a:t>
            </a:fld>
            <a:endParaRPr lang="en-US"/>
          </a:p>
        </p:txBody>
      </p:sp>
    </p:spTree>
    <p:extLst>
      <p:ext uri="{BB962C8B-B14F-4D97-AF65-F5344CB8AC3E}">
        <p14:creationId xmlns:p14="http://schemas.microsoft.com/office/powerpoint/2010/main" val="114218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42B821-812D-424E-AD3C-12E7730F4D1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93693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10</a:t>
            </a:fld>
            <a:endParaRPr lang="en-US"/>
          </a:p>
        </p:txBody>
      </p:sp>
    </p:spTree>
    <p:extLst>
      <p:ext uri="{BB962C8B-B14F-4D97-AF65-F5344CB8AC3E}">
        <p14:creationId xmlns:p14="http://schemas.microsoft.com/office/powerpoint/2010/main" val="304574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11</a:t>
            </a:fld>
            <a:endParaRPr lang="en-US"/>
          </a:p>
        </p:txBody>
      </p:sp>
    </p:spTree>
    <p:extLst>
      <p:ext uri="{BB962C8B-B14F-4D97-AF65-F5344CB8AC3E}">
        <p14:creationId xmlns:p14="http://schemas.microsoft.com/office/powerpoint/2010/main" val="1164577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12</a:t>
            </a:fld>
            <a:endParaRPr lang="en-US"/>
          </a:p>
        </p:txBody>
      </p:sp>
    </p:spTree>
    <p:extLst>
      <p:ext uri="{BB962C8B-B14F-4D97-AF65-F5344CB8AC3E}">
        <p14:creationId xmlns:p14="http://schemas.microsoft.com/office/powerpoint/2010/main" val="3038323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13</a:t>
            </a:fld>
            <a:endParaRPr lang="en-US"/>
          </a:p>
        </p:txBody>
      </p:sp>
    </p:spTree>
    <p:extLst>
      <p:ext uri="{BB962C8B-B14F-4D97-AF65-F5344CB8AC3E}">
        <p14:creationId xmlns:p14="http://schemas.microsoft.com/office/powerpoint/2010/main" val="386747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the customer side, average bills would drop by 1.9% for residential customers and by 4.8% for C/I customers. Program participants would benefit from much greater bill savings (7.5% for residential participants and 20.7% for commercial participants). Non-participating households and C/I businesses would both benefit from a small reduction in bills due to rate reductions.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without any elements of the business model being added, the energy-efficiency programs reduce rates by eliminating a greater proportion of more expensive on-peak than off-peak fuel expenditures.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ratio of on- to off-peak savings creates this effect, which is analogous to the demand reduction-induced price effect (DRIPE) seen in ISO-administered electricity markets and in national studies of industrial energy-efficiency programs. With the DRIPE effect, both participants and non-participants can save on their electricity bills when energy-efficiency programs are introduced and utilities are not fully compensated or incentivized.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14</a:t>
            </a:fld>
            <a:endParaRPr lang="en-US"/>
          </a:p>
        </p:txBody>
      </p:sp>
    </p:spTree>
    <p:extLst>
      <p:ext uri="{BB962C8B-B14F-4D97-AF65-F5344CB8AC3E}">
        <p14:creationId xmlns:p14="http://schemas.microsoft.com/office/powerpoint/2010/main" val="180026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 the customer side, average bills would drop by 1.9% for residential customers and by 4.8% for C/I customers. Program participants would benefit from much greater bill savings (7.5% for residential participants and 20.7% for commercial participants). Non-participating households and C/I businesses would both benefit from a small reduction in bills due to rate reductions.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without any elements of the business model being added, the energy-efficiency programs reduce rates by eliminating a greater proportion of more expensive on-peak than off-peak fuel expenditures.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ratio of on- to off-peak savings creates this effect, which is analogous to the demand reduction-induced price effect (DRIPE) seen in ISO-administered electricity markets and in national studies of industrial energy-efficiency programs. With the DRIPE effect, both participants and non-participants can save on their electricity bills when energy-efficiency programs are introduced and utilities are not fully compensated or incentivized.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15</a:t>
            </a:fld>
            <a:endParaRPr lang="en-US"/>
          </a:p>
        </p:txBody>
      </p:sp>
    </p:spTree>
    <p:extLst>
      <p:ext uri="{BB962C8B-B14F-4D97-AF65-F5344CB8AC3E}">
        <p14:creationId xmlns:p14="http://schemas.microsoft.com/office/powerpoint/2010/main" val="180026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16</a:t>
            </a:fld>
            <a:endParaRPr lang="en-US"/>
          </a:p>
        </p:txBody>
      </p:sp>
    </p:spTree>
    <p:extLst>
      <p:ext uri="{BB962C8B-B14F-4D97-AF65-F5344CB8AC3E}">
        <p14:creationId xmlns:p14="http://schemas.microsoft.com/office/powerpoint/2010/main" val="353481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“Percent</a:t>
            </a:r>
            <a:r>
              <a:rPr lang="en-US" sz="1400" baseline="0" dirty="0" smtClean="0"/>
              <a:t> difference in energy bills” is (base case rates) minus (energy efficiency case rates). So the positive values mean that bills decrease with EE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17</a:t>
            </a:fld>
            <a:endParaRPr lang="en-US"/>
          </a:p>
        </p:txBody>
      </p:sp>
    </p:spTree>
    <p:extLst>
      <p:ext uri="{BB962C8B-B14F-4D97-AF65-F5344CB8AC3E}">
        <p14:creationId xmlns:p14="http://schemas.microsoft.com/office/powerpoint/2010/main" val="57573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18</a:t>
            </a:fld>
            <a:endParaRPr lang="en-US"/>
          </a:p>
        </p:txBody>
      </p:sp>
    </p:spTree>
    <p:extLst>
      <p:ext uri="{BB962C8B-B14F-4D97-AF65-F5344CB8AC3E}">
        <p14:creationId xmlns:p14="http://schemas.microsoft.com/office/powerpoint/2010/main" val="3795315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19</a:t>
            </a:fld>
            <a:endParaRPr lang="en-US"/>
          </a:p>
        </p:txBody>
      </p:sp>
    </p:spTree>
    <p:extLst>
      <p:ext uri="{BB962C8B-B14F-4D97-AF65-F5344CB8AC3E}">
        <p14:creationId xmlns:p14="http://schemas.microsoft.com/office/powerpoint/2010/main" val="4253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400" kern="1200" dirty="0" smtClean="0">
                <a:solidFill>
                  <a:schemeClr val="tx1"/>
                </a:solidFill>
                <a:latin typeface="+mn-lt"/>
                <a:ea typeface="+mn-ea"/>
                <a:cs typeface="+mn-cs"/>
              </a:rPr>
              <a:t>The utility sector has seen significant transformation in the past decade, prompted in part by the development and deployment of advanced technologies and the evolution of industry policies and regulations. In recent years, such changes have resulted in notable shifts in the marketplace, including new offerings and market entrants, as well as the formation of disruptive business models. Evolving customer offerings around photovoltaic solar, energy efficiency and demand response at the wholesale and retail levels and recent engagements by Google, Comcast and GM in the power sector are but a few examples of how the industry is changing.</a:t>
            </a:r>
            <a:endParaRPr lang="en-US" sz="1400" dirty="0"/>
          </a:p>
        </p:txBody>
      </p:sp>
      <p:sp>
        <p:nvSpPr>
          <p:cNvPr id="4" name="灯片编号占位符 3"/>
          <p:cNvSpPr>
            <a:spLocks noGrp="1"/>
          </p:cNvSpPr>
          <p:nvPr>
            <p:ph type="sldNum" sz="quarter" idx="10"/>
          </p:nvPr>
        </p:nvSpPr>
        <p:spPr/>
        <p:txBody>
          <a:bodyPr/>
          <a:lstStyle/>
          <a:p>
            <a:fld id="{6D664881-5D2B-4723-A267-475FE532140E}" type="slidenum">
              <a:rPr lang="en-US" smtClean="0"/>
              <a:pPr/>
              <a:t>2</a:t>
            </a:fld>
            <a:endParaRPr lang="en-US" dirty="0"/>
          </a:p>
        </p:txBody>
      </p:sp>
    </p:spTree>
    <p:extLst>
      <p:ext uri="{BB962C8B-B14F-4D97-AF65-F5344CB8AC3E}">
        <p14:creationId xmlns:p14="http://schemas.microsoft.com/office/powerpoint/2010/main" val="139977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6925" lvl="3" indent="-342900">
              <a:spcAft>
                <a:spcPts val="850"/>
              </a:spcAft>
              <a:buClr>
                <a:schemeClr val="accent1"/>
              </a:buClr>
              <a:buSzPct val="100000"/>
              <a:buFont typeface="Arial"/>
              <a:buChar char="•"/>
            </a:pPr>
            <a:r>
              <a:rPr lang="en-US" dirty="0" smtClean="0"/>
              <a:t>Increasing emphasis</a:t>
            </a:r>
            <a:r>
              <a:rPr lang="en-US" baseline="0" dirty="0" smtClean="0"/>
              <a:t> on tying reward to performance as a principle for regulatory design. </a:t>
            </a:r>
            <a:r>
              <a:rPr lang="en-US" sz="2400" dirty="0" smtClean="0"/>
              <a:t>Performance-based incentive mechanisms are becoming increasingly important as utilities and regulators will be motivated to sharpen their pencils and identify more granular, and more accurate, avoided costs.</a:t>
            </a:r>
          </a:p>
          <a:p>
            <a:pPr marL="796925" lvl="3" indent="-342900">
              <a:spcAft>
                <a:spcPts val="850"/>
              </a:spcAft>
              <a:buClr>
                <a:schemeClr val="accent1"/>
              </a:buClr>
              <a:buSzPct val="100000"/>
              <a:buFont typeface="Arial"/>
              <a:buChar char="•"/>
            </a:pPr>
            <a:r>
              <a:rPr lang="en-US" sz="2400" dirty="0" smtClean="0"/>
              <a:t>Because of the relatively large impact, lost revenues deserve particular consideration in designing the business model of the future</a:t>
            </a:r>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20</a:t>
            </a:fld>
            <a:endParaRPr lang="en-US"/>
          </a:p>
        </p:txBody>
      </p:sp>
    </p:spTree>
    <p:extLst>
      <p:ext uri="{BB962C8B-B14F-4D97-AF65-F5344CB8AC3E}">
        <p14:creationId xmlns:p14="http://schemas.microsoft.com/office/powerpoint/2010/main" val="1915881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21</a:t>
            </a:fld>
            <a:endParaRPr lang="en-US"/>
          </a:p>
        </p:txBody>
      </p:sp>
    </p:spTree>
    <p:extLst>
      <p:ext uri="{BB962C8B-B14F-4D97-AF65-F5344CB8AC3E}">
        <p14:creationId xmlns:p14="http://schemas.microsoft.com/office/powerpoint/2010/main" val="16135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13D9CDD4-05FB-4F46-94CC-21BBAE046232}" type="slidenum">
              <a:rPr lang="en-US" smtClean="0">
                <a:latin typeface="Calibri" pitchFamily="34" charset="0"/>
                <a:ea typeface="ＭＳ Ｐゴシック" pitchFamily="34" charset="-128"/>
              </a:rPr>
              <a:pPr/>
              <a:t>22</a:t>
            </a:fld>
            <a:endParaRPr lang="en-US" smtClean="0">
              <a:latin typeface="Calibri" pitchFamily="34" charset="0"/>
              <a:ea typeface="ＭＳ Ｐゴシック" pitchFamily="34" charset="-128"/>
            </a:endParaRPr>
          </a:p>
        </p:txBody>
      </p:sp>
    </p:spTree>
    <p:extLst>
      <p:ext uri="{BB962C8B-B14F-4D97-AF65-F5344CB8AC3E}">
        <p14:creationId xmlns:p14="http://schemas.microsoft.com/office/powerpoint/2010/main" val="156314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Sources: </a:t>
            </a:r>
            <a:r>
              <a:rPr lang="en-US" sz="1200" kern="1200" dirty="0" smtClean="0">
                <a:solidFill>
                  <a:schemeClr val="tx1"/>
                </a:solidFill>
                <a:effectLst/>
                <a:latin typeface="+mn-lt"/>
                <a:ea typeface="+mn-ea"/>
                <a:cs typeface="+mn-cs"/>
              </a:rPr>
              <a:t>National Action Plan for Energy Efficiency. 2007.  </a:t>
            </a:r>
            <a:r>
              <a:rPr lang="en-US" sz="1200" i="1" kern="1200" dirty="0" smtClean="0">
                <a:solidFill>
                  <a:schemeClr val="tx1"/>
                </a:solidFill>
                <a:effectLst/>
                <a:latin typeface="+mn-lt"/>
                <a:ea typeface="+mn-ea"/>
                <a:cs typeface="+mn-cs"/>
              </a:rPr>
              <a:t>Model Energy Efficiency Program Impact Evaluation Guide, </a:t>
            </a:r>
            <a:r>
              <a:rPr lang="en-US" sz="1200" kern="1200" dirty="0" smtClean="0">
                <a:solidFill>
                  <a:schemeClr val="tx1"/>
                </a:solidFill>
                <a:effectLst/>
                <a:latin typeface="+mn-lt"/>
                <a:ea typeface="+mn-ea"/>
                <a:cs typeface="+mn-cs"/>
              </a:rPr>
              <a:t>November,</a:t>
            </a:r>
            <a:r>
              <a:rPr lang="en-US" sz="1200" i="1" kern="1200" dirty="0" smtClean="0">
                <a:solidFill>
                  <a:schemeClr val="tx1"/>
                </a:solidFill>
                <a:effectLst/>
                <a:latin typeface="+mn-lt"/>
                <a:ea typeface="+mn-ea"/>
                <a:cs typeface="+mn-cs"/>
              </a:rPr>
              <a:t> http://www.cee1.org/</a:t>
            </a:r>
            <a:r>
              <a:rPr lang="en-US" sz="1200" i="1" kern="1200" dirty="0" err="1" smtClean="0">
                <a:solidFill>
                  <a:schemeClr val="tx1"/>
                </a:solidFill>
                <a:effectLst/>
                <a:latin typeface="+mn-lt"/>
                <a:ea typeface="+mn-ea"/>
                <a:cs typeface="+mn-cs"/>
              </a:rPr>
              <a:t>eval</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evaluation_guide.pdf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664881-5D2B-4723-A267-475FE532140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7720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00000"/>
              </a:lnSpc>
              <a:spcBef>
                <a:spcPts val="538"/>
              </a:spcBef>
              <a:buClr>
                <a:srgbClr val="4F81BD"/>
              </a:buClr>
              <a:buSzPct val="85000"/>
              <a:buFont typeface="Wingdings 2" pitchFamily="18" charset="2"/>
              <a:buChar char=""/>
            </a:pPr>
            <a:r>
              <a:rPr lang="en-US" sz="1200" dirty="0" smtClean="0"/>
              <a:t>These trends are placing upward pressure on utility rates.</a:t>
            </a:r>
          </a:p>
          <a:p>
            <a:pPr>
              <a:lnSpc>
                <a:spcPct val="100000"/>
              </a:lnSpc>
              <a:spcBef>
                <a:spcPts val="538"/>
              </a:spcBef>
              <a:buClr>
                <a:srgbClr val="4F81BD"/>
              </a:buClr>
              <a:buSzPct val="85000"/>
              <a:buFont typeface="Wingdings 2" pitchFamily="18" charset="2"/>
              <a:buChar char=""/>
            </a:pPr>
            <a:r>
              <a:rPr lang="en-US" sz="1200" dirty="0" smtClean="0"/>
              <a:t>Consumers are reacting by </a:t>
            </a:r>
            <a:r>
              <a:rPr lang="en-US" sz="1200" dirty="0" smtClean="0">
                <a:solidFill>
                  <a:schemeClr val="tx1"/>
                </a:solidFill>
              </a:rPr>
              <a:t>using more energy-efficiency measures and  distributed generation like solar</a:t>
            </a:r>
            <a:r>
              <a:rPr lang="en-US" sz="1200" dirty="0" smtClean="0"/>
              <a:t>.</a:t>
            </a:r>
          </a:p>
          <a:p>
            <a:pPr>
              <a:lnSpc>
                <a:spcPct val="100000"/>
              </a:lnSpc>
              <a:spcBef>
                <a:spcPts val="538"/>
              </a:spcBef>
              <a:buClr>
                <a:srgbClr val="4F81BD"/>
              </a:buClr>
              <a:buSzPct val="85000"/>
              <a:buFont typeface="Wingdings 2" pitchFamily="18" charset="2"/>
              <a:buChar char=""/>
            </a:pPr>
            <a:r>
              <a:rPr lang="en-US" sz="1200" dirty="0" smtClean="0"/>
              <a:t>The result = “demand destruction”.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suite of factors on the left of the graphic above imposes an upward pressure on utility rates. Consumers react to higher rates by using more EE measures, distributed resources like solar,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which reduces their energy demand from utilities and hence, imposes an even larger pressure for utilities to increase their rate to compensate for the loss in sales. </a:t>
            </a:r>
          </a:p>
          <a:p>
            <a:endParaRPr lang="en-US" dirty="0"/>
          </a:p>
        </p:txBody>
      </p:sp>
      <p:sp>
        <p:nvSpPr>
          <p:cNvPr id="4" name="灯片编号占位符 3"/>
          <p:cNvSpPr>
            <a:spLocks noGrp="1"/>
          </p:cNvSpPr>
          <p:nvPr>
            <p:ph type="sldNum" sz="quarter" idx="10"/>
          </p:nvPr>
        </p:nvSpPr>
        <p:spPr/>
        <p:txBody>
          <a:bodyPr/>
          <a:lstStyle/>
          <a:p>
            <a:fld id="{6D664881-5D2B-4723-A267-475FE532140E}" type="slidenum">
              <a:rPr lang="en-US" smtClean="0"/>
              <a:pPr/>
              <a:t>3</a:t>
            </a:fld>
            <a:endParaRPr lang="en-US" dirty="0"/>
          </a:p>
        </p:txBody>
      </p:sp>
    </p:spTree>
    <p:extLst>
      <p:ext uri="{BB962C8B-B14F-4D97-AF65-F5344CB8AC3E}">
        <p14:creationId xmlns:p14="http://schemas.microsoft.com/office/powerpoint/2010/main" val="139977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The suite of factors on the left of the graphic above imposes an upward pressure on utility rates. Consumers react to higher rates by using more EE measures, distributed resources like solar,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which reduces their energy demand from utilities and hence, imposes an even larger pressure for utilities to increase their rate to compensate for the loss in sales. </a:t>
            </a:r>
          </a:p>
          <a:p>
            <a:endParaRPr lang="en-US" dirty="0"/>
          </a:p>
        </p:txBody>
      </p:sp>
      <p:sp>
        <p:nvSpPr>
          <p:cNvPr id="4" name="灯片编号占位符 3"/>
          <p:cNvSpPr>
            <a:spLocks noGrp="1"/>
          </p:cNvSpPr>
          <p:nvPr>
            <p:ph type="sldNum" sz="quarter" idx="10"/>
          </p:nvPr>
        </p:nvSpPr>
        <p:spPr/>
        <p:txBody>
          <a:bodyPr/>
          <a:lstStyle/>
          <a:p>
            <a:fld id="{6D664881-5D2B-4723-A267-475FE532140E}" type="slidenum">
              <a:rPr lang="en-US" smtClean="0"/>
              <a:pPr/>
              <a:t>4</a:t>
            </a:fld>
            <a:endParaRPr lang="en-US" dirty="0"/>
          </a:p>
        </p:txBody>
      </p:sp>
    </p:spTree>
    <p:extLst>
      <p:ext uri="{BB962C8B-B14F-4D97-AF65-F5344CB8AC3E}">
        <p14:creationId xmlns:p14="http://schemas.microsoft.com/office/powerpoint/2010/main" val="1399773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discuss</a:t>
            </a:r>
            <a:r>
              <a:rPr lang="en-US" baseline="0" dirty="0" smtClean="0"/>
              <a:t> GPC’s recovery of “Net Lost Revenues” (NC) or “Lost Contribution to Fixed Cost” (MS). Is the RIM result the sum of program costs (incentive + administrative) and (lost revenues – avoided supply costs)?</a:t>
            </a:r>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5</a:t>
            </a:fld>
            <a:endParaRPr lang="en-US"/>
          </a:p>
        </p:txBody>
      </p:sp>
    </p:spTree>
    <p:extLst>
      <p:ext uri="{BB962C8B-B14F-4D97-AF65-F5344CB8AC3E}">
        <p14:creationId xmlns:p14="http://schemas.microsoft.com/office/powerpoint/2010/main" val="144669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Bold options represent</a:t>
            </a:r>
            <a:r>
              <a:rPr lang="en-US" baseline="0" dirty="0" smtClean="0"/>
              <a:t> the “prototypical approach”</a:t>
            </a:r>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6</a:t>
            </a:fld>
            <a:endParaRPr lang="en-US"/>
          </a:p>
        </p:txBody>
      </p:sp>
    </p:spTree>
    <p:extLst>
      <p:ext uri="{BB962C8B-B14F-4D97-AF65-F5344CB8AC3E}">
        <p14:creationId xmlns:p14="http://schemas.microsoft.com/office/powerpoint/2010/main" val="289604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Arkansas,</a:t>
            </a:r>
            <a:r>
              <a:rPr lang="en-US" baseline="0" dirty="0" smtClean="0"/>
              <a:t> the PSC has provided uniform processes for decoupling. In many states, PSC provisions for energy efficiency business models have been driven by utilities.</a:t>
            </a:r>
          </a:p>
          <a:p>
            <a:endParaRPr lang="en-US" dirty="0"/>
          </a:p>
        </p:txBody>
      </p:sp>
      <p:sp>
        <p:nvSpPr>
          <p:cNvPr id="4" name="Slide Number Placeholder 3"/>
          <p:cNvSpPr>
            <a:spLocks noGrp="1"/>
          </p:cNvSpPr>
          <p:nvPr>
            <p:ph type="sldNum" sz="quarter" idx="10"/>
          </p:nvPr>
        </p:nvSpPr>
        <p:spPr/>
        <p:txBody>
          <a:bodyPr/>
          <a:lstStyle/>
          <a:p>
            <a:fld id="{4E6AAC93-7B6D-4F84-A5A5-5A0986E5446D}" type="slidenum">
              <a:rPr lang="en-US" smtClean="0"/>
              <a:t>7</a:t>
            </a:fld>
            <a:endParaRPr lang="en-US"/>
          </a:p>
        </p:txBody>
      </p:sp>
    </p:spTree>
    <p:extLst>
      <p:ext uri="{BB962C8B-B14F-4D97-AF65-F5344CB8AC3E}">
        <p14:creationId xmlns:p14="http://schemas.microsoft.com/office/powerpoint/2010/main" val="156569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8</a:t>
            </a:fld>
            <a:endParaRPr lang="en-US"/>
          </a:p>
        </p:txBody>
      </p:sp>
    </p:spTree>
    <p:extLst>
      <p:ext uri="{BB962C8B-B14F-4D97-AF65-F5344CB8AC3E}">
        <p14:creationId xmlns:p14="http://schemas.microsoft.com/office/powerpoint/2010/main" val="233029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AAC93-7B6D-4F84-A5A5-5A0986E5446D}" type="slidenum">
              <a:rPr lang="en-US" smtClean="0"/>
              <a:t>9</a:t>
            </a:fld>
            <a:endParaRPr lang="en-US"/>
          </a:p>
        </p:txBody>
      </p:sp>
    </p:spTree>
    <p:extLst>
      <p:ext uri="{BB962C8B-B14F-4D97-AF65-F5344CB8AC3E}">
        <p14:creationId xmlns:p14="http://schemas.microsoft.com/office/powerpoint/2010/main" val="204784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Rectangle 17"/>
          <p:cNvSpPr>
            <a:spLocks noChangeArrowheads="1"/>
          </p:cNvSpPr>
          <p:nvPr userDrawn="1"/>
        </p:nvSpPr>
        <p:spPr bwMode="auto">
          <a:xfrm>
            <a:off x="152400" y="152400"/>
            <a:ext cx="8832850" cy="1609725"/>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1" name="Straight Connector 10"/>
          <p:cNvSpPr>
            <a:spLocks noChangeShapeType="1"/>
          </p:cNvSpPr>
          <p:nvPr/>
        </p:nvSpPr>
        <p:spPr bwMode="auto">
          <a:xfrm>
            <a:off x="155575" y="17526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990600"/>
          </a:xfrm>
        </p:spPr>
        <p:txBody>
          <a:bodyPr/>
          <a:lstStyle>
            <a:lvl1pPr>
              <a:defRPr sz="4200">
                <a:solidFill>
                  <a:schemeClr val="bg1"/>
                </a:solidFill>
              </a:defRPr>
            </a:lvl1pPr>
          </a:lstStyle>
          <a:p>
            <a:r>
              <a:rPr lang="en-US" dirty="0" smtClean="0"/>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1113CC00-93BB-4A9C-9821-CF2D98688A57}" type="datetime1">
              <a:rPr lang="en-US"/>
              <a:pPr>
                <a:defRPr/>
              </a:pPr>
              <a:t>11/17/2014</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9315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887D25C-A1CE-44F7-B1E4-02289821783E}" type="datetime1">
              <a:rPr lang="en-US"/>
              <a:pPr>
                <a:defRPr/>
              </a:pPr>
              <a:t>11/17/2014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754F446-9487-41C7-9B2F-B377C5624AF7}" type="slidenum">
              <a:rPr lang="en-US"/>
              <a:pPr>
                <a:defRPr/>
              </a:pPr>
              <a:t>‹#›</a:t>
            </a:fld>
            <a:endParaRPr lang="en-US" dirty="0"/>
          </a:p>
        </p:txBody>
      </p:sp>
    </p:spTree>
    <p:extLst>
      <p:ext uri="{BB962C8B-B14F-4D97-AF65-F5344CB8AC3E}">
        <p14:creationId xmlns:p14="http://schemas.microsoft.com/office/powerpoint/2010/main" val="197213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BF83E2E-3410-4624-9D05-C77FB68912E7}"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2FB2FFD4-B4A8-420E-94FC-AB454A1CDFBD}" type="datetime1">
              <a:rPr lang="en-US"/>
              <a:pPr>
                <a:defRPr/>
              </a:pPr>
              <a:t>11/17/2014</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206632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sz="3600">
                <a:solidFill>
                  <a:schemeClr val="bg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ChangeArrowheads="1"/>
          </p:cNvSpPr>
          <p:nvPr userDrawn="1"/>
        </p:nvSpPr>
        <p:spPr bwMode="auto">
          <a:xfrm>
            <a:off x="152400" y="152400"/>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Tree>
    <p:extLst>
      <p:ext uri="{BB962C8B-B14F-4D97-AF65-F5344CB8AC3E}">
        <p14:creationId xmlns:p14="http://schemas.microsoft.com/office/powerpoint/2010/main" val="3734795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Rectangle 8"/>
          <p:cNvSpPr>
            <a:spLocks noChangeArrowheads="1"/>
          </p:cNvSpPr>
          <p:nvPr/>
        </p:nvSpPr>
        <p:spPr bwMode="auto">
          <a:xfrm>
            <a:off x="152400" y="152400"/>
            <a:ext cx="8832850" cy="1609725"/>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2" name="Straight Connector 11"/>
          <p:cNvSpPr>
            <a:spLocks noChangeShapeType="1"/>
          </p:cNvSpPr>
          <p:nvPr/>
        </p:nvSpPr>
        <p:spPr bwMode="auto">
          <a:xfrm>
            <a:off x="152400" y="1752600"/>
            <a:ext cx="8832850" cy="0"/>
          </a:xfrm>
          <a:prstGeom prst="line">
            <a:avLst/>
          </a:prstGeom>
          <a:noFill/>
          <a:ln w="11430"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2" name="Title 1"/>
          <p:cNvSpPr>
            <a:spLocks noGrp="1"/>
          </p:cNvSpPr>
          <p:nvPr>
            <p:ph type="title"/>
          </p:nvPr>
        </p:nvSpPr>
        <p:spPr>
          <a:xfrm>
            <a:off x="765175" y="323056"/>
            <a:ext cx="7772400" cy="1048544"/>
          </a:xfrm>
        </p:spPr>
        <p:txBody>
          <a:bodyPr/>
          <a:lstStyle>
            <a:lvl1pPr algn="ctr">
              <a:buNone/>
              <a:defRPr sz="4200" b="0" cap="none" baseline="0">
                <a:solidFill>
                  <a:srgbClr val="FFFFFF"/>
                </a:solidFill>
              </a:defRPr>
            </a:lvl1pPr>
          </a:lstStyle>
          <a:p>
            <a:r>
              <a:rPr lang="en-US" dirty="0" smtClean="0"/>
              <a:t>Click to edit Master title style</a:t>
            </a:r>
            <a:endParaRPr lang="en-US" dirty="0"/>
          </a:p>
        </p:txBody>
      </p:sp>
      <p:sp>
        <p:nvSpPr>
          <p:cNvPr id="14" name="Content Placeholder 7"/>
          <p:cNvSpPr>
            <a:spLocks noGrp="1"/>
          </p:cNvSpPr>
          <p:nvPr>
            <p:ph sz="quarter" idx="1"/>
          </p:nvPr>
        </p:nvSpPr>
        <p:spPr>
          <a:xfrm>
            <a:off x="320040" y="1828800"/>
            <a:ext cx="8503920" cy="4572000"/>
          </a:xfrm>
        </p:spPr>
        <p:txBody>
          <a:bodyPr/>
          <a:lstStyle>
            <a:lvl1pPr>
              <a:buClr>
                <a:schemeClr val="tx2"/>
              </a:buClr>
              <a:defRPr/>
            </a:lvl1pPr>
            <a:lvl2pPr>
              <a:buClr>
                <a:schemeClr val="accent2"/>
              </a:buClr>
              <a:defRPr baseline="0">
                <a:solidFill>
                  <a:schemeClr val="tx1"/>
                </a:solidFill>
              </a:defRPr>
            </a:lvl2pPr>
            <a:lvl3pPr>
              <a:buClr>
                <a:schemeClr val="tx2"/>
              </a:buClr>
              <a:defRPr/>
            </a:lvl3pPr>
            <a:lvl4pPr>
              <a:buClr>
                <a:srgbClr val="C00000"/>
              </a:buClr>
              <a:defRPr>
                <a:solidFill>
                  <a:schemeClr val="tx1"/>
                </a:solidFill>
              </a:defRPr>
            </a:lvl4pPr>
            <a:lvl5pPr>
              <a:buClrTx/>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654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E1428DFF-093F-4FB6-889D-3678C00797F5}" type="datetime1">
              <a:rPr lang="en-US"/>
              <a:pPr>
                <a:defRPr/>
              </a:pPr>
              <a:t>11/17/2014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345377C8-636C-4134-87F5-D4227AFE7AF6}" type="slidenum">
              <a:rPr lang="en-US"/>
              <a:pPr>
                <a:defRPr/>
              </a:pPr>
              <a:t>‹#›</a:t>
            </a:fld>
            <a:endParaRPr lang="en-US" dirty="0"/>
          </a:p>
        </p:txBody>
      </p:sp>
    </p:spTree>
    <p:extLst>
      <p:ext uri="{BB962C8B-B14F-4D97-AF65-F5344CB8AC3E}">
        <p14:creationId xmlns:p14="http://schemas.microsoft.com/office/powerpoint/2010/main" val="87535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3" name="Text Placeholder 2"/>
          <p:cNvSpPr>
            <a:spLocks noGrp="1"/>
          </p:cNvSpPr>
          <p:nvPr>
            <p:ph type="body" idx="1"/>
          </p:nvPr>
        </p:nvSpPr>
        <p:spPr>
          <a:xfrm>
            <a:off x="301752" y="1524000"/>
            <a:ext cx="4040188" cy="732974"/>
          </a:xfrm>
          <a:solidFill>
            <a:schemeClr val="accent1"/>
          </a:solid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lgn="ctr">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791330" y="1524000"/>
            <a:ext cx="4041775" cy="731520"/>
          </a:xfrm>
          <a:solidFill>
            <a:schemeClr val="accent1"/>
          </a:solid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lgn="ctr">
              <a:buNone/>
              <a:defRPr sz="2200" b="1"/>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a:solidFill>
            <a:schemeClr val="accent1"/>
          </a:solidFill>
          <a:ln>
            <a:solidFill>
              <a:schemeClr val="bg1"/>
            </a:solidFill>
          </a:ln>
        </p:spPr>
        <p:txBody>
          <a:bodyPr rtlCol="0"/>
          <a:lstStyle>
            <a:lvl1pPr>
              <a:defRPr>
                <a:solidFill>
                  <a:schemeClr val="bg1"/>
                </a:solidFill>
              </a:defRPr>
            </a:lvl1pPr>
          </a:lstStyle>
          <a:p>
            <a:r>
              <a:rPr lang="en-US" dirty="0" smtClean="0"/>
              <a:t>Click to edit Master title style</a:t>
            </a:r>
            <a:endParaRPr lang="en-US" dirty="0"/>
          </a:p>
        </p:txBody>
      </p:sp>
      <p:sp>
        <p:nvSpPr>
          <p:cNvPr id="18" name="Date Placeholder 6"/>
          <p:cNvSpPr>
            <a:spLocks noGrp="1"/>
          </p:cNvSpPr>
          <p:nvPr>
            <p:ph type="dt" sz="half" idx="10"/>
          </p:nvPr>
        </p:nvSpPr>
        <p:spPr/>
        <p:txBody>
          <a:bodyPr/>
          <a:lstStyle>
            <a:lvl1pPr>
              <a:defRPr sz="1100">
                <a:latin typeface="+mn-lt"/>
              </a:defRPr>
            </a:lvl1pPr>
          </a:lstStyle>
          <a:p>
            <a:pPr>
              <a:defRPr/>
            </a:pPr>
            <a:r>
              <a:rPr lang="en-US" dirty="0" smtClean="0"/>
              <a:t>11</a:t>
            </a:r>
            <a:fld id="{D7E7AAB3-6909-410E-89FA-A41263358A92}" type="datetime1">
              <a:rPr lang="en-US" smtClean="0">
                <a:solidFill>
                  <a:prstClr val="black"/>
                </a:solidFill>
              </a:rPr>
              <a:pPr>
                <a:defRPr/>
              </a:pPr>
              <a:t>11/17/2014</a:t>
            </a:fld>
            <a:endParaRPr lang="en-US" dirty="0">
              <a:solidFill>
                <a:prstClr val="black"/>
              </a:solidFill>
            </a:endParaRP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dirty="0"/>
          </a:p>
        </p:txBody>
      </p:sp>
      <p:sp>
        <p:nvSpPr>
          <p:cNvPr id="21" name="Rectangle 20"/>
          <p:cNvSpPr>
            <a:spLocks noChangeArrowheads="1"/>
          </p:cNvSpPr>
          <p:nvPr userDrawn="1"/>
        </p:nvSpPr>
        <p:spPr bwMode="auto">
          <a:xfrm>
            <a:off x="152400" y="152400"/>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Tree>
    <p:extLst>
      <p:ext uri="{BB962C8B-B14F-4D97-AF65-F5344CB8AC3E}">
        <p14:creationId xmlns:p14="http://schemas.microsoft.com/office/powerpoint/2010/main" val="17442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F662AE4-25C0-4F90-AC75-BD3F4A173C12}" type="datetime1">
              <a:rPr lang="en-US"/>
              <a:pPr>
                <a:defRPr/>
              </a:pPr>
              <a:t>11/17/2014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65BE18B8-0648-40FC-836B-1CB4A0832C96}" type="slidenum">
              <a:rPr lang="en-US"/>
              <a:pPr>
                <a:defRPr/>
              </a:pPr>
              <a:t>‹#›</a:t>
            </a:fld>
            <a:endParaRPr lang="en-US" dirty="0"/>
          </a:p>
        </p:txBody>
      </p:sp>
    </p:spTree>
    <p:extLst>
      <p:ext uri="{BB962C8B-B14F-4D97-AF65-F5344CB8AC3E}">
        <p14:creationId xmlns:p14="http://schemas.microsoft.com/office/powerpoint/2010/main" val="41769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8" name="Date Placeholder 1"/>
          <p:cNvSpPr>
            <a:spLocks noGrp="1"/>
          </p:cNvSpPr>
          <p:nvPr>
            <p:ph type="dt" sz="half" idx="10"/>
          </p:nvPr>
        </p:nvSpPr>
        <p:spPr/>
        <p:txBody>
          <a:bodyPr/>
          <a:lstStyle>
            <a:lvl1pPr>
              <a:defRPr sz="1100">
                <a:solidFill>
                  <a:schemeClr val="tx1"/>
                </a:solidFill>
              </a:defRPr>
            </a:lvl1pPr>
          </a:lstStyle>
          <a:p>
            <a:pPr>
              <a:defRPr/>
            </a:pPr>
            <a:fld id="{C6EDD202-547F-48FE-A81E-222DD2795F6A}" type="datetime1">
              <a:rPr lang="en-US" smtClean="0">
                <a:solidFill>
                  <a:prstClr val="black"/>
                </a:solidFill>
              </a:rPr>
              <a:pPr>
                <a:defRPr/>
              </a:pPr>
              <a:t>11/17/2014</a:t>
            </a:fld>
            <a:endParaRPr lang="en-US" dirty="0">
              <a:solidFill>
                <a:prstClr val="black"/>
              </a:solidFill>
            </a:endParaRPr>
          </a:p>
        </p:txBody>
      </p:sp>
      <p:sp>
        <p:nvSpPr>
          <p:cNvPr id="9" name="Footer Placeholder 2"/>
          <p:cNvSpPr>
            <a:spLocks noGrp="1"/>
          </p:cNvSpPr>
          <p:nvPr>
            <p:ph type="ftr" sz="quarter" idx="11"/>
          </p:nvPr>
        </p:nvSpPr>
        <p:spPr/>
        <p:txBody>
          <a:bodyPr/>
          <a:lstStyle>
            <a:lvl1pPr>
              <a:defRPr/>
            </a:lvl1pPr>
          </a:lstStyle>
          <a:p>
            <a:pPr>
              <a:defRPr/>
            </a:pPr>
            <a:endParaRPr lang="en-US" dirty="0"/>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6180A348-06D1-498C-8BE0-FC28D2B7F3E2}" type="slidenum">
              <a:rPr lang="en-US"/>
              <a:pPr>
                <a:defRPr/>
              </a:pPr>
              <a:t>‹#›</a:t>
            </a:fld>
            <a:endParaRPr lang="en-US" dirty="0"/>
          </a:p>
        </p:txBody>
      </p:sp>
    </p:spTree>
    <p:extLst>
      <p:ext uri="{BB962C8B-B14F-4D97-AF65-F5344CB8AC3E}">
        <p14:creationId xmlns:p14="http://schemas.microsoft.com/office/powerpoint/2010/main" val="204037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CC9D53A-FDE3-4158-8393-B5A5783F5AA4}"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F49C7265-4E38-4802-A91E-5861D30B5191}" type="datetime1">
              <a:rPr lang="en-US"/>
              <a:pPr>
                <a:defRPr/>
              </a:pPr>
              <a:t>11/17/2014</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dirty="0"/>
          </a:p>
        </p:txBody>
      </p:sp>
    </p:spTree>
    <p:extLst>
      <p:ext uri="{BB962C8B-B14F-4D97-AF65-F5344CB8AC3E}">
        <p14:creationId xmlns:p14="http://schemas.microsoft.com/office/powerpoint/2010/main" val="117294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4A7C39E-C1EB-4DC2-A901-9595A7E2E739}"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BCC52A6D-F0F9-4577-B8DB-FD1EA57C4B0D}" type="datetime1">
              <a:rPr lang="en-US"/>
              <a:pPr>
                <a:defRPr/>
              </a:pPr>
              <a:t>11/17/2014</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dirty="0"/>
          </a:p>
        </p:txBody>
      </p:sp>
    </p:spTree>
    <p:extLst>
      <p:ext uri="{BB962C8B-B14F-4D97-AF65-F5344CB8AC3E}">
        <p14:creationId xmlns:p14="http://schemas.microsoft.com/office/powerpoint/2010/main" val="164833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ea typeface="ＭＳ Ｐゴシック" charset="-128"/>
                <a:cs typeface="+mn-cs"/>
              </a:defRPr>
            </a:lvl1pPr>
          </a:lstStyle>
          <a:p>
            <a:pPr fontAlgn="base">
              <a:spcBef>
                <a:spcPct val="0"/>
              </a:spcBef>
              <a:spcAft>
                <a:spcPct val="0"/>
              </a:spcAft>
              <a:defRPr/>
            </a:pPr>
            <a:fld id="{6E820503-A717-4B4D-8CC3-6BC398661AF2}" type="datetime1">
              <a:rPr lang="en-US"/>
              <a:pPr fontAlgn="base">
                <a:spcBef>
                  <a:spcPct val="0"/>
                </a:spcBef>
                <a:spcAft>
                  <a:spcPct val="0"/>
                </a:spcAft>
                <a:defRPr/>
              </a:pPr>
              <a:t>11/17/2014</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charset="0"/>
                <a:ea typeface="ＭＳ Ｐゴシック" charset="-128"/>
                <a:cs typeface="ＭＳ Ｐゴシック" charset="-128"/>
              </a:defRPr>
            </a:lvl1pPr>
          </a:lstStyle>
          <a:p>
            <a:pPr fontAlgn="base">
              <a:spcBef>
                <a:spcPct val="0"/>
              </a:spcBef>
              <a:spcAft>
                <a:spcPct val="0"/>
              </a:spcAft>
              <a:defRPr/>
            </a:pPr>
            <a:endParaRPr lang="en-US" dirty="0"/>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Georgia" charset="0"/>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dirty="0">
              <a:solidFill>
                <a:prstClr val="black"/>
              </a:solidFill>
              <a:ea typeface="ＭＳ Ｐゴシック" pitchFamily="34" charset="-128"/>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a typeface="ＭＳ Ｐゴシック" charset="-128"/>
              <a:cs typeface="ＭＳ Ｐゴシック" charset="-128"/>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88A44D"/>
                </a:solidFill>
                <a:latin typeface="Georgia" charset="0"/>
                <a:ea typeface="ＭＳ Ｐゴシック" charset="-128"/>
                <a:cs typeface="+mn-cs"/>
              </a:defRPr>
            </a:lvl1pPr>
          </a:lstStyle>
          <a:p>
            <a:pPr fontAlgn="base">
              <a:spcBef>
                <a:spcPct val="0"/>
              </a:spcBef>
              <a:spcAft>
                <a:spcPct val="0"/>
              </a:spcAft>
              <a:defRPr/>
            </a:pPr>
            <a:fld id="{A7984E85-E7D0-4DAA-9853-A8904571CA81}" type="slidenum">
              <a:rPr lang="en-US"/>
              <a:pPr fontAlgn="base">
                <a:spcBef>
                  <a:spcPct val="0"/>
                </a:spcBef>
                <a:spcAft>
                  <a:spcPct val="0"/>
                </a:spcAft>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 name="Picture 2"/>
          <p:cNvPicPr>
            <a:picLocks noChangeAspect="1" noChangeArrowheads="1"/>
          </p:cNvPicPr>
          <p:nvPr userDrawn="1"/>
        </p:nvPicPr>
        <p:blipFill>
          <a:blip r:embed="rId13" cstate="print"/>
          <a:srcRect r="12030" b="5499"/>
          <a:stretch>
            <a:fillRect/>
          </a:stretch>
        </p:blipFill>
        <p:spPr bwMode="auto">
          <a:xfrm>
            <a:off x="164592" y="6163056"/>
            <a:ext cx="381000" cy="540565"/>
          </a:xfrm>
          <a:prstGeom prst="rect">
            <a:avLst/>
          </a:prstGeom>
          <a:noFill/>
          <a:ln w="9525">
            <a:noFill/>
            <a:miter lim="800000"/>
            <a:headEnd/>
            <a:tailEnd/>
          </a:ln>
        </p:spPr>
      </p:pic>
    </p:spTree>
    <p:extLst>
      <p:ext uri="{BB962C8B-B14F-4D97-AF65-F5344CB8AC3E}">
        <p14:creationId xmlns:p14="http://schemas.microsoft.com/office/powerpoint/2010/main" val="3130479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88A44D"/>
          </a:solidFill>
          <a:latin typeface="+mj-lt"/>
          <a:ea typeface="ＭＳ Ｐゴシック" charset="-128"/>
          <a:cs typeface="ＭＳ Ｐゴシック" charset="-128"/>
        </a:defRPr>
      </a:lvl1pPr>
      <a:lvl2pPr algn="ctr" rtl="0" eaLnBrk="0" fontAlgn="base" hangingPunct="0">
        <a:spcBef>
          <a:spcPct val="0"/>
        </a:spcBef>
        <a:spcAft>
          <a:spcPct val="0"/>
        </a:spcAft>
        <a:defRPr sz="3300">
          <a:solidFill>
            <a:srgbClr val="88A44D"/>
          </a:solidFill>
          <a:latin typeface="Georgia" charset="0"/>
          <a:ea typeface="ＭＳ Ｐゴシック" charset="-128"/>
          <a:cs typeface="ＭＳ Ｐゴシック" charset="-128"/>
        </a:defRPr>
      </a:lvl2pPr>
      <a:lvl3pPr algn="ctr" rtl="0" eaLnBrk="0" fontAlgn="base" hangingPunct="0">
        <a:spcBef>
          <a:spcPct val="0"/>
        </a:spcBef>
        <a:spcAft>
          <a:spcPct val="0"/>
        </a:spcAft>
        <a:defRPr sz="3300">
          <a:solidFill>
            <a:srgbClr val="88A44D"/>
          </a:solidFill>
          <a:latin typeface="Georgia" charset="0"/>
          <a:ea typeface="ＭＳ Ｐゴシック" charset="-128"/>
          <a:cs typeface="ＭＳ Ｐゴシック" charset="-128"/>
        </a:defRPr>
      </a:lvl3pPr>
      <a:lvl4pPr algn="ctr" rtl="0" eaLnBrk="0" fontAlgn="base" hangingPunct="0">
        <a:spcBef>
          <a:spcPct val="0"/>
        </a:spcBef>
        <a:spcAft>
          <a:spcPct val="0"/>
        </a:spcAft>
        <a:defRPr sz="3300">
          <a:solidFill>
            <a:srgbClr val="88A44D"/>
          </a:solidFill>
          <a:latin typeface="Georgia" charset="0"/>
          <a:ea typeface="ＭＳ Ｐゴシック" charset="-128"/>
          <a:cs typeface="ＭＳ Ｐゴシック" charset="-128"/>
        </a:defRPr>
      </a:lvl4pPr>
      <a:lvl5pPr algn="ctr" rtl="0" eaLnBrk="0" fontAlgn="base" hangingPunct="0">
        <a:spcBef>
          <a:spcPct val="0"/>
        </a:spcBef>
        <a:spcAft>
          <a:spcPct val="0"/>
        </a:spcAft>
        <a:defRPr sz="3300">
          <a:solidFill>
            <a:srgbClr val="88A44D"/>
          </a:solidFill>
          <a:latin typeface="Georgia" charset="0"/>
          <a:ea typeface="ＭＳ Ｐゴシック" charset="-128"/>
          <a:cs typeface="ＭＳ Ｐゴシック" charset="-128"/>
        </a:defRPr>
      </a:lvl5pPr>
      <a:lvl6pPr marL="457200" algn="ctr" rtl="0" fontAlgn="base">
        <a:spcBef>
          <a:spcPct val="0"/>
        </a:spcBef>
        <a:spcAft>
          <a:spcPct val="0"/>
        </a:spcAft>
        <a:defRPr sz="3300">
          <a:solidFill>
            <a:srgbClr val="88A44D"/>
          </a:solidFill>
          <a:latin typeface="Georgia" charset="0"/>
          <a:ea typeface="ＭＳ Ｐゴシック" charset="-128"/>
          <a:cs typeface="ＭＳ Ｐゴシック" charset="-128"/>
        </a:defRPr>
      </a:lvl6pPr>
      <a:lvl7pPr marL="914400" algn="ctr" rtl="0" fontAlgn="base">
        <a:spcBef>
          <a:spcPct val="0"/>
        </a:spcBef>
        <a:spcAft>
          <a:spcPct val="0"/>
        </a:spcAft>
        <a:defRPr sz="3300">
          <a:solidFill>
            <a:srgbClr val="88A44D"/>
          </a:solidFill>
          <a:latin typeface="Georgia" charset="0"/>
          <a:ea typeface="ＭＳ Ｐゴシック" charset="-128"/>
          <a:cs typeface="ＭＳ Ｐゴシック" charset="-128"/>
        </a:defRPr>
      </a:lvl7pPr>
      <a:lvl8pPr marL="1371600" algn="ctr" rtl="0" fontAlgn="base">
        <a:spcBef>
          <a:spcPct val="0"/>
        </a:spcBef>
        <a:spcAft>
          <a:spcPct val="0"/>
        </a:spcAft>
        <a:defRPr sz="3300">
          <a:solidFill>
            <a:srgbClr val="88A44D"/>
          </a:solidFill>
          <a:latin typeface="Georgia" charset="0"/>
          <a:ea typeface="ＭＳ Ｐゴシック" charset="-128"/>
          <a:cs typeface="ＭＳ Ｐゴシック" charset="-128"/>
        </a:defRPr>
      </a:lvl8pPr>
      <a:lvl9pPr marL="1828800" algn="ctr" rtl="0" fontAlgn="base">
        <a:spcBef>
          <a:spcPct val="0"/>
        </a:spcBef>
        <a:spcAft>
          <a:spcPct val="0"/>
        </a:spcAft>
        <a:defRPr sz="3300">
          <a:solidFill>
            <a:srgbClr val="88A44D"/>
          </a:solidFill>
          <a:latin typeface="Georgia" charset="0"/>
          <a:ea typeface="ＭＳ Ｐゴシック" charset="-128"/>
          <a:cs typeface="ＭＳ Ｐゴシック"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ＭＳ Ｐゴシック" charset="-128"/>
          <a:cs typeface="ＭＳ Ｐゴシック" charset="-128"/>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ＭＳ Ｐゴシック" charset="-128"/>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ＭＳ Ｐゴシック" charset="-128"/>
          <a:cs typeface="+mn-cs"/>
        </a:defRPr>
      </a:lvl4pPr>
      <a:lvl5pPr marL="1371600" indent="-228600" algn="l" rtl="0" eaLnBrk="0" fontAlgn="base" hangingPunct="0">
        <a:spcBef>
          <a:spcPct val="20000"/>
        </a:spcBef>
        <a:spcAft>
          <a:spcPct val="0"/>
        </a:spcAft>
        <a:buClr>
          <a:srgbClr val="4BACC6"/>
        </a:buClr>
        <a:buChar char="•"/>
        <a:defRPr sz="2000" kern="1200">
          <a:solidFill>
            <a:schemeClr val="tx1"/>
          </a:solidFill>
          <a:latin typeface="+mn-lt"/>
          <a:ea typeface="ＭＳ Ｐゴシック"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arilyn.Brown@pubpolicy.gatech.ed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epl.gatech.edu/drupal/node/6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1981200"/>
            <a:ext cx="6629400" cy="3962400"/>
          </a:xfrm>
        </p:spPr>
        <p:txBody>
          <a:bodyPr/>
          <a:lstStyle/>
          <a:p>
            <a:r>
              <a:rPr lang="en-US" sz="1800" cap="none" dirty="0" smtClean="0">
                <a:solidFill>
                  <a:schemeClr val="tx1"/>
                </a:solidFill>
              </a:rPr>
              <a:t>Marilyn Brown</a:t>
            </a:r>
          </a:p>
          <a:p>
            <a:r>
              <a:rPr lang="en-US" sz="1800" cap="none" dirty="0" smtClean="0">
                <a:solidFill>
                  <a:schemeClr val="tx1"/>
                </a:solidFill>
              </a:rPr>
              <a:t>Brook Byers Professor of Sustainability</a:t>
            </a:r>
          </a:p>
          <a:p>
            <a:r>
              <a:rPr lang="en-US" sz="1800" cap="none" dirty="0" smtClean="0">
                <a:solidFill>
                  <a:schemeClr val="tx1"/>
                </a:solidFill>
              </a:rPr>
              <a:t>School of Public Policy</a:t>
            </a:r>
            <a:endParaRPr lang="en-US" sz="1800" cap="none" dirty="0">
              <a:solidFill>
                <a:schemeClr val="tx1"/>
              </a:solidFill>
            </a:endParaRPr>
          </a:p>
          <a:p>
            <a:r>
              <a:rPr lang="en-US" sz="1800" cap="none" dirty="0" smtClean="0">
                <a:solidFill>
                  <a:schemeClr val="tx1"/>
                </a:solidFill>
              </a:rPr>
              <a:t>Georgia Institute of Technology</a:t>
            </a:r>
          </a:p>
          <a:p>
            <a:endParaRPr lang="en-US" cap="none" dirty="0">
              <a:solidFill>
                <a:schemeClr val="tx1"/>
              </a:solidFill>
            </a:endParaRPr>
          </a:p>
          <a:p>
            <a:r>
              <a:rPr lang="en-US" cap="none" dirty="0" smtClean="0">
                <a:solidFill>
                  <a:schemeClr val="tx1"/>
                </a:solidFill>
              </a:rPr>
              <a:t>Collaborators:</a:t>
            </a:r>
          </a:p>
          <a:p>
            <a:r>
              <a:rPr lang="en-US" cap="none" dirty="0" smtClean="0">
                <a:solidFill>
                  <a:schemeClr val="tx1"/>
                </a:solidFill>
              </a:rPr>
              <a:t>Ben </a:t>
            </a:r>
            <a:r>
              <a:rPr lang="en-US" cap="none" dirty="0" err="1" smtClean="0">
                <a:solidFill>
                  <a:schemeClr val="tx1"/>
                </a:solidFill>
              </a:rPr>
              <a:t>Staver</a:t>
            </a:r>
            <a:r>
              <a:rPr lang="en-US" cap="none" dirty="0" smtClean="0">
                <a:solidFill>
                  <a:schemeClr val="tx1"/>
                </a:solidFill>
              </a:rPr>
              <a:t> &amp; Alex Smith (Georgia Tech)</a:t>
            </a:r>
          </a:p>
          <a:p>
            <a:r>
              <a:rPr lang="en-US" cap="none" dirty="0" smtClean="0">
                <a:solidFill>
                  <a:schemeClr val="tx1"/>
                </a:solidFill>
              </a:rPr>
              <a:t>John Sibley (</a:t>
            </a:r>
            <a:r>
              <a:rPr lang="en-US" cap="none" dirty="0" err="1" smtClean="0">
                <a:solidFill>
                  <a:schemeClr val="tx1"/>
                </a:solidFill>
              </a:rPr>
              <a:t>Southface</a:t>
            </a:r>
            <a:r>
              <a:rPr lang="en-US" cap="none" dirty="0" smtClean="0">
                <a:solidFill>
                  <a:schemeClr val="tx1"/>
                </a:solidFill>
              </a:rPr>
              <a:t> Energy Institute)</a:t>
            </a:r>
          </a:p>
          <a:p>
            <a:endParaRPr lang="en-US" dirty="0" smtClean="0">
              <a:solidFill>
                <a:schemeClr val="tx1"/>
              </a:solidFill>
            </a:endParaRPr>
          </a:p>
          <a:p>
            <a:r>
              <a:rPr lang="en-US" dirty="0" smtClean="0"/>
              <a:t>The </a:t>
            </a:r>
            <a:r>
              <a:rPr lang="en-US" dirty="0"/>
              <a:t>Agile Utility: Aligning Distributed Generation with Consumer </a:t>
            </a:r>
            <a:r>
              <a:rPr lang="en-US" dirty="0" smtClean="0"/>
              <a:t>Demand</a:t>
            </a:r>
          </a:p>
          <a:p>
            <a:endParaRPr lang="en-US" dirty="0"/>
          </a:p>
          <a:p>
            <a:r>
              <a:rPr lang="en-US" cap="none" dirty="0">
                <a:solidFill>
                  <a:schemeClr val="tx1"/>
                </a:solidFill>
              </a:rPr>
              <a:t>November 12, 2014</a:t>
            </a:r>
          </a:p>
          <a:p>
            <a:endParaRPr lang="en-US" dirty="0">
              <a:solidFill>
                <a:schemeClr val="tx1"/>
              </a:solidFill>
            </a:endParaRPr>
          </a:p>
          <a:p>
            <a:endParaRPr lang="en-US" dirty="0">
              <a:solidFill>
                <a:schemeClr val="tx1"/>
              </a:solidFill>
            </a:endParaRPr>
          </a:p>
        </p:txBody>
      </p:sp>
      <p:sp>
        <p:nvSpPr>
          <p:cNvPr id="2" name="Title 1"/>
          <p:cNvSpPr>
            <a:spLocks noGrp="1"/>
          </p:cNvSpPr>
          <p:nvPr>
            <p:ph type="ctrTitle"/>
          </p:nvPr>
        </p:nvSpPr>
        <p:spPr>
          <a:xfrm>
            <a:off x="609600" y="152400"/>
            <a:ext cx="8001000" cy="1371600"/>
          </a:xfrm>
        </p:spPr>
        <p:txBody>
          <a:bodyPr/>
          <a:lstStyle/>
          <a:p>
            <a:r>
              <a:rPr lang="en-US" sz="2800" dirty="0" smtClean="0"/>
              <a:t>Integrating</a:t>
            </a:r>
            <a:r>
              <a:rPr lang="en-US" sz="2800" dirty="0"/>
              <a:t> </a:t>
            </a:r>
            <a:r>
              <a:rPr lang="en-US" sz="2800" dirty="0" smtClean="0"/>
              <a:t>Energy </a:t>
            </a:r>
            <a:r>
              <a:rPr lang="en-US" sz="2800" dirty="0"/>
              <a:t>Efficiency </a:t>
            </a:r>
            <a:r>
              <a:rPr lang="en-US" sz="2800" dirty="0" smtClean="0"/>
              <a:t>into </a:t>
            </a:r>
            <a:r>
              <a:rPr lang="en-US" sz="2800" dirty="0"/>
              <a:t>the </a:t>
            </a:r>
            <a:r>
              <a:rPr lang="en-US" sz="2800" dirty="0" smtClean="0"/>
              <a:t>Distributed Energy Resource </a:t>
            </a:r>
            <a:r>
              <a:rPr lang="en-US" sz="2800" dirty="0"/>
              <a:t>Mix</a:t>
            </a:r>
          </a:p>
        </p:txBody>
      </p:sp>
      <p:pic>
        <p:nvPicPr>
          <p:cNvPr id="6" name="Picture 5" descr="Screen shot 2011-08-07 at 10.08.55 PM.png"/>
          <p:cNvPicPr>
            <a:picLocks noChangeAspect="1"/>
          </p:cNvPicPr>
          <p:nvPr/>
        </p:nvPicPr>
        <p:blipFill rotWithShape="1">
          <a:blip r:embed="rId3" cstate="print"/>
          <a:srcRect t="6315" b="5263"/>
          <a:stretch/>
        </p:blipFill>
        <p:spPr>
          <a:xfrm>
            <a:off x="5638800" y="5562600"/>
            <a:ext cx="3160486" cy="990600"/>
          </a:xfrm>
          <a:prstGeom prst="rect">
            <a:avLst/>
          </a:prstGeom>
        </p:spPr>
      </p:pic>
      <p:pic>
        <p:nvPicPr>
          <p:cNvPr id="4" name="Picture 3" descr="Screen Shot 2014-06-11 at 9.49.5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791200"/>
            <a:ext cx="2438400" cy="812800"/>
          </a:xfrm>
          <a:prstGeom prst="rect">
            <a:avLst/>
          </a:prstGeom>
        </p:spPr>
      </p:pic>
    </p:spTree>
    <p:extLst>
      <p:ext uri="{BB962C8B-B14F-4D97-AF65-F5344CB8AC3E}">
        <p14:creationId xmlns:p14="http://schemas.microsoft.com/office/powerpoint/2010/main" val="208402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399" cy="758825"/>
          </a:xfrm>
        </p:spPr>
        <p:txBody>
          <a:bodyPr/>
          <a:lstStyle/>
          <a:p>
            <a:r>
              <a:rPr lang="en-US" sz="3200" dirty="0" smtClean="0"/>
              <a:t>The “Stereotypical” Southeast Utility (cont.)</a:t>
            </a:r>
            <a:endParaRPr lang="en-US" sz="3200" dirty="0"/>
          </a:p>
        </p:txBody>
      </p:sp>
      <p:sp>
        <p:nvSpPr>
          <p:cNvPr id="3" name="Content Placeholder 2"/>
          <p:cNvSpPr>
            <a:spLocks noGrp="1"/>
          </p:cNvSpPr>
          <p:nvPr>
            <p:ph sz="quarter" idx="1"/>
          </p:nvPr>
        </p:nvSpPr>
        <p:spPr>
          <a:xfrm>
            <a:off x="304800" y="1447800"/>
            <a:ext cx="8503920" cy="7543800"/>
          </a:xfrm>
        </p:spPr>
        <p:txBody>
          <a:bodyPr/>
          <a:lstStyle/>
          <a:p>
            <a:r>
              <a:rPr lang="en-US" sz="2400" dirty="0" smtClean="0"/>
              <a:t>Average </a:t>
            </a:r>
            <a:r>
              <a:rPr lang="en-US" sz="2400" dirty="0"/>
              <a:t>rates are 12 ¢/kWh for residential customers and 8 ¢/kWh for commercial and industrial customers.  </a:t>
            </a:r>
            <a:endParaRPr lang="en-US" sz="2400" dirty="0" smtClean="0"/>
          </a:p>
          <a:p>
            <a:pPr lvl="1"/>
            <a:r>
              <a:rPr lang="en-US" sz="1900" dirty="0" smtClean="0"/>
              <a:t>Residential </a:t>
            </a:r>
            <a:r>
              <a:rPr lang="en-US" sz="1900" dirty="0"/>
              <a:t>rates are collected through volumetric charges.  </a:t>
            </a:r>
            <a:endParaRPr lang="en-US" sz="1900" dirty="0" smtClean="0"/>
          </a:p>
          <a:p>
            <a:pPr lvl="1"/>
            <a:r>
              <a:rPr lang="en-US" sz="1900" dirty="0" smtClean="0"/>
              <a:t>The </a:t>
            </a:r>
            <a:r>
              <a:rPr lang="en-US" sz="1900" dirty="0"/>
              <a:t>commercial and industrial rate includes a volumetric charge of 6 ¢/kWh, plus a demand charge, equal to $10/kW in the first year. </a:t>
            </a:r>
            <a:endParaRPr lang="en-US" sz="1900" dirty="0" smtClean="0"/>
          </a:p>
          <a:p>
            <a:r>
              <a:rPr lang="en-US" sz="2400" dirty="0" smtClean="0"/>
              <a:t>The </a:t>
            </a:r>
            <a:r>
              <a:rPr lang="en-US" sz="2400" dirty="0"/>
              <a:t>utility has a peak cost period of 2-7pm on weekdays from June to September. This represents roughly 3.7% of the year. Rate cases are filed every three years</a:t>
            </a:r>
            <a:r>
              <a:rPr lang="en-US" sz="2400" dirty="0" smtClean="0"/>
              <a:t>.</a:t>
            </a:r>
            <a:endParaRPr lang="en-US" sz="2400" dirty="0"/>
          </a:p>
          <a:p>
            <a:r>
              <a:rPr lang="en-US" sz="2400" dirty="0"/>
              <a:t>The capital structure is 54% equity and 46% debt, with a cost of debt of 4.2%.  The weighted average cost of capital is 8%</a:t>
            </a:r>
            <a:r>
              <a:rPr lang="en-US" sz="2400" dirty="0" smtClean="0"/>
              <a:t>.</a:t>
            </a:r>
            <a:endParaRPr lang="en-US" sz="2400" dirty="0"/>
          </a:p>
        </p:txBody>
      </p:sp>
    </p:spTree>
    <p:extLst>
      <p:ext uri="{BB962C8B-B14F-4D97-AF65-F5344CB8AC3E}">
        <p14:creationId xmlns:p14="http://schemas.microsoft.com/office/powerpoint/2010/main" val="3839752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90600"/>
          </a:xfrm>
        </p:spPr>
        <p:txBody>
          <a:bodyPr/>
          <a:lstStyle/>
          <a:p>
            <a:r>
              <a:rPr lang="en-US" dirty="0" smtClean="0"/>
              <a:t>The Portfolio of Residential EE Programs</a:t>
            </a:r>
            <a:endParaRPr lang="en-US" dirty="0"/>
          </a:p>
        </p:txBody>
      </p:sp>
      <p:sp>
        <p:nvSpPr>
          <p:cNvPr id="3" name="Content Placeholder 2"/>
          <p:cNvSpPr>
            <a:spLocks noGrp="1"/>
          </p:cNvSpPr>
          <p:nvPr>
            <p:ph sz="quarter" idx="1"/>
          </p:nvPr>
        </p:nvSpPr>
        <p:spPr>
          <a:xfrm>
            <a:off x="301752" y="1527048"/>
            <a:ext cx="8503920" cy="5330952"/>
          </a:xfrm>
        </p:spPr>
        <p:txBody>
          <a:bodyPr/>
          <a:lstStyle/>
          <a:p>
            <a:r>
              <a:rPr lang="en-US" dirty="0" smtClean="0"/>
              <a:t>A collection </a:t>
            </a:r>
            <a:r>
              <a:rPr lang="en-US" dirty="0"/>
              <a:t>of </a:t>
            </a:r>
            <a:r>
              <a:rPr lang="en-US" dirty="0" smtClean="0"/>
              <a:t>programs</a:t>
            </a:r>
            <a:r>
              <a:rPr lang="en-US" dirty="0"/>
              <a:t>:</a:t>
            </a:r>
            <a:r>
              <a:rPr lang="en-US" dirty="0" smtClean="0"/>
              <a:t> </a:t>
            </a:r>
          </a:p>
          <a:p>
            <a:pPr lvl="1"/>
            <a:r>
              <a:rPr lang="en-US" dirty="0" smtClean="0"/>
              <a:t>The </a:t>
            </a:r>
            <a:r>
              <a:rPr lang="en-US" dirty="0"/>
              <a:t>end-use specific programs include lighting, air conditioning, and other large home appliances. </a:t>
            </a:r>
            <a:endParaRPr lang="en-US" dirty="0" smtClean="0"/>
          </a:p>
          <a:p>
            <a:pPr lvl="1"/>
            <a:r>
              <a:rPr lang="en-US" dirty="0" smtClean="0"/>
              <a:t>The </a:t>
            </a:r>
            <a:r>
              <a:rPr lang="en-US" dirty="0"/>
              <a:t>whole home programs cover both existing and new homes and generally include insulation and select large appliances. </a:t>
            </a:r>
            <a:endParaRPr lang="en-US" dirty="0" smtClean="0"/>
          </a:p>
          <a:p>
            <a:pPr lvl="1"/>
            <a:r>
              <a:rPr lang="en-US" dirty="0" smtClean="0"/>
              <a:t>Annual costs </a:t>
            </a:r>
            <a:r>
              <a:rPr lang="en-US" dirty="0"/>
              <a:t>of $8.3 million for incentives and $9.8 million for administrative costs. </a:t>
            </a:r>
            <a:endParaRPr lang="en-US" dirty="0" smtClean="0"/>
          </a:p>
          <a:p>
            <a:pPr lvl="1"/>
            <a:r>
              <a:rPr lang="en-US" dirty="0" smtClean="0"/>
              <a:t>Set to </a:t>
            </a:r>
            <a:r>
              <a:rPr lang="en-US" dirty="0"/>
              <a:t>save 57.8 </a:t>
            </a:r>
            <a:r>
              <a:rPr lang="en-US" dirty="0" err="1"/>
              <a:t>GWh</a:t>
            </a:r>
            <a:r>
              <a:rPr lang="en-US" dirty="0"/>
              <a:t> and 10.2 MW annually for each year of the measure and program lifetimes.  </a:t>
            </a:r>
            <a:endParaRPr lang="en-US" dirty="0" smtClean="0"/>
          </a:p>
          <a:p>
            <a:pPr lvl="1"/>
            <a:r>
              <a:rPr lang="en-US" dirty="0" smtClean="0"/>
              <a:t>Average measure </a:t>
            </a:r>
            <a:r>
              <a:rPr lang="en-US" dirty="0"/>
              <a:t>life is assumed to be 10 years. </a:t>
            </a:r>
            <a:endParaRPr lang="en-US" dirty="0" smtClean="0"/>
          </a:p>
          <a:p>
            <a:pPr lvl="1"/>
            <a:r>
              <a:rPr lang="en-US" dirty="0" smtClean="0"/>
              <a:t>8</a:t>
            </a:r>
            <a:r>
              <a:rPr lang="en-US" dirty="0"/>
              <a:t>% of the residential energy-efficiency program savings occur during the utility’s peak period, much more than the roughly 3.7% of the year that occurs during the peak. </a:t>
            </a:r>
          </a:p>
          <a:p>
            <a:pPr lvl="1"/>
            <a:r>
              <a:rPr lang="en-US" dirty="0" smtClean="0"/>
              <a:t>“</a:t>
            </a:r>
            <a:endParaRPr lang="en-US" dirty="0"/>
          </a:p>
          <a:p>
            <a:pPr lvl="1"/>
            <a:endParaRPr lang="en-US" dirty="0"/>
          </a:p>
        </p:txBody>
      </p:sp>
    </p:spTree>
    <p:extLst>
      <p:ext uri="{BB962C8B-B14F-4D97-AF65-F5344CB8AC3E}">
        <p14:creationId xmlns:p14="http://schemas.microsoft.com/office/powerpoint/2010/main" val="3981122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28600"/>
            <a:ext cx="8689975" cy="990600"/>
          </a:xfrm>
        </p:spPr>
        <p:txBody>
          <a:bodyPr/>
          <a:lstStyle/>
          <a:p>
            <a:r>
              <a:rPr lang="en-US" dirty="0" smtClean="0"/>
              <a:t>The Portfolio of Commercial EE Programs</a:t>
            </a:r>
            <a:endParaRPr lang="en-US" dirty="0"/>
          </a:p>
        </p:txBody>
      </p:sp>
      <p:sp>
        <p:nvSpPr>
          <p:cNvPr id="3" name="Content Placeholder 2"/>
          <p:cNvSpPr>
            <a:spLocks noGrp="1"/>
          </p:cNvSpPr>
          <p:nvPr>
            <p:ph sz="quarter" idx="1"/>
          </p:nvPr>
        </p:nvSpPr>
        <p:spPr/>
        <p:txBody>
          <a:bodyPr/>
          <a:lstStyle/>
          <a:p>
            <a:r>
              <a:rPr lang="en-US" sz="2400" dirty="0" smtClean="0"/>
              <a:t>Targets both </a:t>
            </a:r>
            <a:r>
              <a:rPr lang="en-US" sz="2400" dirty="0"/>
              <a:t>small and large commercial buildings.  </a:t>
            </a:r>
            <a:endParaRPr lang="en-US" sz="2400" dirty="0" smtClean="0"/>
          </a:p>
          <a:p>
            <a:pPr lvl="1"/>
            <a:r>
              <a:rPr lang="en-US" sz="1900" dirty="0" smtClean="0"/>
              <a:t>The </a:t>
            </a:r>
            <a:r>
              <a:rPr lang="en-US" sz="1900" dirty="0"/>
              <a:t>small commercial program includes appliances, lighting, and insulation. </a:t>
            </a:r>
            <a:endParaRPr lang="en-US" sz="1900" dirty="0" smtClean="0"/>
          </a:p>
          <a:p>
            <a:pPr lvl="1"/>
            <a:r>
              <a:rPr lang="en-US" sz="1900" dirty="0" smtClean="0"/>
              <a:t>The </a:t>
            </a:r>
            <a:r>
              <a:rPr lang="en-US" sz="1900" dirty="0"/>
              <a:t>other commercial programs are from either a long list of prescriptive facility improvements or from a custom built incentives program. </a:t>
            </a:r>
            <a:endParaRPr lang="en-US" sz="1900" dirty="0" smtClean="0"/>
          </a:p>
          <a:p>
            <a:pPr lvl="1"/>
            <a:r>
              <a:rPr lang="en-US" sz="1900" dirty="0" smtClean="0"/>
              <a:t>Annual costs </a:t>
            </a:r>
            <a:r>
              <a:rPr lang="en-US" sz="1900" dirty="0"/>
              <a:t>of $13.7 million for incentives and $5.5 million for administrative costs. </a:t>
            </a:r>
            <a:endParaRPr lang="en-US" sz="1900" dirty="0" smtClean="0"/>
          </a:p>
          <a:p>
            <a:pPr lvl="1"/>
            <a:r>
              <a:rPr lang="en-US" sz="1900" dirty="0" smtClean="0"/>
              <a:t>Designed to </a:t>
            </a:r>
            <a:r>
              <a:rPr lang="en-US" sz="1900" dirty="0"/>
              <a:t>save 241 </a:t>
            </a:r>
            <a:r>
              <a:rPr lang="en-US" sz="1900" dirty="0" err="1"/>
              <a:t>GWh</a:t>
            </a:r>
            <a:r>
              <a:rPr lang="en-US" sz="1900" dirty="0"/>
              <a:t> and 55.3 MW annually for each year of the measure and program lifetimes.  </a:t>
            </a:r>
            <a:endParaRPr lang="en-US" sz="1900" dirty="0" smtClean="0"/>
          </a:p>
          <a:p>
            <a:pPr lvl="1"/>
            <a:r>
              <a:rPr lang="en-US" sz="1900" dirty="0" smtClean="0"/>
              <a:t>The </a:t>
            </a:r>
            <a:r>
              <a:rPr lang="en-US" sz="1900" dirty="0"/>
              <a:t>average measure life is assumed to be 15 years. Since the programs are proposed to deploy measures for 10 years and the measures are assumed to operate for 15 years, our analysis of the impacts of these programs extends for 25 years. </a:t>
            </a:r>
            <a:endParaRPr lang="en-US" sz="1900" dirty="0" smtClean="0"/>
          </a:p>
          <a:p>
            <a:pPr lvl="1"/>
            <a:r>
              <a:rPr lang="en-US" sz="1900" dirty="0" smtClean="0"/>
              <a:t>10</a:t>
            </a:r>
            <a:r>
              <a:rPr lang="en-US" sz="1900" dirty="0"/>
              <a:t>% of </a:t>
            </a:r>
            <a:r>
              <a:rPr lang="en-US" sz="1900" dirty="0" smtClean="0"/>
              <a:t>program </a:t>
            </a:r>
            <a:r>
              <a:rPr lang="en-US" sz="1900" dirty="0"/>
              <a:t>savings are during the utilities peak period, which is more than for the residential program and also much more than the roughly 3.7% of the year that constitutes the peak</a:t>
            </a:r>
            <a:r>
              <a:rPr lang="en-US" dirty="0"/>
              <a:t>. </a:t>
            </a:r>
          </a:p>
        </p:txBody>
      </p:sp>
    </p:spTree>
    <p:extLst>
      <p:ext uri="{BB962C8B-B14F-4D97-AF65-F5344CB8AC3E}">
        <p14:creationId xmlns:p14="http://schemas.microsoft.com/office/powerpoint/2010/main" val="50963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143000"/>
          </a:xfrm>
        </p:spPr>
        <p:txBody>
          <a:bodyPr/>
          <a:lstStyle/>
          <a:p>
            <a:r>
              <a:rPr lang="en-US" dirty="0" smtClean="0"/>
              <a:t>Results</a:t>
            </a:r>
            <a:endParaRPr lang="en-US" dirty="0"/>
          </a:p>
        </p:txBody>
      </p:sp>
    </p:spTree>
    <p:extLst>
      <p:ext uri="{BB962C8B-B14F-4D97-AF65-F5344CB8AC3E}">
        <p14:creationId xmlns:p14="http://schemas.microsoft.com/office/powerpoint/2010/main" val="1819483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38200"/>
          </a:xfrm>
        </p:spPr>
        <p:txBody>
          <a:bodyPr/>
          <a:lstStyle/>
          <a:p>
            <a:r>
              <a:rPr lang="en-US" dirty="0"/>
              <a:t>The Impact of </a:t>
            </a:r>
            <a:r>
              <a:rPr lang="en-US" dirty="0" smtClean="0"/>
              <a:t>Commercial EE </a:t>
            </a:r>
            <a:r>
              <a:rPr lang="en-US" dirty="0"/>
              <a:t>Programs</a:t>
            </a:r>
          </a:p>
        </p:txBody>
      </p:sp>
      <p:sp>
        <p:nvSpPr>
          <p:cNvPr id="3" name="Rectangle 2"/>
          <p:cNvSpPr/>
          <p:nvPr/>
        </p:nvSpPr>
        <p:spPr>
          <a:xfrm>
            <a:off x="225425" y="5486400"/>
            <a:ext cx="8686800" cy="1200329"/>
          </a:xfrm>
          <a:prstGeom prst="rect">
            <a:avLst/>
          </a:prstGeom>
        </p:spPr>
        <p:txBody>
          <a:bodyPr wrap="square">
            <a:spAutoFit/>
          </a:bodyPr>
          <a:lstStyle/>
          <a:p>
            <a:pPr marL="285750" indent="-285750">
              <a:buFont typeface="Arial"/>
              <a:buChar char="•"/>
            </a:pPr>
            <a:r>
              <a:rPr lang="en-US" dirty="0" smtClean="0"/>
              <a:t>Utility economics can be hurt by EE programs, but all customers can benefit.</a:t>
            </a:r>
          </a:p>
          <a:p>
            <a:pPr marL="285750" indent="-285750">
              <a:buFont typeface="Arial"/>
              <a:buChar char="•"/>
            </a:pPr>
            <a:r>
              <a:rPr lang="en-US" dirty="0" smtClean="0"/>
              <a:t>The prototypical business model restores 99.7% of utility earnings, but rates rise by 1.0%. ROE exceeds authorized level of 11.25%.</a:t>
            </a:r>
          </a:p>
          <a:p>
            <a:pPr marL="285750" indent="-285750">
              <a:buFont typeface="Arial"/>
              <a:buChar char="•"/>
            </a:pPr>
            <a:r>
              <a:rPr lang="en-US" dirty="0"/>
              <a:t>Rates still lowered after recovery of program costs and incentives.</a:t>
            </a:r>
          </a:p>
        </p:txBody>
      </p:sp>
      <p:graphicFrame>
        <p:nvGraphicFramePr>
          <p:cNvPr id="7" name="Content Placeholder 3"/>
          <p:cNvGraphicFramePr>
            <a:graphicFrameLocks/>
          </p:cNvGraphicFramePr>
          <p:nvPr>
            <p:extLst>
              <p:ext uri="{D42A27DB-BD31-4B8C-83A1-F6EECF244321}">
                <p14:modId xmlns:p14="http://schemas.microsoft.com/office/powerpoint/2010/main" val="3332242022"/>
              </p:ext>
            </p:extLst>
          </p:nvPr>
        </p:nvGraphicFramePr>
        <p:xfrm>
          <a:off x="457200" y="1219200"/>
          <a:ext cx="8153400" cy="4267200"/>
        </p:xfrm>
        <a:graphic>
          <a:graphicData uri="http://schemas.openxmlformats.org/drawingml/2006/table">
            <a:tbl>
              <a:tblPr firstRow="1" firstCol="1" bandRow="1">
                <a:tableStyleId>{5C22544A-7EE6-4342-B048-85BDC9FD1C3A}</a:tableStyleId>
              </a:tblPr>
              <a:tblGrid>
                <a:gridCol w="2018685"/>
                <a:gridCol w="995787"/>
                <a:gridCol w="969435"/>
                <a:gridCol w="818843"/>
                <a:gridCol w="900727"/>
                <a:gridCol w="925923"/>
                <a:gridCol w="1524000"/>
              </a:tblGrid>
              <a:tr h="509523">
                <a:tc>
                  <a:txBody>
                    <a:bodyPr/>
                    <a:lstStyle/>
                    <a:p>
                      <a:pPr marL="0" marR="0">
                        <a:spcBef>
                          <a:spcPts val="0"/>
                        </a:spcBef>
                        <a:spcAft>
                          <a:spcPts val="0"/>
                        </a:spcAft>
                      </a:pPr>
                      <a:r>
                        <a:rPr lang="en-US" sz="1400" dirty="0">
                          <a:effectLst/>
                        </a:rPr>
                        <a:t> </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endParaRPr lang="en-US" sz="1400" b="1" dirty="0" smtClean="0">
                        <a:effectLst/>
                      </a:endParaRPr>
                    </a:p>
                    <a:p>
                      <a:pPr marL="0" marR="0" algn="ctr">
                        <a:spcBef>
                          <a:spcPts val="0"/>
                        </a:spcBef>
                        <a:spcAft>
                          <a:spcPts val="0"/>
                        </a:spcAft>
                      </a:pPr>
                      <a:r>
                        <a:rPr lang="en-US" sz="1400" b="1" dirty="0" smtClean="0">
                          <a:effectLst/>
                        </a:rPr>
                        <a:t>Utility Economics</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gridSpan="4">
                  <a:txBody>
                    <a:bodyPr/>
                    <a:lstStyle/>
                    <a:p>
                      <a:pPr marL="0" marR="0" algn="ctr">
                        <a:spcBef>
                          <a:spcPts val="0"/>
                        </a:spcBef>
                        <a:spcAft>
                          <a:spcPts val="0"/>
                        </a:spcAft>
                      </a:pPr>
                      <a:endParaRPr lang="en-US" sz="1400" b="1" dirty="0" smtClean="0">
                        <a:effectLst/>
                      </a:endParaRPr>
                    </a:p>
                    <a:p>
                      <a:pPr marL="0" marR="0" algn="ctr">
                        <a:spcBef>
                          <a:spcPts val="0"/>
                        </a:spcBef>
                        <a:spcAft>
                          <a:spcPts val="0"/>
                        </a:spcAft>
                      </a:pPr>
                      <a:r>
                        <a:rPr lang="en-US" sz="1400" b="1" dirty="0" smtClean="0">
                          <a:effectLst/>
                        </a:rPr>
                        <a:t>Customer</a:t>
                      </a:r>
                      <a:r>
                        <a:rPr lang="en-US" sz="1400" b="1" baseline="0" dirty="0" smtClean="0">
                          <a:effectLst/>
                        </a:rPr>
                        <a:t> Economics</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873466">
                <a:tc>
                  <a:txBody>
                    <a:bodyPr/>
                    <a:lstStyle/>
                    <a:p>
                      <a:pPr marL="0" marR="0" algn="ctr">
                        <a:spcBef>
                          <a:spcPts val="0"/>
                        </a:spcBef>
                        <a:spcAft>
                          <a:spcPts val="0"/>
                        </a:spcAft>
                      </a:pPr>
                      <a:r>
                        <a:rPr lang="en-US" sz="10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Cumulative Earnings in $</a:t>
                      </a:r>
                      <a:r>
                        <a:rPr lang="en-US" sz="1200" dirty="0" smtClean="0">
                          <a:effectLst/>
                        </a:rPr>
                        <a:t>Billions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smtClean="0">
                          <a:effectLst/>
                        </a:rPr>
                        <a:t>Return</a:t>
                      </a:r>
                      <a:r>
                        <a:rPr lang="en-US" sz="1200" baseline="0" dirty="0" smtClean="0">
                          <a:effectLst/>
                        </a:rPr>
                        <a:t> on Equity </a:t>
                      </a:r>
                      <a:r>
                        <a:rPr lang="en-US" sz="1200" dirty="0" smtClean="0">
                          <a:effectLst/>
                        </a:rPr>
                        <a:t>(%)</a:t>
                      </a:r>
                      <a:r>
                        <a:rPr lang="en-US" sz="1200" baseline="0" dirty="0" smtClean="0">
                          <a:effectLst/>
                        </a:rPr>
                        <a:t> </a:t>
                      </a:r>
                      <a:r>
                        <a:rPr lang="en-US" sz="1200" dirty="0" smtClean="0">
                          <a:effectLst/>
                        </a:rPr>
                        <a:t> (25-Year Average)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smtClean="0">
                          <a:effectLst/>
                        </a:rPr>
                        <a:t>Average Commercial </a:t>
                      </a:r>
                      <a:r>
                        <a:rPr lang="en-US" sz="1200" dirty="0">
                          <a:effectLst/>
                        </a:rPr>
                        <a:t>Energy Bill ($/year)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Participant Energy Bill ($/year)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Non-participant Energy Bill </a:t>
                      </a:r>
                      <a:endParaRPr lang="en-US" sz="1200" dirty="0" smtClean="0">
                        <a:effectLst/>
                      </a:endParaRPr>
                    </a:p>
                    <a:p>
                      <a:pPr marL="0" marR="0" algn="ctr">
                        <a:spcBef>
                          <a:spcPts val="0"/>
                        </a:spcBef>
                        <a:spcAft>
                          <a:spcPts val="0"/>
                        </a:spcAft>
                      </a:pPr>
                      <a:r>
                        <a:rPr lang="en-US" sz="1200" dirty="0" smtClean="0">
                          <a:effectLst/>
                        </a:rPr>
                        <a:t>(</a:t>
                      </a:r>
                      <a:r>
                        <a:rPr lang="en-US" sz="1200" dirty="0">
                          <a:effectLst/>
                        </a:rPr>
                        <a:t>$/year)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smtClean="0">
                          <a:effectLst/>
                        </a:rPr>
                        <a:t>Average Commercial </a:t>
                      </a:r>
                      <a:r>
                        <a:rPr lang="en-US" sz="1200" dirty="0">
                          <a:effectLst/>
                        </a:rPr>
                        <a:t>Energy Rate </a:t>
                      </a:r>
                      <a:endParaRPr lang="en-US" sz="1200" dirty="0" smtClean="0">
                        <a:effectLst/>
                      </a:endParaRPr>
                    </a:p>
                    <a:p>
                      <a:pPr marL="0" marR="0" algn="ctr">
                        <a:spcBef>
                          <a:spcPts val="0"/>
                        </a:spcBef>
                        <a:spcAft>
                          <a:spcPts val="0"/>
                        </a:spcAft>
                      </a:pPr>
                      <a:r>
                        <a:rPr lang="en-US" sz="1200" dirty="0" smtClean="0">
                          <a:effectLst/>
                        </a:rPr>
                        <a:t>(</a:t>
                      </a:r>
                      <a:r>
                        <a:rPr lang="en-US" sz="1200" dirty="0">
                          <a:effectLst/>
                        </a:rPr>
                        <a:t>¢/kWh)</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709677">
                <a:tc>
                  <a:txBody>
                    <a:bodyPr/>
                    <a:lstStyle/>
                    <a:p>
                      <a:pPr marL="0" marR="0">
                        <a:spcBef>
                          <a:spcPts val="0"/>
                        </a:spcBef>
                        <a:spcAft>
                          <a:spcPts val="0"/>
                        </a:spcAft>
                      </a:pPr>
                      <a:r>
                        <a:rPr lang="en-US" sz="1400" dirty="0" smtClean="0">
                          <a:effectLst/>
                        </a:rPr>
                        <a:t>Utility </a:t>
                      </a:r>
                      <a:r>
                        <a:rPr lang="en-US" sz="1400" dirty="0">
                          <a:effectLst/>
                        </a:rPr>
                        <a:t>Without </a:t>
                      </a:r>
                      <a:r>
                        <a:rPr lang="en-US" sz="1400" dirty="0" smtClean="0">
                          <a:effectLst/>
                        </a:rPr>
                        <a:t>EE </a:t>
                      </a:r>
                      <a:r>
                        <a:rPr lang="en-US" sz="1400" dirty="0">
                          <a:effectLst/>
                        </a:rPr>
                        <a:t>Programs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47.02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11.46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28,107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12.37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762000">
                <a:tc>
                  <a:txBody>
                    <a:bodyPr/>
                    <a:lstStyle/>
                    <a:p>
                      <a:pPr marL="0" marR="0">
                        <a:spcBef>
                          <a:spcPts val="0"/>
                        </a:spcBef>
                        <a:spcAft>
                          <a:spcPts val="0"/>
                        </a:spcAft>
                      </a:pPr>
                      <a:r>
                        <a:rPr lang="en-US" sz="1400" dirty="0" smtClean="0">
                          <a:effectLst/>
                        </a:rPr>
                        <a:t>+ Commercial </a:t>
                      </a:r>
                      <a:r>
                        <a:rPr lang="en-US" sz="1400" dirty="0">
                          <a:effectLst/>
                        </a:rPr>
                        <a:t>EE </a:t>
                      </a:r>
                      <a:r>
                        <a:rPr lang="en-US" sz="1400" dirty="0" smtClean="0">
                          <a:effectLst/>
                        </a:rPr>
                        <a:t>Programs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45.22</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11.04</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26,747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22,293</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28,070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12.35</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Program Cost Recovery &amp; Shared Savings Incentives</a:t>
                      </a: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45.51</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11.10</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26,782</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22,322</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28,106</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12.37</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r>
              <a:tr h="685800">
                <a:tc>
                  <a:txBody>
                    <a:bodyPr/>
                    <a:lstStyle/>
                    <a:p>
                      <a:pPr marL="0" marR="0">
                        <a:spcBef>
                          <a:spcPts val="0"/>
                        </a:spcBef>
                        <a:spcAft>
                          <a:spcPts val="0"/>
                        </a:spcAft>
                      </a:pPr>
                      <a:r>
                        <a:rPr lang="en-US" sz="1400" dirty="0" smtClean="0">
                          <a:effectLst/>
                        </a:rPr>
                        <a:t>+</a:t>
                      </a:r>
                      <a:r>
                        <a:rPr lang="en-US" sz="1400" baseline="0" dirty="0" smtClean="0">
                          <a:effectLst/>
                        </a:rPr>
                        <a:t> </a:t>
                      </a:r>
                      <a:r>
                        <a:rPr lang="en-US" sz="1400" dirty="0" smtClean="0">
                          <a:effectLst/>
                        </a:rPr>
                        <a:t>Prototypical Business Model</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46.79</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11.41</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27,015</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22,516</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28,351</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12.50</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89057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838200"/>
          </a:xfrm>
        </p:spPr>
        <p:txBody>
          <a:bodyPr/>
          <a:lstStyle/>
          <a:p>
            <a:r>
              <a:rPr lang="en-US" dirty="0"/>
              <a:t>The Impact of </a:t>
            </a:r>
            <a:r>
              <a:rPr lang="en-US" dirty="0" smtClean="0"/>
              <a:t>Residential EE </a:t>
            </a:r>
            <a:r>
              <a:rPr lang="en-US" dirty="0"/>
              <a:t>Programs</a:t>
            </a:r>
          </a:p>
        </p:txBody>
      </p:sp>
      <p:sp>
        <p:nvSpPr>
          <p:cNvPr id="3" name="Rectangle 2"/>
          <p:cNvSpPr/>
          <p:nvPr/>
        </p:nvSpPr>
        <p:spPr>
          <a:xfrm>
            <a:off x="228600" y="5562600"/>
            <a:ext cx="8686800" cy="923330"/>
          </a:xfrm>
          <a:prstGeom prst="rect">
            <a:avLst/>
          </a:prstGeom>
        </p:spPr>
        <p:txBody>
          <a:bodyPr wrap="square">
            <a:spAutoFit/>
          </a:bodyPr>
          <a:lstStyle/>
          <a:p>
            <a:pPr marL="285750" indent="-285750">
              <a:buFont typeface="Arial"/>
              <a:buChar char="•"/>
            </a:pPr>
            <a:r>
              <a:rPr lang="en-US" dirty="0" smtClean="0"/>
              <a:t>Utility economics can be hurt by EE programs, but all customers can benefit.</a:t>
            </a:r>
          </a:p>
          <a:p>
            <a:pPr marL="285750" indent="-285750">
              <a:buFont typeface="Arial"/>
              <a:buChar char="•"/>
            </a:pPr>
            <a:r>
              <a:rPr lang="en-US" dirty="0" smtClean="0"/>
              <a:t>The prototypical business model restores 99.7% of utility earnings, but rates rise by 1.0</a:t>
            </a:r>
            <a:r>
              <a:rPr lang="en-US" dirty="0"/>
              <a:t>%. ROE exceeds authorized level of 11.25%.</a:t>
            </a:r>
          </a:p>
        </p:txBody>
      </p:sp>
      <p:graphicFrame>
        <p:nvGraphicFramePr>
          <p:cNvPr id="6" name="Content Placeholder 3"/>
          <p:cNvGraphicFramePr>
            <a:graphicFrameLocks/>
          </p:cNvGraphicFramePr>
          <p:nvPr>
            <p:extLst>
              <p:ext uri="{D42A27DB-BD31-4B8C-83A1-F6EECF244321}">
                <p14:modId xmlns:p14="http://schemas.microsoft.com/office/powerpoint/2010/main" val="4185134832"/>
              </p:ext>
            </p:extLst>
          </p:nvPr>
        </p:nvGraphicFramePr>
        <p:xfrm>
          <a:off x="914400" y="1271534"/>
          <a:ext cx="7315201" cy="4282440"/>
        </p:xfrm>
        <a:graphic>
          <a:graphicData uri="http://schemas.openxmlformats.org/drawingml/2006/table">
            <a:tbl>
              <a:tblPr firstRow="1" firstCol="1" bandRow="1">
                <a:tableStyleId>{5C22544A-7EE6-4342-B048-85BDC9FD1C3A}</a:tableStyleId>
              </a:tblPr>
              <a:tblGrid>
                <a:gridCol w="1637685"/>
                <a:gridCol w="995787"/>
                <a:gridCol w="969435"/>
                <a:gridCol w="818843"/>
                <a:gridCol w="900727"/>
                <a:gridCol w="925923"/>
                <a:gridCol w="1066801"/>
              </a:tblGrid>
              <a:tr h="509523">
                <a:tc>
                  <a:txBody>
                    <a:bodyPr/>
                    <a:lstStyle/>
                    <a:p>
                      <a:pPr marL="0" marR="0">
                        <a:spcBef>
                          <a:spcPts val="0"/>
                        </a:spcBef>
                        <a:spcAft>
                          <a:spcPts val="0"/>
                        </a:spcAft>
                      </a:pPr>
                      <a:r>
                        <a:rPr lang="en-US" sz="1400" dirty="0">
                          <a:effectLst/>
                        </a:rPr>
                        <a:t> </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pPr>
                      <a:endParaRPr lang="en-US" sz="1400" b="1" dirty="0" smtClean="0">
                        <a:effectLst/>
                      </a:endParaRPr>
                    </a:p>
                    <a:p>
                      <a:pPr marL="0" marR="0" algn="ctr">
                        <a:spcBef>
                          <a:spcPts val="0"/>
                        </a:spcBef>
                        <a:spcAft>
                          <a:spcPts val="0"/>
                        </a:spcAft>
                      </a:pPr>
                      <a:r>
                        <a:rPr lang="en-US" sz="1400" b="1" dirty="0" smtClean="0">
                          <a:effectLst/>
                        </a:rPr>
                        <a:t>Utility Economics</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gridSpan="4">
                  <a:txBody>
                    <a:bodyPr/>
                    <a:lstStyle/>
                    <a:p>
                      <a:pPr marL="0" marR="0" algn="ctr">
                        <a:spcBef>
                          <a:spcPts val="0"/>
                        </a:spcBef>
                        <a:spcAft>
                          <a:spcPts val="0"/>
                        </a:spcAft>
                      </a:pPr>
                      <a:endParaRPr lang="en-US" sz="1400" b="1" dirty="0" smtClean="0">
                        <a:effectLst/>
                      </a:endParaRPr>
                    </a:p>
                    <a:p>
                      <a:pPr marL="0" marR="0" algn="ctr">
                        <a:spcBef>
                          <a:spcPts val="0"/>
                        </a:spcBef>
                        <a:spcAft>
                          <a:spcPts val="0"/>
                        </a:spcAft>
                      </a:pPr>
                      <a:r>
                        <a:rPr lang="en-US" sz="1400" b="1" dirty="0" smtClean="0">
                          <a:effectLst/>
                        </a:rPr>
                        <a:t>Customer</a:t>
                      </a:r>
                      <a:r>
                        <a:rPr lang="en-US" sz="1400" b="1" baseline="0" dirty="0" smtClean="0">
                          <a:effectLst/>
                        </a:rPr>
                        <a:t> Economics</a:t>
                      </a:r>
                      <a:endParaRPr lang="en-US" sz="14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873466">
                <a:tc>
                  <a:txBody>
                    <a:bodyPr/>
                    <a:lstStyle/>
                    <a:p>
                      <a:pPr marL="0" marR="0" algn="ctr">
                        <a:spcBef>
                          <a:spcPts val="0"/>
                        </a:spcBef>
                        <a:spcAft>
                          <a:spcPts val="0"/>
                        </a:spcAft>
                      </a:pPr>
                      <a:r>
                        <a:rPr lang="en-US" sz="10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Cumulative Earnings in $</a:t>
                      </a:r>
                      <a:r>
                        <a:rPr lang="en-US" sz="1200" dirty="0" smtClean="0">
                          <a:effectLst/>
                        </a:rPr>
                        <a:t>Billions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smtClean="0">
                          <a:effectLst/>
                        </a:rPr>
                        <a:t>Return</a:t>
                      </a:r>
                      <a:r>
                        <a:rPr lang="en-US" sz="1200" baseline="0" dirty="0" smtClean="0">
                          <a:effectLst/>
                        </a:rPr>
                        <a:t> on Equity </a:t>
                      </a:r>
                      <a:r>
                        <a:rPr lang="en-US" sz="1200" dirty="0" smtClean="0">
                          <a:effectLst/>
                        </a:rPr>
                        <a:t>(%)</a:t>
                      </a:r>
                      <a:r>
                        <a:rPr lang="en-US" sz="1200" baseline="0" dirty="0" smtClean="0">
                          <a:effectLst/>
                        </a:rPr>
                        <a:t> </a:t>
                      </a:r>
                      <a:r>
                        <a:rPr lang="en-US" sz="1200" dirty="0" smtClean="0">
                          <a:effectLst/>
                        </a:rPr>
                        <a:t> (25-Year Average)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smtClean="0">
                          <a:effectLst/>
                        </a:rPr>
                        <a:t>Average Residential Energy </a:t>
                      </a:r>
                      <a:r>
                        <a:rPr lang="en-US" sz="1200" dirty="0">
                          <a:effectLst/>
                        </a:rPr>
                        <a:t>Bill ($/year)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Participant Energy Bill ($/year)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a:effectLst/>
                        </a:rPr>
                        <a:t>Non-participant Energy Bill </a:t>
                      </a:r>
                      <a:endParaRPr lang="en-US" sz="1200" dirty="0" smtClean="0">
                        <a:effectLst/>
                      </a:endParaRPr>
                    </a:p>
                    <a:p>
                      <a:pPr marL="0" marR="0" algn="ctr">
                        <a:spcBef>
                          <a:spcPts val="0"/>
                        </a:spcBef>
                        <a:spcAft>
                          <a:spcPts val="0"/>
                        </a:spcAft>
                      </a:pPr>
                      <a:r>
                        <a:rPr lang="en-US" sz="1200" dirty="0" smtClean="0">
                          <a:effectLst/>
                        </a:rPr>
                        <a:t>(</a:t>
                      </a:r>
                      <a:r>
                        <a:rPr lang="en-US" sz="1200" dirty="0">
                          <a:effectLst/>
                        </a:rPr>
                        <a:t>$/year)</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200" dirty="0" smtClean="0">
                          <a:effectLst/>
                        </a:rPr>
                        <a:t>Average Residential Energy </a:t>
                      </a:r>
                      <a:r>
                        <a:rPr lang="en-US" sz="1200" dirty="0">
                          <a:effectLst/>
                        </a:rPr>
                        <a:t>Rate </a:t>
                      </a:r>
                      <a:endParaRPr lang="en-US" sz="1200" dirty="0" smtClean="0">
                        <a:effectLst/>
                      </a:endParaRPr>
                    </a:p>
                    <a:p>
                      <a:pPr marL="0" marR="0" algn="ctr">
                        <a:spcBef>
                          <a:spcPts val="0"/>
                        </a:spcBef>
                        <a:spcAft>
                          <a:spcPts val="0"/>
                        </a:spcAft>
                      </a:pPr>
                      <a:r>
                        <a:rPr lang="en-US" sz="1200" dirty="0" smtClean="0">
                          <a:effectLst/>
                        </a:rPr>
                        <a:t>(</a:t>
                      </a:r>
                      <a:r>
                        <a:rPr lang="en-US" sz="1200" dirty="0">
                          <a:effectLst/>
                        </a:rPr>
                        <a:t>¢/kWh)</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r>
              <a:tr h="633477">
                <a:tc>
                  <a:txBody>
                    <a:bodyPr/>
                    <a:lstStyle/>
                    <a:p>
                      <a:pPr marL="0" marR="0">
                        <a:spcBef>
                          <a:spcPts val="0"/>
                        </a:spcBef>
                        <a:spcAft>
                          <a:spcPts val="0"/>
                        </a:spcAft>
                      </a:pPr>
                      <a:r>
                        <a:rPr lang="en-US" sz="1400" dirty="0" smtClean="0">
                          <a:effectLst/>
                        </a:rPr>
                        <a:t>Utility </a:t>
                      </a:r>
                      <a:r>
                        <a:rPr lang="en-US" sz="1400" dirty="0">
                          <a:effectLst/>
                        </a:rPr>
                        <a:t>Without </a:t>
                      </a:r>
                      <a:r>
                        <a:rPr lang="en-US" sz="1400" dirty="0" smtClean="0">
                          <a:effectLst/>
                        </a:rPr>
                        <a:t>EE </a:t>
                      </a:r>
                      <a:r>
                        <a:rPr lang="en-US" sz="1400" dirty="0">
                          <a:effectLst/>
                        </a:rPr>
                        <a:t>Programs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47.02</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11.46</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2,533</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19.23</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679197">
                <a:tc>
                  <a:txBody>
                    <a:bodyPr/>
                    <a:lstStyle/>
                    <a:p>
                      <a:pPr marL="0" marR="0">
                        <a:spcBef>
                          <a:spcPts val="0"/>
                        </a:spcBef>
                        <a:spcAft>
                          <a:spcPts val="0"/>
                        </a:spcAft>
                      </a:pPr>
                      <a:r>
                        <a:rPr lang="en-US" sz="1400" dirty="0" smtClean="0">
                          <a:effectLst/>
                        </a:rPr>
                        <a:t>+ Residential EE Programs</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45.84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11.18</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effectLst/>
                        </a:rPr>
                        <a:t>2,484</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2,343</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2,533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19.22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r h="6924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 Program Cost Recovery &amp; Shared Savings Incentives</a:t>
                      </a: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45.98</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11.22</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2,488</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2,346</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2,537</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smtClean="0">
                          <a:solidFill>
                            <a:schemeClr val="tx1"/>
                          </a:solidFill>
                          <a:effectLst/>
                          <a:latin typeface="+mn-lt"/>
                          <a:ea typeface="MS Mincho" panose="02020609040205080304" pitchFamily="49" charset="-128"/>
                          <a:cs typeface="Times New Roman" panose="02020603050405020304" pitchFamily="18" charset="0"/>
                        </a:rPr>
                        <a:t>19.25</a:t>
                      </a:r>
                      <a:endParaRPr lang="en-US" sz="12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nchor="ctr"/>
                </a:tc>
              </a:tr>
              <a:tr h="692403">
                <a:tc>
                  <a:txBody>
                    <a:bodyPr/>
                    <a:lstStyle/>
                    <a:p>
                      <a:pPr marL="0" marR="0">
                        <a:spcBef>
                          <a:spcPts val="0"/>
                        </a:spcBef>
                        <a:spcAft>
                          <a:spcPts val="0"/>
                        </a:spcAft>
                      </a:pPr>
                      <a:r>
                        <a:rPr lang="en-US" sz="1400" dirty="0" smtClean="0">
                          <a:effectLst/>
                        </a:rPr>
                        <a:t>+</a:t>
                      </a:r>
                      <a:r>
                        <a:rPr lang="en-US" sz="1400" baseline="0" dirty="0" smtClean="0">
                          <a:effectLst/>
                        </a:rPr>
                        <a:t> </a:t>
                      </a:r>
                      <a:r>
                        <a:rPr lang="en-US" sz="1400" dirty="0" smtClean="0">
                          <a:effectLst/>
                        </a:rPr>
                        <a:t>Prototypical Business Model</a:t>
                      </a:r>
                      <a:endParaRPr lang="en-US" sz="14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46.88</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11.43</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2,511</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2,367</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2,560</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solidFill>
                            <a:schemeClr val="tx1"/>
                          </a:solidFill>
                          <a:effectLst/>
                        </a:rPr>
                        <a:t>19.42</a:t>
                      </a:r>
                      <a:endParaRPr lang="en-US" sz="12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46278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143000"/>
          </a:xfrm>
        </p:spPr>
        <p:txBody>
          <a:bodyPr/>
          <a:lstStyle/>
          <a:p>
            <a:r>
              <a:rPr lang="en-US" dirty="0" smtClean="0"/>
              <a:t>The Prototypical Business Model’s Impact on Rates</a:t>
            </a:r>
            <a:endParaRPr lang="en-US" dirty="0"/>
          </a:p>
        </p:txBody>
      </p:sp>
      <p:sp>
        <p:nvSpPr>
          <p:cNvPr id="3" name="Content Placeholder 2"/>
          <p:cNvSpPr>
            <a:spLocks noGrp="1"/>
          </p:cNvSpPr>
          <p:nvPr>
            <p:ph sz="quarter" idx="1"/>
          </p:nvPr>
        </p:nvSpPr>
        <p:spPr>
          <a:xfrm>
            <a:off x="304800" y="1524000"/>
            <a:ext cx="8503920" cy="990600"/>
          </a:xfrm>
        </p:spPr>
        <p:txBody>
          <a:bodyPr/>
          <a:lstStyle/>
          <a:p>
            <a:r>
              <a:rPr lang="en-US" sz="2400" dirty="0" smtClean="0"/>
              <a:t>Rates decline with EE Programs, but increase when lost utility revenues are recovered.</a:t>
            </a:r>
          </a:p>
          <a:p>
            <a:endParaRPr lang="en-US" dirty="0" smtClean="0"/>
          </a:p>
          <a:p>
            <a:endParaRPr lang="en-US" dirty="0"/>
          </a:p>
          <a:p>
            <a:pPr marL="0" indent="0">
              <a:buNone/>
            </a:pPr>
            <a:endParaRPr lang="en-US" dirty="0"/>
          </a:p>
        </p:txBody>
      </p:sp>
      <p:sp>
        <p:nvSpPr>
          <p:cNvPr id="9" name="Rectangle 6"/>
          <p:cNvSpPr>
            <a:spLocks noChangeArrowheads="1"/>
          </p:cNvSpPr>
          <p:nvPr/>
        </p:nvSpPr>
        <p:spPr bwMode="auto">
          <a:xfrm>
            <a:off x="1981200" y="58483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chemeClr val="tx1"/>
                </a:solidFill>
                <a:effectLst/>
                <a:latin typeface="Calibri" panose="020F0502020204030204" pitchFamily="34" charset="0"/>
                <a:ea typeface="MS Mincho" panose="02020609040205080304" pitchFamily="49" charset="-128"/>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228600" y="6248400"/>
            <a:ext cx="8610600" cy="369332"/>
          </a:xfrm>
          <a:prstGeom prst="rect">
            <a:avLst/>
          </a:prstGeom>
        </p:spPr>
        <p:txBody>
          <a:bodyPr wrap="square">
            <a:spAutoFit/>
          </a:bodyPr>
          <a:lstStyle/>
          <a:p>
            <a:r>
              <a:rPr lang="en-US" dirty="0"/>
              <a:t>Note: Compared to operating an EE program without any business model features</a:t>
            </a:r>
          </a:p>
        </p:txBody>
      </p:sp>
      <p:graphicFrame>
        <p:nvGraphicFramePr>
          <p:cNvPr id="11" name="Chart 10"/>
          <p:cNvGraphicFramePr>
            <a:graphicFrameLocks/>
          </p:cNvGraphicFramePr>
          <p:nvPr>
            <p:extLst>
              <p:ext uri="{D42A27DB-BD31-4B8C-83A1-F6EECF244321}">
                <p14:modId xmlns:p14="http://schemas.microsoft.com/office/powerpoint/2010/main" val="1197927021"/>
              </p:ext>
            </p:extLst>
          </p:nvPr>
        </p:nvGraphicFramePr>
        <p:xfrm>
          <a:off x="609600" y="2209800"/>
          <a:ext cx="80772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6142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Change in Energy Bills</a:t>
            </a:r>
            <a:endParaRPr lang="en-US" dirty="0"/>
          </a:p>
        </p:txBody>
      </p:sp>
      <p:sp>
        <p:nvSpPr>
          <p:cNvPr id="3" name="TextBox 2"/>
          <p:cNvSpPr txBox="1"/>
          <p:nvPr/>
        </p:nvSpPr>
        <p:spPr>
          <a:xfrm>
            <a:off x="414026" y="6096000"/>
            <a:ext cx="8576236" cy="923330"/>
          </a:xfrm>
          <a:prstGeom prst="rect">
            <a:avLst/>
          </a:prstGeom>
          <a:noFill/>
        </p:spPr>
        <p:txBody>
          <a:bodyPr wrap="none" rtlCol="0">
            <a:spAutoFit/>
          </a:bodyPr>
          <a:lstStyle/>
          <a:p>
            <a:r>
              <a:rPr lang="en-US" dirty="0" smtClean="0"/>
              <a:t>Note</a:t>
            </a:r>
            <a:r>
              <a:rPr lang="en-US" dirty="0"/>
              <a:t>: Compared to operating an EE program without any business model </a:t>
            </a:r>
            <a:r>
              <a:rPr lang="en-US" dirty="0" smtClean="0"/>
              <a:t>features.</a:t>
            </a:r>
          </a:p>
          <a:p>
            <a:r>
              <a:rPr lang="en-US" dirty="0" smtClean="0"/>
              <a:t>SFVR = straight fixed variable rate for lost revenue recovery</a:t>
            </a:r>
            <a:endParaRPr lang="en-US" dirty="0"/>
          </a:p>
          <a:p>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4104206630"/>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4782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Impact on Utility Earnings</a:t>
            </a:r>
            <a:endParaRPr lang="en-US" dirty="0"/>
          </a:p>
        </p:txBody>
      </p:sp>
      <p:sp>
        <p:nvSpPr>
          <p:cNvPr id="3" name="Rectangle 2"/>
          <p:cNvSpPr/>
          <p:nvPr/>
        </p:nvSpPr>
        <p:spPr>
          <a:xfrm>
            <a:off x="304800" y="5579211"/>
            <a:ext cx="8534400" cy="1200329"/>
          </a:xfrm>
          <a:prstGeom prst="rect">
            <a:avLst/>
          </a:prstGeom>
        </p:spPr>
        <p:txBody>
          <a:bodyPr wrap="square">
            <a:spAutoFit/>
          </a:bodyPr>
          <a:lstStyle/>
          <a:p>
            <a:r>
              <a:rPr lang="en-US" dirty="0"/>
              <a:t>Note: Compared to operating an EE program without any business model </a:t>
            </a:r>
            <a:r>
              <a:rPr lang="en-US" dirty="0" smtClean="0"/>
              <a:t>features.</a:t>
            </a:r>
          </a:p>
          <a:p>
            <a:r>
              <a:rPr lang="en-US" dirty="0"/>
              <a:t>SFVR = straight fixed variable </a:t>
            </a:r>
            <a:r>
              <a:rPr lang="en-US" dirty="0" smtClean="0"/>
              <a:t>rate for lost revenue recovery</a:t>
            </a:r>
            <a:endParaRPr lang="en-US" dirty="0"/>
          </a:p>
          <a:p>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165152592"/>
              </p:ext>
            </p:extLst>
          </p:nvPr>
        </p:nvGraphicFramePr>
        <p:xfrm>
          <a:off x="301625" y="11430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819400" y="4267200"/>
            <a:ext cx="2362200" cy="307777"/>
          </a:xfrm>
          <a:prstGeom prst="rect">
            <a:avLst/>
          </a:prstGeom>
          <a:noFill/>
        </p:spPr>
        <p:txBody>
          <a:bodyPr wrap="square" rtlCol="0" anchor="b">
            <a:spAutoFit/>
          </a:bodyPr>
          <a:lstStyle/>
          <a:p>
            <a:r>
              <a:rPr lang="en-US" sz="1400" dirty="0" smtClean="0">
                <a:solidFill>
                  <a:schemeClr val="bg1"/>
                </a:solidFill>
              </a:rPr>
              <a:t>Earnings Without EE </a:t>
            </a:r>
            <a:endParaRPr lang="en-US" sz="1400" dirty="0">
              <a:solidFill>
                <a:schemeClr val="bg1"/>
              </a:solidFill>
            </a:endParaRPr>
          </a:p>
        </p:txBody>
      </p:sp>
      <p:sp>
        <p:nvSpPr>
          <p:cNvPr id="7" name="TextBox 6"/>
          <p:cNvSpPr txBox="1"/>
          <p:nvPr/>
        </p:nvSpPr>
        <p:spPr>
          <a:xfrm>
            <a:off x="1447800" y="4267200"/>
            <a:ext cx="1066800" cy="307777"/>
          </a:xfrm>
          <a:prstGeom prst="rect">
            <a:avLst/>
          </a:prstGeom>
          <a:noFill/>
        </p:spPr>
        <p:txBody>
          <a:bodyPr wrap="square" rtlCol="0" anchor="b">
            <a:spAutoFit/>
          </a:bodyPr>
          <a:lstStyle/>
          <a:p>
            <a:r>
              <a:rPr lang="en-US" sz="1400" dirty="0" smtClean="0">
                <a:solidFill>
                  <a:schemeClr val="bg1"/>
                </a:solidFill>
              </a:rPr>
              <a:t>Authorized</a:t>
            </a:r>
            <a:endParaRPr lang="en-US" sz="1400" dirty="0">
              <a:solidFill>
                <a:schemeClr val="bg1"/>
              </a:solidFill>
            </a:endParaRPr>
          </a:p>
        </p:txBody>
      </p:sp>
      <p:sp>
        <p:nvSpPr>
          <p:cNvPr id="8" name="TextBox 7"/>
          <p:cNvSpPr txBox="1"/>
          <p:nvPr/>
        </p:nvSpPr>
        <p:spPr>
          <a:xfrm>
            <a:off x="1447800" y="2587823"/>
            <a:ext cx="2819400" cy="307777"/>
          </a:xfrm>
          <a:prstGeom prst="rect">
            <a:avLst/>
          </a:prstGeom>
          <a:noFill/>
        </p:spPr>
        <p:txBody>
          <a:bodyPr wrap="square" rtlCol="0" anchor="b">
            <a:spAutoFit/>
          </a:bodyPr>
          <a:lstStyle/>
          <a:p>
            <a:r>
              <a:rPr lang="en-US" sz="1400" dirty="0" smtClean="0">
                <a:solidFill>
                  <a:schemeClr val="bg1"/>
                </a:solidFill>
              </a:rPr>
              <a:t>Authorized Earnings</a:t>
            </a:r>
            <a:endParaRPr lang="en-US" sz="1400" dirty="0">
              <a:solidFill>
                <a:schemeClr val="bg1"/>
              </a:solidFill>
            </a:endParaRPr>
          </a:p>
        </p:txBody>
      </p:sp>
      <p:sp>
        <p:nvSpPr>
          <p:cNvPr id="9" name="TextBox 8"/>
          <p:cNvSpPr txBox="1"/>
          <p:nvPr/>
        </p:nvSpPr>
        <p:spPr>
          <a:xfrm>
            <a:off x="4876800" y="2587823"/>
            <a:ext cx="2362200" cy="307777"/>
          </a:xfrm>
          <a:prstGeom prst="rect">
            <a:avLst/>
          </a:prstGeom>
          <a:noFill/>
        </p:spPr>
        <p:txBody>
          <a:bodyPr wrap="square" rtlCol="0" anchor="b">
            <a:spAutoFit/>
          </a:bodyPr>
          <a:lstStyle/>
          <a:p>
            <a:r>
              <a:rPr lang="en-US" sz="1400" dirty="0" smtClean="0">
                <a:solidFill>
                  <a:schemeClr val="bg1"/>
                </a:solidFill>
              </a:rPr>
              <a:t>Earnings Without EE </a:t>
            </a:r>
            <a:endParaRPr lang="en-US" sz="1400" dirty="0">
              <a:solidFill>
                <a:schemeClr val="bg1"/>
              </a:solidFill>
            </a:endParaRPr>
          </a:p>
        </p:txBody>
      </p:sp>
    </p:spTree>
    <p:extLst>
      <p:ext uri="{BB962C8B-B14F-4D97-AF65-F5344CB8AC3E}">
        <p14:creationId xmlns:p14="http://schemas.microsoft.com/office/powerpoint/2010/main" val="1375605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143000"/>
          </a:xfrm>
        </p:spPr>
        <p:txBody>
          <a:bodyPr/>
          <a:lstStyle/>
          <a:p>
            <a:r>
              <a:rPr lang="en-US" dirty="0" smtClean="0"/>
              <a:t>The “DRIPE” Effect – Demand Reduction     Induced Price Effect</a:t>
            </a:r>
            <a:endParaRPr lang="en-US" dirty="0"/>
          </a:p>
        </p:txBody>
      </p:sp>
      <p:sp>
        <p:nvSpPr>
          <p:cNvPr id="3" name="Content Placeholder 2"/>
          <p:cNvSpPr>
            <a:spLocks noGrp="1"/>
          </p:cNvSpPr>
          <p:nvPr>
            <p:ph sz="quarter" idx="1"/>
          </p:nvPr>
        </p:nvSpPr>
        <p:spPr>
          <a:xfrm>
            <a:off x="228600" y="1447800"/>
            <a:ext cx="8503920" cy="5257800"/>
          </a:xfrm>
        </p:spPr>
        <p:txBody>
          <a:bodyPr/>
          <a:lstStyle/>
          <a:p>
            <a:r>
              <a:rPr lang="en-US" dirty="0" smtClean="0"/>
              <a:t>EE programs </a:t>
            </a:r>
            <a:r>
              <a:rPr lang="en-US" dirty="0"/>
              <a:t>reduce rates by eliminating a greater proportion of more expensive on-peak than off-peak fuel </a:t>
            </a:r>
            <a:r>
              <a:rPr lang="en-US" dirty="0" smtClean="0"/>
              <a:t>expenditures.  </a:t>
            </a:r>
          </a:p>
          <a:p>
            <a:r>
              <a:rPr lang="en-US" dirty="0" smtClean="0"/>
              <a:t>Deferring “new builds,” environmental retrofits, and T&amp;D upgrades would be additional benefits, but these are not specified for the stereotypical utility.</a:t>
            </a:r>
          </a:p>
          <a:p>
            <a:r>
              <a:rPr lang="en-US" dirty="0" smtClean="0"/>
              <a:t>Even </a:t>
            </a:r>
            <a:r>
              <a:rPr lang="en-US" dirty="0"/>
              <a:t>if the utility recovers program costs and </a:t>
            </a:r>
            <a:r>
              <a:rPr lang="en-US" dirty="0" smtClean="0"/>
              <a:t>is paid incentives, </a:t>
            </a:r>
            <a:r>
              <a:rPr lang="en-US" dirty="0"/>
              <a:t>there </a:t>
            </a:r>
            <a:r>
              <a:rPr lang="en-US" dirty="0" smtClean="0"/>
              <a:t>can be </a:t>
            </a:r>
            <a:r>
              <a:rPr lang="en-US" dirty="0"/>
              <a:t>downward pressure on </a:t>
            </a:r>
            <a:r>
              <a:rPr lang="en-US" dirty="0" smtClean="0"/>
              <a:t>rates because </a:t>
            </a:r>
            <a:r>
              <a:rPr lang="en-US" dirty="0"/>
              <a:t>of the “DRIPE” effect. </a:t>
            </a:r>
            <a:endParaRPr lang="en-US" dirty="0" smtClean="0"/>
          </a:p>
          <a:p>
            <a:r>
              <a:rPr lang="en-US" dirty="0" smtClean="0"/>
              <a:t>But with </a:t>
            </a:r>
            <a:r>
              <a:rPr lang="en-US" dirty="0"/>
              <a:t>this combination, the utility is still left </a:t>
            </a:r>
            <a:r>
              <a:rPr lang="en-US" dirty="0" smtClean="0"/>
              <a:t>short </a:t>
            </a:r>
            <a:r>
              <a:rPr lang="en-US" dirty="0"/>
              <a:t>of the earnings and ROE it would </a:t>
            </a:r>
            <a:r>
              <a:rPr lang="en-US" dirty="0" smtClean="0"/>
              <a:t>receive </a:t>
            </a:r>
            <a:r>
              <a:rPr lang="en-US" dirty="0"/>
              <a:t>without the </a:t>
            </a:r>
            <a:r>
              <a:rPr lang="en-US" dirty="0" smtClean="0"/>
              <a:t>EE programs. </a:t>
            </a:r>
            <a:endParaRPr lang="en-US" dirty="0"/>
          </a:p>
        </p:txBody>
      </p:sp>
    </p:spTree>
    <p:extLst>
      <p:ext uri="{BB962C8B-B14F-4D97-AF65-F5344CB8AC3E}">
        <p14:creationId xmlns:p14="http://schemas.microsoft.com/office/powerpoint/2010/main" val="335372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28600"/>
            <a:ext cx="8534400" cy="1066800"/>
          </a:xfrm>
        </p:spPr>
        <p:txBody>
          <a:bodyPr anchor="ctr"/>
          <a:lstStyle/>
          <a:p>
            <a:pPr>
              <a:spcBef>
                <a:spcPts val="0"/>
              </a:spcBef>
              <a:spcAft>
                <a:spcPts val="600"/>
              </a:spcAft>
            </a:pPr>
            <a:r>
              <a:rPr lang="en-US" b="1" dirty="0" smtClean="0"/>
              <a:t>Background: Challenges to the Traditional Utility Business Model</a:t>
            </a:r>
            <a:endParaRPr lang="en-US"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5" name="Text Box 2"/>
          <p:cNvSpPr txBox="1">
            <a:spLocks noChangeArrowheads="1"/>
          </p:cNvSpPr>
          <p:nvPr/>
        </p:nvSpPr>
        <p:spPr bwMode="auto">
          <a:xfrm>
            <a:off x="152400" y="1447800"/>
            <a:ext cx="8504238" cy="510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271463" indent="-2714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2pPr>
            <a:lvl3pPr marL="1295400" indent="-28733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9pPr>
          </a:lstStyle>
          <a:p>
            <a:pPr>
              <a:lnSpc>
                <a:spcPct val="100000"/>
              </a:lnSpc>
              <a:spcBef>
                <a:spcPts val="538"/>
              </a:spcBef>
              <a:buClr>
                <a:srgbClr val="4F81BD"/>
              </a:buClr>
              <a:buSzPct val="85000"/>
              <a:buFont typeface="Wingdings 2" pitchFamily="18" charset="2"/>
              <a:buChar char=""/>
            </a:pPr>
            <a:r>
              <a:rPr lang="en-US" sz="2400" dirty="0" smtClean="0"/>
              <a:t>Recent trends are challenging the traditional cost-of-service</a:t>
            </a:r>
            <a:r>
              <a:rPr lang="en-US" sz="2400" dirty="0"/>
              <a:t> </a:t>
            </a:r>
            <a:r>
              <a:rPr lang="en-US" sz="2400" dirty="0" smtClean="0"/>
              <a:t>utility business model:</a:t>
            </a:r>
          </a:p>
          <a:p>
            <a:pPr marL="882650" lvl="1" indent="-342900">
              <a:spcBef>
                <a:spcPts val="538"/>
              </a:spcBef>
              <a:buClr>
                <a:srgbClr val="4F81BD"/>
              </a:buClr>
              <a:buSzPct val="85000"/>
              <a:buFont typeface="Courier New"/>
              <a:buChar char="o"/>
            </a:pPr>
            <a:r>
              <a:rPr lang="en-US" sz="2400" dirty="0" smtClean="0"/>
              <a:t>Technologies</a:t>
            </a:r>
          </a:p>
          <a:p>
            <a:pPr marL="882650" lvl="1" indent="-342900">
              <a:spcBef>
                <a:spcPts val="538"/>
              </a:spcBef>
              <a:buClr>
                <a:srgbClr val="4F81BD"/>
              </a:buClr>
              <a:buSzPct val="85000"/>
              <a:buFont typeface="Courier New"/>
              <a:buChar char="o"/>
            </a:pPr>
            <a:r>
              <a:rPr lang="en-US" sz="2400" dirty="0" smtClean="0"/>
              <a:t>Economics</a:t>
            </a:r>
          </a:p>
          <a:p>
            <a:pPr marL="882650" lvl="1" indent="-342900">
              <a:spcBef>
                <a:spcPts val="538"/>
              </a:spcBef>
              <a:buClr>
                <a:srgbClr val="4F81BD"/>
              </a:buClr>
              <a:buSzPct val="85000"/>
              <a:buFont typeface="Courier New"/>
              <a:buChar char="o"/>
            </a:pPr>
            <a:r>
              <a:rPr lang="en-US" sz="2400" dirty="0" smtClean="0"/>
              <a:t>Policies </a:t>
            </a:r>
            <a:endParaRPr lang="en-US" sz="2400" dirty="0"/>
          </a:p>
        </p:txBody>
      </p:sp>
      <p:pic>
        <p:nvPicPr>
          <p:cNvPr id="3" name="Picture 2" descr="Grid Disconn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1" y="2132780"/>
            <a:ext cx="3581400" cy="2010399"/>
          </a:xfrm>
          <a:prstGeom prst="rect">
            <a:avLst/>
          </a:prstGeom>
        </p:spPr>
      </p:pic>
      <p:pic>
        <p:nvPicPr>
          <p:cNvPr id="4" name="Picture 3" descr="EPA Re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4343400"/>
            <a:ext cx="2565400" cy="2120900"/>
          </a:xfrm>
          <a:prstGeom prst="rect">
            <a:avLst/>
          </a:prstGeom>
        </p:spPr>
      </p:pic>
      <p:pic>
        <p:nvPicPr>
          <p:cNvPr id="7" name="Picture 6" descr="ClimateDi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733800"/>
            <a:ext cx="2609997" cy="2664211"/>
          </a:xfrm>
          <a:prstGeom prst="rect">
            <a:avLst/>
          </a:prstGeom>
        </p:spPr>
      </p:pic>
      <p:pic>
        <p:nvPicPr>
          <p:cNvPr id="9" name="Picture 8"/>
          <p:cNvPicPr>
            <a:picLocks noChangeAspect="1"/>
          </p:cNvPicPr>
          <p:nvPr/>
        </p:nvPicPr>
        <p:blipFill>
          <a:blip r:embed="rId6"/>
          <a:stretch>
            <a:fillRect/>
          </a:stretch>
        </p:blipFill>
        <p:spPr>
          <a:xfrm>
            <a:off x="6781800" y="4419600"/>
            <a:ext cx="1344983" cy="2017476"/>
          </a:xfrm>
          <a:prstGeom prst="rect">
            <a:avLst/>
          </a:prstGeom>
        </p:spPr>
      </p:pic>
    </p:spTree>
    <p:extLst>
      <p:ext uri="{BB962C8B-B14F-4D97-AF65-F5344CB8AC3E}">
        <p14:creationId xmlns:p14="http://schemas.microsoft.com/office/powerpoint/2010/main" val="4250181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304800" y="1219200"/>
            <a:ext cx="8503920" cy="5410200"/>
          </a:xfrm>
        </p:spPr>
        <p:txBody>
          <a:bodyPr/>
          <a:lstStyle/>
          <a:p>
            <a:r>
              <a:rPr lang="en-US" dirty="0"/>
              <a:t>Utility earnings are reduced by </a:t>
            </a:r>
            <a:r>
              <a:rPr lang="en-US" dirty="0" smtClean="0"/>
              <a:t>EE programs</a:t>
            </a:r>
            <a:r>
              <a:rPr lang="en-US" dirty="0"/>
              <a:t>, but they can be restored </a:t>
            </a:r>
            <a:r>
              <a:rPr lang="en-US" dirty="0" smtClean="0"/>
              <a:t>by alternative business models. </a:t>
            </a:r>
            <a:endParaRPr lang="en-US" dirty="0"/>
          </a:p>
          <a:p>
            <a:r>
              <a:rPr lang="en-US" dirty="0" smtClean="0"/>
              <a:t>With these alternative models, EE programs:</a:t>
            </a:r>
          </a:p>
          <a:p>
            <a:pPr lvl="1"/>
            <a:r>
              <a:rPr lang="en-US" dirty="0" smtClean="0"/>
              <a:t>cause modest increases in electricity rates,</a:t>
            </a:r>
          </a:p>
          <a:p>
            <a:pPr lvl="1"/>
            <a:r>
              <a:rPr lang="en-US" dirty="0"/>
              <a:t>r</a:t>
            </a:r>
            <a:r>
              <a:rPr lang="en-US" dirty="0" smtClean="0"/>
              <a:t>educe average </a:t>
            </a:r>
            <a:r>
              <a:rPr lang="en-US" dirty="0"/>
              <a:t>bills for all </a:t>
            </a:r>
            <a:r>
              <a:rPr lang="en-US" dirty="0" smtClean="0"/>
              <a:t>customers, </a:t>
            </a:r>
          </a:p>
          <a:p>
            <a:pPr lvl="1"/>
            <a:r>
              <a:rPr lang="en-US" dirty="0" smtClean="0"/>
              <a:t>significantly cut the electricity bills of participants</a:t>
            </a:r>
            <a:r>
              <a:rPr lang="en-US" dirty="0"/>
              <a:t>. </a:t>
            </a:r>
            <a:endParaRPr lang="en-US" dirty="0" smtClean="0"/>
          </a:p>
          <a:p>
            <a:r>
              <a:rPr lang="en-US" dirty="0" smtClean="0"/>
              <a:t>Depending </a:t>
            </a:r>
            <a:r>
              <a:rPr lang="en-US" dirty="0"/>
              <a:t>on the choice of business model, non-participant utility bills may also decline. </a:t>
            </a:r>
            <a:endParaRPr lang="en-US" dirty="0" smtClean="0"/>
          </a:p>
          <a:p>
            <a:r>
              <a:rPr lang="en-US" dirty="0" smtClean="0"/>
              <a:t>Selecting </a:t>
            </a:r>
            <a:r>
              <a:rPr lang="en-US" dirty="0"/>
              <a:t>the right business model </a:t>
            </a:r>
            <a:r>
              <a:rPr lang="en-US" dirty="0" smtClean="0"/>
              <a:t>is important to the future of EE </a:t>
            </a:r>
            <a:r>
              <a:rPr lang="en-US" dirty="0"/>
              <a:t>programs</a:t>
            </a:r>
            <a:r>
              <a:rPr lang="en-US" dirty="0" smtClean="0"/>
              <a:t>.</a:t>
            </a:r>
          </a:p>
          <a:p>
            <a:r>
              <a:rPr lang="en-US" dirty="0"/>
              <a:t>Tying reward to performance is </a:t>
            </a:r>
            <a:r>
              <a:rPr lang="en-US" dirty="0" smtClean="0"/>
              <a:t>an </a:t>
            </a:r>
            <a:r>
              <a:rPr lang="en-US" dirty="0"/>
              <a:t>important principle for regulatory </a:t>
            </a:r>
            <a:r>
              <a:rPr lang="en-US" dirty="0" smtClean="0"/>
              <a:t>design.</a:t>
            </a:r>
            <a:endParaRPr lang="en-US" dirty="0"/>
          </a:p>
          <a:p>
            <a:endParaRPr lang="en-US" dirty="0"/>
          </a:p>
          <a:p>
            <a:endParaRPr lang="en-US" dirty="0"/>
          </a:p>
        </p:txBody>
      </p:sp>
    </p:spTree>
    <p:extLst>
      <p:ext uri="{BB962C8B-B14F-4D97-AF65-F5344CB8AC3E}">
        <p14:creationId xmlns:p14="http://schemas.microsoft.com/office/powerpoint/2010/main" val="1808956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a:xfrm>
            <a:off x="457200" y="1527048"/>
            <a:ext cx="8153400" cy="4572000"/>
          </a:xfrm>
        </p:spPr>
        <p:txBody>
          <a:bodyPr/>
          <a:lstStyle/>
          <a:p>
            <a:r>
              <a:rPr lang="en-US" dirty="0" smtClean="0"/>
              <a:t>The “utility of the future” discussion has largely focused on the rush to DG</a:t>
            </a:r>
          </a:p>
          <a:p>
            <a:r>
              <a:rPr lang="en-US" dirty="0" smtClean="0"/>
              <a:t>Yet EE exerts similar stresses to utility economics and is likely to “scale up” significantly</a:t>
            </a:r>
          </a:p>
          <a:p>
            <a:r>
              <a:rPr lang="en-US" dirty="0" smtClean="0"/>
              <a:t>With DER expanding and climate policy likely, we need </a:t>
            </a:r>
            <a:r>
              <a:rPr lang="en-US" dirty="0"/>
              <a:t>to define strategies </a:t>
            </a:r>
            <a:r>
              <a:rPr lang="en-US" dirty="0" smtClean="0"/>
              <a:t>so that the utility industry and consumers can continue </a:t>
            </a:r>
            <a:r>
              <a:rPr lang="en-US" dirty="0"/>
              <a:t>to prosper as </a:t>
            </a:r>
            <a:r>
              <a:rPr lang="en-US" dirty="0" smtClean="0"/>
              <a:t>the </a:t>
            </a:r>
            <a:r>
              <a:rPr lang="en-US" dirty="0"/>
              <a:t>grid </a:t>
            </a:r>
            <a:r>
              <a:rPr lang="en-US" dirty="0" smtClean="0"/>
              <a:t>evolves </a:t>
            </a:r>
          </a:p>
        </p:txBody>
      </p:sp>
    </p:spTree>
    <p:extLst>
      <p:ext uri="{BB962C8B-B14F-4D97-AF65-F5344CB8AC3E}">
        <p14:creationId xmlns:p14="http://schemas.microsoft.com/office/powerpoint/2010/main" val="3036368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76200" y="152400"/>
            <a:ext cx="8534400" cy="758825"/>
          </a:xfrm>
        </p:spPr>
        <p:txBody>
          <a:bodyPr>
            <a:normAutofit/>
          </a:bodyPr>
          <a:lstStyle/>
          <a:p>
            <a:pPr eaLnBrk="1" hangingPunct="1"/>
            <a:r>
              <a:rPr lang="en-US" altLang="zh-CN" sz="3200" b="1" dirty="0" smtClean="0">
                <a:solidFill>
                  <a:schemeClr val="tx2"/>
                </a:solidFill>
                <a:latin typeface="Arial" panose="020B0604020202020204" pitchFamily="34" charset="0"/>
                <a:cs typeface="Arial" panose="020B0604020202020204" pitchFamily="34" charset="0"/>
              </a:rPr>
              <a:t>For More Information</a:t>
            </a:r>
          </a:p>
        </p:txBody>
      </p:sp>
      <p:sp>
        <p:nvSpPr>
          <p:cNvPr id="3" name="Rectangle 2"/>
          <p:cNvSpPr/>
          <p:nvPr/>
        </p:nvSpPr>
        <p:spPr>
          <a:xfrm>
            <a:off x="228600" y="1371600"/>
            <a:ext cx="4953000" cy="2554545"/>
          </a:xfrm>
          <a:prstGeom prst="rect">
            <a:avLst/>
          </a:prstGeom>
        </p:spPr>
        <p:txBody>
          <a:bodyPr wrap="square">
            <a:spAutoFit/>
          </a:bodyPr>
          <a:lstStyle/>
          <a:p>
            <a:r>
              <a:rPr lang="pl-PL" sz="2000" b="1" dirty="0"/>
              <a:t>Dr. Marilyn A. </a:t>
            </a:r>
            <a:r>
              <a:rPr lang="pl-PL" sz="2000" b="1" dirty="0" smtClean="0"/>
              <a:t>Brown</a:t>
            </a:r>
            <a:endParaRPr lang="pl-PL" sz="2000" dirty="0"/>
          </a:p>
          <a:p>
            <a:r>
              <a:rPr lang="pl-PL" sz="2000" dirty="0" smtClean="0"/>
              <a:t>Brook </a:t>
            </a:r>
            <a:r>
              <a:rPr lang="pl-PL" sz="2000" dirty="0" err="1" smtClean="0"/>
              <a:t>Byers</a:t>
            </a:r>
            <a:r>
              <a:rPr lang="pl-PL" sz="2000" dirty="0" smtClean="0"/>
              <a:t> </a:t>
            </a:r>
            <a:r>
              <a:rPr lang="pl-PL" sz="2000" dirty="0" err="1" smtClean="0"/>
              <a:t>Professor</a:t>
            </a:r>
            <a:endParaRPr lang="pl-PL" sz="2000" dirty="0"/>
          </a:p>
          <a:p>
            <a:r>
              <a:rPr lang="en-US" sz="2000" dirty="0"/>
              <a:t>Georgia Institute of Technology</a:t>
            </a:r>
          </a:p>
          <a:p>
            <a:r>
              <a:rPr lang="en-US" sz="2000" dirty="0"/>
              <a:t>School of Public Policy</a:t>
            </a:r>
          </a:p>
          <a:p>
            <a:r>
              <a:rPr lang="en-US" sz="2000" dirty="0" smtClean="0"/>
              <a:t>Atlanta</a:t>
            </a:r>
            <a:r>
              <a:rPr lang="en-US" sz="2000" dirty="0"/>
              <a:t>, GA 30332-0345</a:t>
            </a:r>
          </a:p>
          <a:p>
            <a:r>
              <a:rPr lang="pl-PL" sz="2000" dirty="0" smtClean="0">
                <a:hlinkClick r:id="rId3"/>
              </a:rPr>
              <a:t>Marilyn.Brown</a:t>
            </a:r>
            <a:r>
              <a:rPr lang="pl-PL" sz="2000" dirty="0">
                <a:hlinkClick r:id="rId3"/>
              </a:rPr>
              <a:t>@</a:t>
            </a:r>
            <a:r>
              <a:rPr lang="pl-PL" sz="2000" dirty="0" smtClean="0">
                <a:hlinkClick r:id="rId3"/>
              </a:rPr>
              <a:t>pubpolicy.gatech.edu</a:t>
            </a:r>
            <a:endParaRPr lang="pl-PL" sz="2000" dirty="0" smtClean="0"/>
          </a:p>
          <a:p>
            <a:r>
              <a:rPr lang="pl-PL" sz="2000" dirty="0" err="1" smtClean="0"/>
              <a:t>Climate</a:t>
            </a:r>
            <a:r>
              <a:rPr lang="pl-PL" sz="2000" dirty="0" smtClean="0"/>
              <a:t> and </a:t>
            </a:r>
            <a:r>
              <a:rPr lang="pl-PL" sz="2000" dirty="0" err="1" smtClean="0"/>
              <a:t>Energy</a:t>
            </a:r>
            <a:r>
              <a:rPr lang="pl-PL" sz="2000" dirty="0"/>
              <a:t> Policy Lab: </a:t>
            </a:r>
            <a:endParaRPr lang="pl-PL" sz="2000" dirty="0" smtClean="0"/>
          </a:p>
          <a:p>
            <a:r>
              <a:rPr lang="pl-PL" sz="2000" dirty="0" smtClean="0"/>
              <a:t>http</a:t>
            </a:r>
            <a:r>
              <a:rPr lang="pl-PL" sz="2000" dirty="0"/>
              <a:t>://</a:t>
            </a:r>
            <a:r>
              <a:rPr lang="pl-PL" sz="2000" dirty="0" err="1"/>
              <a:t>www.cepl.gatech.edu</a:t>
            </a:r>
            <a:endParaRPr lang="pl-PL" sz="2000" dirty="0"/>
          </a:p>
        </p:txBody>
      </p:sp>
      <p:pic>
        <p:nvPicPr>
          <p:cNvPr id="4" name="Picture 3" descr="Screen shot 2012-06-15 at 10.17.04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3276600"/>
            <a:ext cx="2131646" cy="2727253"/>
          </a:xfrm>
          <a:prstGeom prst="rect">
            <a:avLst/>
          </a:prstGeom>
        </p:spPr>
      </p:pic>
      <p:pic>
        <p:nvPicPr>
          <p:cNvPr id="6" name="Picture 6" descr="C:\Users\XXI\Downloads\sign_21.jpg"/>
          <p:cNvPicPr>
            <a:picLocks noChangeAspect="1" noChangeArrowheads="1"/>
          </p:cNvPicPr>
          <p:nvPr/>
        </p:nvPicPr>
        <p:blipFill>
          <a:blip r:embed="rId5" cstate="print"/>
          <a:srcRect/>
          <a:stretch>
            <a:fillRect/>
          </a:stretch>
        </p:blipFill>
        <p:spPr bwMode="auto">
          <a:xfrm>
            <a:off x="5029200" y="1600200"/>
            <a:ext cx="3700484" cy="978658"/>
          </a:xfrm>
          <a:prstGeom prst="rect">
            <a:avLst/>
          </a:prstGeom>
          <a:noFill/>
        </p:spPr>
      </p:pic>
      <p:pic>
        <p:nvPicPr>
          <p:cNvPr id="2" name="Picture 1" descr="Word Clou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600" y="4114800"/>
            <a:ext cx="3429000" cy="2170253"/>
          </a:xfrm>
          <a:prstGeom prst="rect">
            <a:avLst/>
          </a:prstGeom>
        </p:spPr>
      </p:pic>
      <p:sp>
        <p:nvSpPr>
          <p:cNvPr id="7" name="Slide Number Placeholder 4"/>
          <p:cNvSpPr>
            <a:spLocks noGrp="1"/>
          </p:cNvSpPr>
          <p:nvPr>
            <p:ph type="sldNum" sz="quarter" idx="12"/>
          </p:nvPr>
        </p:nvSpPr>
        <p:spPr>
          <a:xfrm>
            <a:off x="4362450" y="1027113"/>
            <a:ext cx="457200" cy="441325"/>
          </a:xfrm>
        </p:spPr>
        <p:txBody>
          <a:bodyPr/>
          <a:lstStyle/>
          <a:p>
            <a:pPr>
              <a:defRPr/>
            </a:pPr>
            <a:r>
              <a:rPr lang="en-US" dirty="0" smtClean="0"/>
              <a:t>28</a:t>
            </a:r>
            <a:endParaRPr lang="en-US" dirty="0"/>
          </a:p>
        </p:txBody>
      </p:sp>
      <p:sp>
        <p:nvSpPr>
          <p:cNvPr id="5" name="TextBox 4"/>
          <p:cNvSpPr txBox="1"/>
          <p:nvPr/>
        </p:nvSpPr>
        <p:spPr>
          <a:xfrm>
            <a:off x="381000" y="4648200"/>
            <a:ext cx="1154996" cy="646331"/>
          </a:xfrm>
          <a:prstGeom prst="rect">
            <a:avLst/>
          </a:prstGeom>
          <a:noFill/>
        </p:spPr>
        <p:txBody>
          <a:bodyPr wrap="none" rtlCol="0">
            <a:spAutoFit/>
          </a:bodyPr>
          <a:lstStyle/>
          <a:p>
            <a:r>
              <a:rPr lang="en-US" b="1" dirty="0" smtClean="0"/>
              <a:t>My Word </a:t>
            </a:r>
          </a:p>
          <a:p>
            <a:r>
              <a:rPr lang="en-US" b="1" dirty="0" smtClean="0"/>
              <a:t>Cloud</a:t>
            </a:r>
            <a:endParaRPr lang="en-US" b="1" dirty="0"/>
          </a:p>
        </p:txBody>
      </p:sp>
    </p:spTree>
    <p:extLst>
      <p:ext uri="{BB962C8B-B14F-4D97-AF65-F5344CB8AC3E}">
        <p14:creationId xmlns:p14="http://schemas.microsoft.com/office/powerpoint/2010/main" val="4196780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3776" cy="758825"/>
          </a:xfrm>
        </p:spPr>
        <p:txBody>
          <a:bodyPr/>
          <a:lstStyle/>
          <a:p>
            <a:r>
              <a:rPr lang="en-US" sz="3300" dirty="0" smtClean="0"/>
              <a:t>GT Understanding of CBA Tests</a:t>
            </a:r>
            <a:endParaRPr lang="en-US" sz="3300" dirty="0"/>
          </a:p>
        </p:txBody>
      </p:sp>
      <p:sp>
        <p:nvSpPr>
          <p:cNvPr id="3" name="Content Placeholder 2"/>
          <p:cNvSpPr>
            <a:spLocks noGrp="1"/>
          </p:cNvSpPr>
          <p:nvPr>
            <p:ph sz="quarter" idx="1"/>
          </p:nvPr>
        </p:nvSpPr>
        <p:spPr>
          <a:xfrm>
            <a:off x="304800" y="1219200"/>
            <a:ext cx="8503920" cy="5410200"/>
          </a:xfrm>
        </p:spPr>
        <p:txBody>
          <a:bodyPr/>
          <a:lstStyle/>
          <a:p>
            <a:pPr lvl="1"/>
            <a:r>
              <a:rPr lang="en-US" dirty="0" smtClean="0"/>
              <a:t>Ratepayer Impact Measure (RIM)</a:t>
            </a:r>
          </a:p>
          <a:p>
            <a:pPr lvl="2"/>
            <a:r>
              <a:rPr lang="en-US" dirty="0" smtClean="0"/>
              <a:t>Benefits: Avoided Supply Costs (Production and T&amp;D)</a:t>
            </a:r>
          </a:p>
          <a:p>
            <a:pPr lvl="2"/>
            <a:r>
              <a:rPr lang="en-US" dirty="0" smtClean="0"/>
              <a:t>Costs: Lost Revenues Caused by Reduced Sales, Program Administration Costs, Program Incentives to Participants</a:t>
            </a:r>
          </a:p>
          <a:p>
            <a:pPr lvl="1"/>
            <a:r>
              <a:rPr lang="en-US" dirty="0" smtClean="0"/>
              <a:t>Total Resource Cost Test (TRC)</a:t>
            </a:r>
          </a:p>
          <a:p>
            <a:pPr lvl="2"/>
            <a:r>
              <a:rPr lang="en-US" dirty="0" smtClean="0"/>
              <a:t>Benefits: Avoided Supply </a:t>
            </a:r>
            <a:r>
              <a:rPr lang="en-US" dirty="0"/>
              <a:t>Costs (Production and T&amp;D</a:t>
            </a:r>
            <a:r>
              <a:rPr lang="en-US" dirty="0" smtClean="0"/>
              <a:t>)</a:t>
            </a:r>
          </a:p>
          <a:p>
            <a:pPr lvl="2"/>
            <a:r>
              <a:rPr lang="en-US" dirty="0" smtClean="0"/>
              <a:t>Costs: Program Administration Costs, Participant Measure Costs</a:t>
            </a:r>
          </a:p>
          <a:p>
            <a:pPr lvl="1"/>
            <a:r>
              <a:rPr lang="en-US" dirty="0" smtClean="0"/>
              <a:t>Program Administrator Cost </a:t>
            </a:r>
            <a:r>
              <a:rPr lang="en-US" dirty="0"/>
              <a:t>T</a:t>
            </a:r>
            <a:r>
              <a:rPr lang="en-US" dirty="0" smtClean="0"/>
              <a:t>est (PAC)</a:t>
            </a:r>
          </a:p>
          <a:p>
            <a:pPr lvl="2"/>
            <a:r>
              <a:rPr lang="en-US" dirty="0" smtClean="0"/>
              <a:t>Benefits: Avoided Supply </a:t>
            </a:r>
            <a:r>
              <a:rPr lang="en-US" dirty="0"/>
              <a:t>Costs (Production and T&amp;D</a:t>
            </a:r>
            <a:r>
              <a:rPr lang="en-US" dirty="0" smtClean="0"/>
              <a:t>)</a:t>
            </a:r>
          </a:p>
          <a:p>
            <a:pPr lvl="2"/>
            <a:r>
              <a:rPr lang="en-US" dirty="0" smtClean="0"/>
              <a:t>Costs: Program Administration Costs, Program Incentives to Participants</a:t>
            </a:r>
          </a:p>
          <a:p>
            <a:pPr lvl="1"/>
            <a:r>
              <a:rPr lang="en-US" dirty="0" smtClean="0"/>
              <a:t>Participant Cost </a:t>
            </a:r>
            <a:r>
              <a:rPr lang="en-US" dirty="0"/>
              <a:t>T</a:t>
            </a:r>
            <a:r>
              <a:rPr lang="en-US" dirty="0" smtClean="0"/>
              <a:t>est (PCT)</a:t>
            </a:r>
          </a:p>
          <a:p>
            <a:pPr lvl="2"/>
            <a:r>
              <a:rPr lang="en-US" dirty="0" smtClean="0"/>
              <a:t>Benefits: Bill Savings, Program Incentives to Participants</a:t>
            </a:r>
          </a:p>
          <a:p>
            <a:pPr lvl="2"/>
            <a:r>
              <a:rPr lang="en-US" dirty="0" smtClean="0"/>
              <a:t>Costs: Participant Measure Costs</a:t>
            </a:r>
          </a:p>
        </p:txBody>
      </p:sp>
    </p:spTree>
    <p:extLst>
      <p:ext uri="{BB962C8B-B14F-4D97-AF65-F5344CB8AC3E}">
        <p14:creationId xmlns:p14="http://schemas.microsoft.com/office/powerpoint/2010/main" val="176337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28600"/>
            <a:ext cx="8534400" cy="914400"/>
          </a:xfrm>
        </p:spPr>
        <p:txBody>
          <a:bodyPr anchor="ctr"/>
          <a:lstStyle/>
          <a:p>
            <a:pPr>
              <a:spcBef>
                <a:spcPts val="0"/>
              </a:spcBef>
              <a:spcAft>
                <a:spcPts val="600"/>
              </a:spcAft>
            </a:pPr>
            <a:r>
              <a:rPr lang="en-US" sz="3200" b="1" dirty="0" smtClean="0"/>
              <a:t>Vicious or Virtuous Cycle?</a:t>
            </a:r>
            <a:endParaRPr lang="en-US" sz="32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5" name="Text Box 2"/>
          <p:cNvSpPr txBox="1">
            <a:spLocks noChangeArrowheads="1"/>
          </p:cNvSpPr>
          <p:nvPr/>
        </p:nvSpPr>
        <p:spPr bwMode="auto">
          <a:xfrm>
            <a:off x="228600" y="1447800"/>
            <a:ext cx="8504238"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271463" indent="-2714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2pPr>
            <a:lvl3pPr marL="1295400" indent="-28733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9pPr>
          </a:lstStyle>
          <a:p>
            <a:pPr>
              <a:spcBef>
                <a:spcPts val="538"/>
              </a:spcBef>
              <a:buClr>
                <a:srgbClr val="4F81BD"/>
              </a:buClr>
              <a:buSzPct val="85000"/>
              <a:buFont typeface="Wingdings 2" pitchFamily="18" charset="2"/>
              <a:buChar char=""/>
            </a:pPr>
            <a:r>
              <a:rPr lang="en-US" sz="2400" dirty="0"/>
              <a:t>These trends </a:t>
            </a:r>
            <a:r>
              <a:rPr lang="en-US" sz="2400" dirty="0" smtClean="0"/>
              <a:t>(“disruptive threats”) are </a:t>
            </a:r>
            <a:r>
              <a:rPr lang="en-US" sz="2400" dirty="0"/>
              <a:t>placing upward pressure on utility </a:t>
            </a:r>
            <a:r>
              <a:rPr lang="en-US" sz="2400" dirty="0" smtClean="0"/>
              <a:t>rates:</a:t>
            </a:r>
            <a:endParaRPr lang="en-US" sz="2400" dirty="0"/>
          </a:p>
        </p:txBody>
      </p:sp>
      <p:sp>
        <p:nvSpPr>
          <p:cNvPr id="3" name="TextBox 2"/>
          <p:cNvSpPr txBox="1"/>
          <p:nvPr/>
        </p:nvSpPr>
        <p:spPr>
          <a:xfrm>
            <a:off x="485775" y="5943600"/>
            <a:ext cx="8201025" cy="584776"/>
          </a:xfrm>
          <a:prstGeom prst="rect">
            <a:avLst/>
          </a:prstGeom>
          <a:noFill/>
        </p:spPr>
        <p:txBody>
          <a:bodyPr wrap="square" rtlCol="0">
            <a:spAutoFit/>
          </a:bodyPr>
          <a:lstStyle/>
          <a:p>
            <a:r>
              <a:rPr lang="en-US" sz="1600" dirty="0" smtClean="0"/>
              <a:t>Source: Peter Kind (2013</a:t>
            </a:r>
            <a:r>
              <a:rPr lang="en-US" sz="1600" dirty="0"/>
              <a:t>). </a:t>
            </a:r>
            <a:r>
              <a:rPr lang="en-US" sz="1600" i="1" dirty="0"/>
              <a:t>Disruptive Challenges: Financial Implications and Strategic Responses to a Changing Retail Electric Business</a:t>
            </a:r>
            <a:r>
              <a:rPr lang="en-US" sz="1600" dirty="0"/>
              <a:t>. Edison Electric Institute.</a:t>
            </a:r>
          </a:p>
        </p:txBody>
      </p:sp>
      <p:pic>
        <p:nvPicPr>
          <p:cNvPr id="8" name="Picture 7" descr="Macintosh HD:Users:marilyn:Desktop:Screen Shot 2014-03-30 at 8.32.34 AM.png"/>
          <p:cNvPicPr/>
          <p:nvPr/>
        </p:nvPicPr>
        <p:blipFill rotWithShape="1">
          <a:blip r:embed="rId3" cstate="print">
            <a:extLst>
              <a:ext uri="{28A0092B-C50C-407E-A947-70E740481C1C}">
                <a14:useLocalDpi xmlns:a14="http://schemas.microsoft.com/office/drawing/2010/main" val="0"/>
              </a:ext>
            </a:extLst>
          </a:blip>
          <a:srcRect b="20807"/>
          <a:stretch/>
        </p:blipFill>
        <p:spPr bwMode="auto">
          <a:xfrm>
            <a:off x="1295400" y="2438400"/>
            <a:ext cx="6400800" cy="3048000"/>
          </a:xfrm>
          <a:prstGeom prst="rect">
            <a:avLst/>
          </a:prstGeom>
          <a:noFill/>
          <a:ln>
            <a:noFill/>
          </a:ln>
        </p:spPr>
      </p:pic>
      <p:sp>
        <p:nvSpPr>
          <p:cNvPr id="7" name="Rectangle 6"/>
          <p:cNvSpPr/>
          <p:nvPr/>
        </p:nvSpPr>
        <p:spPr>
          <a:xfrm>
            <a:off x="381000" y="5334000"/>
            <a:ext cx="7086600" cy="461665"/>
          </a:xfrm>
          <a:prstGeom prst="rect">
            <a:avLst/>
          </a:prstGeom>
        </p:spPr>
        <p:txBody>
          <a:bodyPr wrap="square">
            <a:spAutoFit/>
          </a:bodyPr>
          <a:lstStyle/>
          <a:p>
            <a:pPr>
              <a:spcBef>
                <a:spcPts val="538"/>
              </a:spcBef>
              <a:buClr>
                <a:srgbClr val="4F81BD"/>
              </a:buClr>
              <a:buSzPct val="85000"/>
              <a:buFont typeface="Wingdings 2" pitchFamily="18" charset="2"/>
              <a:buChar char=""/>
            </a:pPr>
            <a:r>
              <a:rPr lang="en-US" sz="2400" dirty="0" smtClean="0"/>
              <a:t>   Are alternative business models needed?</a:t>
            </a:r>
            <a:endParaRPr lang="en-US" sz="2400" dirty="0"/>
          </a:p>
        </p:txBody>
      </p:sp>
    </p:spTree>
    <p:extLst>
      <p:ext uri="{BB962C8B-B14F-4D97-AF65-F5344CB8AC3E}">
        <p14:creationId xmlns:p14="http://schemas.microsoft.com/office/powerpoint/2010/main" val="372047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228600"/>
            <a:ext cx="8534400" cy="914400"/>
          </a:xfrm>
        </p:spPr>
        <p:txBody>
          <a:bodyPr anchor="ctr"/>
          <a:lstStyle/>
          <a:p>
            <a:pPr>
              <a:spcBef>
                <a:spcPts val="0"/>
              </a:spcBef>
              <a:spcAft>
                <a:spcPts val="600"/>
              </a:spcAft>
            </a:pPr>
            <a:r>
              <a:rPr lang="en-US" sz="3200" b="1" dirty="0" smtClean="0"/>
              <a:t>Origins of our Research Project</a:t>
            </a:r>
            <a:endParaRPr lang="en-US" sz="3200" b="1"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5" name="Text Box 2"/>
          <p:cNvSpPr txBox="1">
            <a:spLocks noChangeArrowheads="1"/>
          </p:cNvSpPr>
          <p:nvPr/>
        </p:nvSpPr>
        <p:spPr bwMode="auto">
          <a:xfrm>
            <a:off x="152400" y="1676400"/>
            <a:ext cx="8504238" cy="518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360" cap="flat">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271463" indent="-27146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1pPr>
            <a:lvl2pPr marL="863600" indent="-32385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2pPr>
            <a:lvl3pPr marL="1295400" indent="-287338">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itchFamily="34" charset="0"/>
                <a:ea typeface="Microsoft YaHei" pitchFamily="34" charset="-122"/>
              </a:defRPr>
            </a:lvl9pPr>
          </a:lstStyle>
          <a:p>
            <a:pPr>
              <a:buClr>
                <a:srgbClr val="4F81BD"/>
              </a:buClr>
              <a:buSzPct val="85000"/>
              <a:buFont typeface="Wingdings 2" pitchFamily="18" charset="2"/>
              <a:buChar char=""/>
            </a:pPr>
            <a:r>
              <a:rPr lang="en-US" sz="2400" b="1" dirty="0" smtClean="0">
                <a:ea typeface="MS PGothic" pitchFamily="34" charset="-128"/>
              </a:rPr>
              <a:t>Project </a:t>
            </a:r>
            <a:r>
              <a:rPr lang="en-US" sz="2400" b="1" dirty="0">
                <a:ea typeface="MS PGothic" pitchFamily="34" charset="-128"/>
              </a:rPr>
              <a:t>goal: </a:t>
            </a:r>
            <a:r>
              <a:rPr lang="en-US" sz="2400" dirty="0" smtClean="0">
                <a:ea typeface="MS PGothic" pitchFamily="34" charset="-128"/>
              </a:rPr>
              <a:t>develop a </a:t>
            </a:r>
            <a:r>
              <a:rPr lang="en-US" sz="2400" dirty="0">
                <a:ea typeface="MS PGothic" pitchFamily="34" charset="-128"/>
              </a:rPr>
              <a:t>tool to illuminate the impacts of ratepayer-funded </a:t>
            </a:r>
            <a:r>
              <a:rPr lang="en-US" sz="2400" dirty="0" smtClean="0">
                <a:ea typeface="MS PGothic" pitchFamily="34" charset="-128"/>
              </a:rPr>
              <a:t>EE programs and </a:t>
            </a:r>
            <a:r>
              <a:rPr lang="en-US" sz="2400" dirty="0"/>
              <a:t>advance the debate on best utility business practices</a:t>
            </a:r>
            <a:endParaRPr lang="en-US" sz="2400" dirty="0">
              <a:ea typeface="MS PGothic" pitchFamily="34" charset="-128"/>
            </a:endParaRPr>
          </a:p>
          <a:p>
            <a:pPr>
              <a:spcBef>
                <a:spcPts val="538"/>
              </a:spcBef>
              <a:buClr>
                <a:srgbClr val="4F81BD"/>
              </a:buClr>
              <a:buSzPct val="85000"/>
              <a:buFont typeface="Wingdings 2" pitchFamily="18" charset="2"/>
              <a:buChar char=""/>
            </a:pPr>
            <a:r>
              <a:rPr lang="en-US" sz="2400" dirty="0"/>
              <a:t>What are the pros and cons of different approaches to allocating the costs and benefits of ratepayer-funded energy-efficiency (EE) programs. </a:t>
            </a:r>
          </a:p>
          <a:p>
            <a:pPr>
              <a:spcBef>
                <a:spcPts val="538"/>
              </a:spcBef>
              <a:buClr>
                <a:srgbClr val="4F81BD"/>
              </a:buClr>
              <a:buSzPct val="85000"/>
              <a:buFont typeface="Wingdings 2" pitchFamily="18" charset="2"/>
              <a:buChar char=""/>
            </a:pPr>
            <a:endParaRPr lang="en-US" sz="2000" dirty="0">
              <a:ea typeface="MS PGothic" pitchFamily="34" charset="-128"/>
            </a:endParaRPr>
          </a:p>
          <a:p>
            <a:pPr>
              <a:lnSpc>
                <a:spcPct val="100000"/>
              </a:lnSpc>
              <a:spcBef>
                <a:spcPts val="538"/>
              </a:spcBef>
              <a:buClr>
                <a:srgbClr val="4F81BD"/>
              </a:buClr>
              <a:buSzPct val="85000"/>
              <a:buFont typeface="Wingdings 2" pitchFamily="18" charset="2"/>
              <a:buChar char=""/>
            </a:pPr>
            <a:endParaRPr lang="en-US" sz="2000" dirty="0"/>
          </a:p>
        </p:txBody>
      </p:sp>
      <p:sp>
        <p:nvSpPr>
          <p:cNvPr id="3" name="TextBox 2"/>
          <p:cNvSpPr txBox="1"/>
          <p:nvPr/>
        </p:nvSpPr>
        <p:spPr>
          <a:xfrm>
            <a:off x="304800" y="4572000"/>
            <a:ext cx="8610600" cy="2031325"/>
          </a:xfrm>
          <a:prstGeom prst="rect">
            <a:avLst/>
          </a:prstGeom>
          <a:noFill/>
        </p:spPr>
        <p:txBody>
          <a:bodyPr wrap="square" rtlCol="0">
            <a:spAutoFit/>
          </a:bodyPr>
          <a:lstStyle/>
          <a:p>
            <a:pPr lvl="0"/>
            <a:r>
              <a:rPr lang="en-US" dirty="0" smtClean="0"/>
              <a:t>For more information on the project, see: Marilyn </a:t>
            </a:r>
            <a:r>
              <a:rPr lang="en-US" dirty="0"/>
              <a:t>A. Brown, Benjamin </a:t>
            </a:r>
            <a:r>
              <a:rPr lang="en-US" dirty="0" err="1"/>
              <a:t>Staver</a:t>
            </a:r>
            <a:r>
              <a:rPr lang="en-US" dirty="0"/>
              <a:t>, Alexander M. Smith, and John Sibley. 2014. "Business Models for Utilities of the Future: Emerging Trends in the Southeast," School of Public Policy, Georgia Institute of Technology, Working Paper #84, </a:t>
            </a:r>
            <a:r>
              <a:rPr lang="en-US" dirty="0">
                <a:hlinkClick r:id="rId3"/>
              </a:rPr>
              <a:t>http://cepl.gatech.edu/drupal/node/69</a:t>
            </a:r>
            <a:r>
              <a:rPr lang="en-US" dirty="0" smtClean="0"/>
              <a:t>.</a:t>
            </a:r>
          </a:p>
          <a:p>
            <a:pPr lvl="0"/>
            <a:endParaRPr lang="en-US" dirty="0"/>
          </a:p>
          <a:p>
            <a:pPr lvl="0"/>
            <a:r>
              <a:rPr lang="en-US" dirty="0" smtClean="0"/>
              <a:t>Thanks to the Energy Foundation for their support.</a:t>
            </a:r>
            <a:endParaRPr lang="en-US" dirty="0"/>
          </a:p>
          <a:p>
            <a:endParaRPr lang="en-US" dirty="0"/>
          </a:p>
        </p:txBody>
      </p:sp>
    </p:spTree>
    <p:extLst>
      <p:ext uri="{BB962C8B-B14F-4D97-AF65-F5344CB8AC3E}">
        <p14:creationId xmlns:p14="http://schemas.microsoft.com/office/powerpoint/2010/main" val="3786378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quarter" idx="1"/>
          </p:nvPr>
        </p:nvSpPr>
        <p:spPr>
          <a:xfrm>
            <a:off x="381000" y="1295400"/>
            <a:ext cx="8503920" cy="5562600"/>
          </a:xfrm>
        </p:spPr>
        <p:txBody>
          <a:bodyPr/>
          <a:lstStyle/>
          <a:p>
            <a:r>
              <a:rPr lang="en-US" dirty="0" smtClean="0"/>
              <a:t>Review business models in the Southeast and define a “prototypical” approach that uses three features: </a:t>
            </a:r>
          </a:p>
          <a:p>
            <a:pPr lvl="1"/>
            <a:r>
              <a:rPr lang="en-US" dirty="0" smtClean="0"/>
              <a:t>the </a:t>
            </a:r>
            <a:r>
              <a:rPr lang="en-US" dirty="0"/>
              <a:t>recovery of program costs</a:t>
            </a:r>
            <a:r>
              <a:rPr lang="en-US" dirty="0" smtClean="0"/>
              <a:t>,</a:t>
            </a:r>
          </a:p>
          <a:p>
            <a:pPr lvl="1"/>
            <a:r>
              <a:rPr lang="en-US" dirty="0" smtClean="0"/>
              <a:t>the </a:t>
            </a:r>
            <a:r>
              <a:rPr lang="en-US" dirty="0"/>
              <a:t>treatment of lost contributions to fixed costs, and </a:t>
            </a:r>
            <a:endParaRPr lang="en-US" dirty="0" smtClean="0"/>
          </a:p>
          <a:p>
            <a:pPr lvl="1"/>
            <a:r>
              <a:rPr lang="en-US" dirty="0" smtClean="0"/>
              <a:t>the </a:t>
            </a:r>
            <a:r>
              <a:rPr lang="en-US" dirty="0"/>
              <a:t>provision of utility incentives. </a:t>
            </a:r>
            <a:endParaRPr lang="en-US" dirty="0" smtClean="0"/>
          </a:p>
          <a:p>
            <a:pPr>
              <a:spcBef>
                <a:spcPts val="538"/>
              </a:spcBef>
              <a:buClr>
                <a:srgbClr val="4F81BD"/>
              </a:buClr>
            </a:pPr>
            <a:r>
              <a:rPr lang="en-US" sz="2800" dirty="0" smtClean="0"/>
              <a:t>Compile public </a:t>
            </a:r>
            <a:r>
              <a:rPr lang="en-US" sz="2800" dirty="0"/>
              <a:t>data on a “stereotypical” southeastern utility and </a:t>
            </a:r>
            <a:r>
              <a:rPr lang="en-US" sz="2800" dirty="0" smtClean="0"/>
              <a:t>EE program. </a:t>
            </a:r>
            <a:endParaRPr lang="en-US" sz="2800" dirty="0"/>
          </a:p>
          <a:p>
            <a:pPr>
              <a:spcBef>
                <a:spcPts val="538"/>
              </a:spcBef>
              <a:buClr>
                <a:srgbClr val="4F81BD"/>
              </a:buClr>
            </a:pPr>
            <a:r>
              <a:rPr lang="en-US" sz="2800" dirty="0" smtClean="0">
                <a:ea typeface="MS PGothic" pitchFamily="34" charset="-128"/>
              </a:rPr>
              <a:t>Use GT</a:t>
            </a:r>
            <a:r>
              <a:rPr lang="en-US" sz="2800" dirty="0">
                <a:ea typeface="MS PGothic" pitchFamily="34" charset="-128"/>
              </a:rPr>
              <a:t>-</a:t>
            </a:r>
            <a:r>
              <a:rPr lang="en-US" sz="2800" dirty="0" smtClean="0">
                <a:ea typeface="MS PGothic" pitchFamily="34" charset="-128"/>
              </a:rPr>
              <a:t>DSM to examine the prototypical approach </a:t>
            </a:r>
          </a:p>
          <a:p>
            <a:pPr lvl="1">
              <a:spcBef>
                <a:spcPts val="538"/>
              </a:spcBef>
              <a:buClr>
                <a:srgbClr val="4F81BD"/>
              </a:buClr>
            </a:pPr>
            <a:r>
              <a:rPr lang="en-US" sz="2300" dirty="0" smtClean="0">
                <a:ea typeface="MS PGothic" pitchFamily="34" charset="-128"/>
              </a:rPr>
              <a:t>GT-DSM and its manual can be downloaded at:</a:t>
            </a:r>
          </a:p>
          <a:p>
            <a:pPr marL="274638" lvl="1" indent="0">
              <a:spcBef>
                <a:spcPts val="538"/>
              </a:spcBef>
              <a:buClr>
                <a:srgbClr val="4F81BD"/>
              </a:buClr>
              <a:buNone/>
            </a:pPr>
            <a:r>
              <a:rPr lang="en-US" dirty="0" smtClean="0">
                <a:ea typeface="MS PGothic" pitchFamily="34" charset="-128"/>
              </a:rPr>
              <a:t>http://</a:t>
            </a:r>
            <a:r>
              <a:rPr lang="en-US" dirty="0" err="1" smtClean="0">
                <a:ea typeface="MS PGothic" pitchFamily="34" charset="-128"/>
              </a:rPr>
              <a:t>cepl.gatech.edu</a:t>
            </a:r>
            <a:r>
              <a:rPr lang="en-US" dirty="0" smtClean="0">
                <a:ea typeface="MS PGothic" pitchFamily="34" charset="-128"/>
              </a:rPr>
              <a:t>/</a:t>
            </a:r>
            <a:r>
              <a:rPr lang="en-US" dirty="0" err="1" smtClean="0">
                <a:ea typeface="MS PGothic" pitchFamily="34" charset="-128"/>
              </a:rPr>
              <a:t>drupal</a:t>
            </a:r>
            <a:r>
              <a:rPr lang="en-US" dirty="0" smtClean="0">
                <a:ea typeface="MS PGothic" pitchFamily="34" charset="-128"/>
              </a:rPr>
              <a:t>/node/69</a:t>
            </a:r>
          </a:p>
          <a:p>
            <a:endParaRPr lang="en-US" dirty="0"/>
          </a:p>
        </p:txBody>
      </p:sp>
    </p:spTree>
    <p:extLst>
      <p:ext uri="{BB962C8B-B14F-4D97-AF65-F5344CB8AC3E}">
        <p14:creationId xmlns:p14="http://schemas.microsoft.com/office/powerpoint/2010/main" val="2748188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199" cy="1066800"/>
          </a:xfrm>
        </p:spPr>
        <p:txBody>
          <a:bodyPr/>
          <a:lstStyle/>
          <a:p>
            <a:r>
              <a:rPr lang="en-US" dirty="0" smtClean="0"/>
              <a:t>The Prototypical Approach Used in the Southeast</a:t>
            </a:r>
            <a:endParaRPr lang="en-US" dirty="0"/>
          </a:p>
        </p:txBody>
      </p:sp>
      <p:sp>
        <p:nvSpPr>
          <p:cNvPr id="3" name="Content Placeholder 2"/>
          <p:cNvSpPr>
            <a:spLocks noGrp="1"/>
          </p:cNvSpPr>
          <p:nvPr>
            <p:ph sz="quarter" idx="1"/>
          </p:nvPr>
        </p:nvSpPr>
        <p:spPr>
          <a:xfrm>
            <a:off x="304800" y="1600200"/>
            <a:ext cx="8503920" cy="4800600"/>
          </a:xfrm>
        </p:spPr>
        <p:txBody>
          <a:bodyPr/>
          <a:lstStyle/>
          <a:p>
            <a:r>
              <a:rPr lang="en-US" dirty="0" smtClean="0"/>
              <a:t>The prototypical approach is highlighted below for each “leg” of the three-legged stool:</a:t>
            </a:r>
          </a:p>
        </p:txBody>
      </p:sp>
      <p:pic>
        <p:nvPicPr>
          <p:cNvPr id="5" name="Picture 4" descr="Screen Shot 2014-11-11 at 5.37.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667000"/>
            <a:ext cx="6324600" cy="3774023"/>
          </a:xfrm>
          <a:prstGeom prst="rect">
            <a:avLst/>
          </a:prstGeom>
        </p:spPr>
      </p:pic>
    </p:spTree>
    <p:extLst>
      <p:ext uri="{BB962C8B-B14F-4D97-AF65-F5344CB8AC3E}">
        <p14:creationId xmlns:p14="http://schemas.microsoft.com/office/powerpoint/2010/main" val="2914238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199" cy="838200"/>
          </a:xfrm>
        </p:spPr>
        <p:txBody>
          <a:bodyPr/>
          <a:lstStyle/>
          <a:p>
            <a:r>
              <a:rPr lang="en-US" dirty="0" smtClean="0"/>
              <a:t>Examples in the Southeast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36232898"/>
              </p:ext>
            </p:extLst>
          </p:nvPr>
        </p:nvGraphicFramePr>
        <p:xfrm>
          <a:off x="152400" y="1081088"/>
          <a:ext cx="8524875" cy="5664200"/>
        </p:xfrm>
        <a:graphic>
          <a:graphicData uri="http://schemas.openxmlformats.org/presentationml/2006/ole">
            <mc:AlternateContent xmlns:mc="http://schemas.openxmlformats.org/markup-compatibility/2006">
              <mc:Choice xmlns:v="urn:schemas-microsoft-com:vml" Requires="v">
                <p:oleObj spid="_x0000_s1088" name="Document" r:id="rId5" imgW="6083300" imgH="4038600" progId="Word.Document.12">
                  <p:embed/>
                </p:oleObj>
              </mc:Choice>
              <mc:Fallback>
                <p:oleObj name="Document" r:id="rId5" imgW="6083300" imgH="4038600" progId="Word.Document.12">
                  <p:embed/>
                  <p:pic>
                    <p:nvPicPr>
                      <p:cNvPr id="0" name=""/>
                      <p:cNvPicPr/>
                      <p:nvPr/>
                    </p:nvPicPr>
                    <p:blipFill>
                      <a:blip r:embed="rId6"/>
                      <a:stretch>
                        <a:fillRect/>
                      </a:stretch>
                    </p:blipFill>
                    <p:spPr>
                      <a:xfrm>
                        <a:off x="152400" y="1081088"/>
                        <a:ext cx="8524875" cy="5664200"/>
                      </a:xfrm>
                      <a:prstGeom prst="rect">
                        <a:avLst/>
                      </a:prstGeom>
                    </p:spPr>
                  </p:pic>
                </p:oleObj>
              </mc:Fallback>
            </mc:AlternateContent>
          </a:graphicData>
        </a:graphic>
      </p:graphicFrame>
    </p:spTree>
    <p:extLst>
      <p:ext uri="{BB962C8B-B14F-4D97-AF65-F5344CB8AC3E}">
        <p14:creationId xmlns:p14="http://schemas.microsoft.com/office/powerpoint/2010/main" val="801125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219200"/>
          </a:xfrm>
        </p:spPr>
        <p:txBody>
          <a:bodyPr/>
          <a:lstStyle/>
          <a:p>
            <a:r>
              <a:rPr lang="en-US" dirty="0" smtClean="0"/>
              <a:t>The GT-DSM Model is Laid Out in </a:t>
            </a:r>
            <a:br>
              <a:rPr lang="en-US" dirty="0" smtClean="0"/>
            </a:br>
            <a:r>
              <a:rPr lang="en-US" dirty="0" smtClean="0"/>
              <a:t>Three Sectors</a:t>
            </a:r>
            <a:endParaRPr lang="en-US" dirty="0"/>
          </a:p>
        </p:txBody>
      </p:sp>
      <p:sp>
        <p:nvSpPr>
          <p:cNvPr id="4" name="Rectangle 3"/>
          <p:cNvSpPr/>
          <p:nvPr/>
        </p:nvSpPr>
        <p:spPr>
          <a:xfrm>
            <a:off x="1524000" y="1752600"/>
            <a:ext cx="6096000" cy="1447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Customer Sector:</a:t>
            </a:r>
          </a:p>
          <a:p>
            <a:pPr marL="285750" lvl="1" indent="-285750">
              <a:buFont typeface="Arial"/>
              <a:buChar char="•"/>
            </a:pPr>
            <a:r>
              <a:rPr lang="en-US" dirty="0" smtClean="0"/>
              <a:t>Impact of EE program on electricity rate and utility bill.</a:t>
            </a:r>
          </a:p>
          <a:p>
            <a:pPr marL="285750" lvl="1" indent="-285750">
              <a:buFont typeface="Arial"/>
              <a:buChar char="•"/>
            </a:pPr>
            <a:r>
              <a:rPr lang="en-US" dirty="0" smtClean="0"/>
              <a:t>Two types of rate classes (Residential &amp; C/I)</a:t>
            </a:r>
          </a:p>
          <a:p>
            <a:pPr marL="742950" lvl="2" indent="-285750">
              <a:buFont typeface="Courier New"/>
              <a:buChar char="o"/>
            </a:pPr>
            <a:r>
              <a:rPr lang="en-US" dirty="0" smtClean="0"/>
              <a:t>Bundled </a:t>
            </a:r>
            <a:r>
              <a:rPr lang="en-US" dirty="0"/>
              <a:t>programs or </a:t>
            </a:r>
            <a:r>
              <a:rPr lang="en-US" dirty="0" smtClean="0"/>
              <a:t>individually</a:t>
            </a:r>
          </a:p>
        </p:txBody>
      </p:sp>
      <p:sp>
        <p:nvSpPr>
          <p:cNvPr id="5" name="Rectangle 4"/>
          <p:cNvSpPr/>
          <p:nvPr/>
        </p:nvSpPr>
        <p:spPr>
          <a:xfrm>
            <a:off x="1524000" y="3429000"/>
            <a:ext cx="6096000" cy="1600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Utility Sector:</a:t>
            </a:r>
          </a:p>
          <a:p>
            <a:pPr marL="285750" lvl="1" indent="-285750">
              <a:buFont typeface="Arial"/>
              <a:buChar char="•"/>
            </a:pPr>
            <a:r>
              <a:rPr lang="en-US" dirty="0" smtClean="0"/>
              <a:t>Impact of EE program on </a:t>
            </a:r>
            <a:r>
              <a:rPr lang="en-US" dirty="0"/>
              <a:t>revenues and </a:t>
            </a:r>
            <a:r>
              <a:rPr lang="en-US" dirty="0" smtClean="0"/>
              <a:t>utility costs.</a:t>
            </a:r>
          </a:p>
          <a:p>
            <a:pPr marL="742950" lvl="2" indent="-285750">
              <a:buFont typeface="Courier New"/>
              <a:buChar char="o"/>
            </a:pPr>
            <a:r>
              <a:rPr lang="en-US" dirty="0" smtClean="0"/>
              <a:t>Performance </a:t>
            </a:r>
            <a:r>
              <a:rPr lang="en-US" dirty="0"/>
              <a:t>i</a:t>
            </a:r>
            <a:r>
              <a:rPr lang="en-US" dirty="0" smtClean="0"/>
              <a:t>ncentive</a:t>
            </a:r>
          </a:p>
          <a:p>
            <a:pPr marL="742950" lvl="2" indent="-285750">
              <a:buFont typeface="Courier New"/>
              <a:buChar char="o"/>
            </a:pPr>
            <a:r>
              <a:rPr lang="en-US" dirty="0" smtClean="0"/>
              <a:t>Deferred </a:t>
            </a:r>
            <a:r>
              <a:rPr lang="en-US" dirty="0"/>
              <a:t>c</a:t>
            </a:r>
            <a:r>
              <a:rPr lang="en-US" dirty="0" smtClean="0"/>
              <a:t>apital </a:t>
            </a:r>
            <a:r>
              <a:rPr lang="en-US" dirty="0"/>
              <a:t>i</a:t>
            </a:r>
            <a:r>
              <a:rPr lang="en-US" dirty="0" smtClean="0"/>
              <a:t>nvestment</a:t>
            </a:r>
          </a:p>
          <a:p>
            <a:pPr marL="742950" lvl="2" indent="-285750">
              <a:buFont typeface="Courier New"/>
              <a:buChar char="o"/>
            </a:pPr>
            <a:r>
              <a:rPr lang="en-US" dirty="0"/>
              <a:t>R</a:t>
            </a:r>
            <a:r>
              <a:rPr lang="en-US" dirty="0" smtClean="0"/>
              <a:t>ate case</a:t>
            </a:r>
          </a:p>
        </p:txBody>
      </p:sp>
      <p:sp>
        <p:nvSpPr>
          <p:cNvPr id="6" name="Rectangle 5"/>
          <p:cNvSpPr/>
          <p:nvPr/>
        </p:nvSpPr>
        <p:spPr>
          <a:xfrm>
            <a:off x="1524000" y="5257800"/>
            <a:ext cx="60960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b="1" dirty="0" smtClean="0"/>
              <a:t>Cost-Benefit Analysis Sector:</a:t>
            </a:r>
          </a:p>
          <a:p>
            <a:pPr marL="285750" lvl="1" indent="-285750">
              <a:buFont typeface="Arial"/>
              <a:buChar char="•"/>
            </a:pPr>
            <a:r>
              <a:rPr lang="en-US" dirty="0" smtClean="0"/>
              <a:t>Estimate for </a:t>
            </a:r>
            <a:r>
              <a:rPr lang="en-US" dirty="0"/>
              <a:t>four </a:t>
            </a:r>
            <a:r>
              <a:rPr lang="en-US" dirty="0" smtClean="0"/>
              <a:t>standard </a:t>
            </a:r>
            <a:r>
              <a:rPr lang="en-US" dirty="0"/>
              <a:t>cost-effectiveness tests </a:t>
            </a:r>
            <a:endParaRPr lang="en-US" dirty="0" smtClean="0"/>
          </a:p>
          <a:p>
            <a:pPr marL="742950" lvl="2" indent="-285750">
              <a:buFont typeface="Courier New"/>
              <a:buChar char="o"/>
            </a:pPr>
            <a:r>
              <a:rPr lang="en-US" dirty="0" smtClean="0"/>
              <a:t>Utility</a:t>
            </a:r>
            <a:r>
              <a:rPr lang="en-US" dirty="0"/>
              <a:t>-operated EE </a:t>
            </a:r>
            <a:r>
              <a:rPr lang="en-US" dirty="0" smtClean="0"/>
              <a:t>programs</a:t>
            </a:r>
          </a:p>
          <a:p>
            <a:pPr marL="742950" lvl="2" indent="-285750">
              <a:buFont typeface="Courier New"/>
              <a:buChar char="o"/>
            </a:pPr>
            <a:r>
              <a:rPr lang="en-US" dirty="0" smtClean="0"/>
              <a:t>Alternate stakeholder </a:t>
            </a:r>
            <a:r>
              <a:rPr lang="en-US" dirty="0"/>
              <a:t>perspectives </a:t>
            </a:r>
            <a:r>
              <a:rPr lang="en-US" dirty="0" smtClean="0"/>
              <a:t>for EE</a:t>
            </a:r>
          </a:p>
        </p:txBody>
      </p:sp>
      <p:sp>
        <p:nvSpPr>
          <p:cNvPr id="7" name="Down Arrow 6"/>
          <p:cNvSpPr/>
          <p:nvPr/>
        </p:nvSpPr>
        <p:spPr>
          <a:xfrm>
            <a:off x="4038600" y="3124200"/>
            <a:ext cx="990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038600" y="4953000"/>
            <a:ext cx="990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04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“Stereotypical” Southeast Utility</a:t>
            </a:r>
            <a:endParaRPr lang="en-US" sz="3200" dirty="0"/>
          </a:p>
        </p:txBody>
      </p:sp>
      <p:sp>
        <p:nvSpPr>
          <p:cNvPr id="3" name="Content Placeholder 2"/>
          <p:cNvSpPr>
            <a:spLocks noGrp="1"/>
          </p:cNvSpPr>
          <p:nvPr>
            <p:ph sz="quarter" idx="1"/>
          </p:nvPr>
        </p:nvSpPr>
        <p:spPr>
          <a:xfrm>
            <a:off x="304800" y="1295400"/>
            <a:ext cx="8503920" cy="7543800"/>
          </a:xfrm>
        </p:spPr>
        <p:txBody>
          <a:bodyPr/>
          <a:lstStyle/>
          <a:p>
            <a:r>
              <a:rPr lang="en-US" sz="2400" dirty="0" smtClean="0"/>
              <a:t>Based on </a:t>
            </a:r>
            <a:r>
              <a:rPr lang="en-US" sz="2400" dirty="0"/>
              <a:t>public filings describing the Georgia Power Company in 2012 and the energy-efficiency programs proposed by the company in its 2013 IRP filing.  </a:t>
            </a:r>
            <a:endParaRPr lang="en-US" sz="2400" dirty="0" smtClean="0"/>
          </a:p>
          <a:p>
            <a:pPr lvl="1"/>
            <a:r>
              <a:rPr lang="en-US" sz="2000" dirty="0" smtClean="0"/>
              <a:t>The </a:t>
            </a:r>
            <a:r>
              <a:rPr lang="en-US" sz="2000" dirty="0"/>
              <a:t>Georgia Power Company is the largest utility in Georgia. We do not purport to replicate it in GT-</a:t>
            </a:r>
            <a:r>
              <a:rPr lang="en-US" sz="2000" dirty="0" smtClean="0"/>
              <a:t>DSM.</a:t>
            </a:r>
            <a:r>
              <a:rPr lang="en-US" sz="2000" dirty="0"/>
              <a:t> </a:t>
            </a:r>
            <a:endParaRPr lang="en-US" sz="2000" dirty="0" smtClean="0"/>
          </a:p>
          <a:p>
            <a:pPr lvl="1"/>
            <a:r>
              <a:rPr lang="en-US" sz="2000" dirty="0" smtClean="0"/>
              <a:t>Serves 2.4 </a:t>
            </a:r>
            <a:r>
              <a:rPr lang="en-US" sz="2000" dirty="0"/>
              <a:t>million customers, with annual sales of 81.1 </a:t>
            </a:r>
            <a:r>
              <a:rPr lang="en-US" sz="2000" dirty="0" err="1"/>
              <a:t>TWh</a:t>
            </a:r>
            <a:r>
              <a:rPr lang="en-US" sz="2000" dirty="0"/>
              <a:t> and a peak demand of 15.4 GW. The number of customers is expected to grow by 1.0% per year, and sales and demand are expected to grow 1.24% annually.  Annual earnings are $1.2 billion based on an 11.25% return on equity from a rate base of $19.5 billion. </a:t>
            </a:r>
          </a:p>
          <a:p>
            <a:pPr lvl="1"/>
            <a:r>
              <a:rPr lang="en-US" sz="2000" dirty="0" smtClean="0"/>
              <a:t>Fuel </a:t>
            </a:r>
            <a:r>
              <a:rPr lang="en-US" sz="2000" dirty="0"/>
              <a:t>and purchased power costs </a:t>
            </a:r>
            <a:r>
              <a:rPr lang="en-US" sz="2000" dirty="0" smtClean="0"/>
              <a:t>are </a:t>
            </a:r>
            <a:r>
              <a:rPr lang="en-US" sz="2000" dirty="0"/>
              <a:t>assumed to increase by 6.5% per year.  Major capital investments are programmed over the next several years to build out new </a:t>
            </a:r>
            <a:r>
              <a:rPr lang="en-US" sz="2000" dirty="0" err="1"/>
              <a:t>baseload</a:t>
            </a:r>
            <a:r>
              <a:rPr lang="en-US" sz="2000" dirty="0"/>
              <a:t> capacity, make environmental retrofits, and improve transmission and distribution facilities</a:t>
            </a:r>
            <a:r>
              <a:rPr lang="en-US" sz="2000" dirty="0" smtClean="0"/>
              <a:t>.</a:t>
            </a:r>
            <a:endParaRPr lang="en-US" sz="2000" dirty="0"/>
          </a:p>
        </p:txBody>
      </p:sp>
    </p:spTree>
    <p:extLst>
      <p:ext uri="{BB962C8B-B14F-4D97-AF65-F5344CB8AC3E}">
        <p14:creationId xmlns:p14="http://schemas.microsoft.com/office/powerpoint/2010/main" val="1290666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TotalTime>
  <Words>2512</Words>
  <Application>Microsoft Office PowerPoint</Application>
  <PresentationFormat>On-screen Show (4:3)</PresentationFormat>
  <Paragraphs>284</Paragraphs>
  <Slides>23</Slides>
  <Notes>23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Microsoft YaHei</vt:lpstr>
      <vt:lpstr>MS Mincho</vt:lpstr>
      <vt:lpstr>MS PGothic</vt:lpstr>
      <vt:lpstr>MS PGothic</vt:lpstr>
      <vt:lpstr>Arial</vt:lpstr>
      <vt:lpstr>Calibri</vt:lpstr>
      <vt:lpstr>Cambria</vt:lpstr>
      <vt:lpstr>Courier New</vt:lpstr>
      <vt:lpstr>Georgia</vt:lpstr>
      <vt:lpstr>Times New Roman</vt:lpstr>
      <vt:lpstr>Wingdings</vt:lpstr>
      <vt:lpstr>Wingdings 2</vt:lpstr>
      <vt:lpstr>Civic</vt:lpstr>
      <vt:lpstr>Document</vt:lpstr>
      <vt:lpstr>Integrating Energy Efficiency into the Distributed Energy Resource Mix</vt:lpstr>
      <vt:lpstr>Background: Challenges to the Traditional Utility Business Model</vt:lpstr>
      <vt:lpstr>Vicious or Virtuous Cycle?</vt:lpstr>
      <vt:lpstr>Origins of our Research Project</vt:lpstr>
      <vt:lpstr>Methodology</vt:lpstr>
      <vt:lpstr>The Prototypical Approach Used in the Southeast</vt:lpstr>
      <vt:lpstr>Examples in the Southeast</vt:lpstr>
      <vt:lpstr>The GT-DSM Model is Laid Out in  Three Sectors</vt:lpstr>
      <vt:lpstr>The “Stereotypical” Southeast Utility</vt:lpstr>
      <vt:lpstr>The “Stereotypical” Southeast Utility (cont.)</vt:lpstr>
      <vt:lpstr>The Portfolio of Residential EE Programs</vt:lpstr>
      <vt:lpstr>The Portfolio of Commercial EE Programs</vt:lpstr>
      <vt:lpstr>Results</vt:lpstr>
      <vt:lpstr>The Impact of Commercial EE Programs</vt:lpstr>
      <vt:lpstr>The Impact of Residential EE Programs</vt:lpstr>
      <vt:lpstr>The Prototypical Business Model’s Impact on Rates</vt:lpstr>
      <vt:lpstr>Average Change in Energy Bills</vt:lpstr>
      <vt:lpstr>Findings: Impact on Utility Earnings</vt:lpstr>
      <vt:lpstr>The “DRIPE” Effect – Demand Reduction     Induced Price Effect</vt:lpstr>
      <vt:lpstr>Conclusions</vt:lpstr>
      <vt:lpstr>Conclusions</vt:lpstr>
      <vt:lpstr>For More Information</vt:lpstr>
      <vt:lpstr>GT Understanding of CBA Tests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for GA_PSC (1)</dc:title>
  <dc:creator>Alexander Morgan Smith</dc:creator>
  <cp:lastModifiedBy>Hyman, Elizabeth Ruth</cp:lastModifiedBy>
  <cp:revision>102</cp:revision>
  <cp:lastPrinted>2014-11-11T23:34:07Z</cp:lastPrinted>
  <dcterms:created xsi:type="dcterms:W3CDTF">2014-06-10T19:01:51Z</dcterms:created>
  <dcterms:modified xsi:type="dcterms:W3CDTF">2014-11-17T16:01:56Z</dcterms:modified>
</cp:coreProperties>
</file>