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5" r:id="rId2"/>
    <p:sldId id="285" r:id="rId3"/>
    <p:sldId id="316" r:id="rId4"/>
    <p:sldId id="315" r:id="rId5"/>
    <p:sldId id="314" r:id="rId6"/>
    <p:sldId id="257" r:id="rId7"/>
    <p:sldId id="287" r:id="rId8"/>
    <p:sldId id="307" r:id="rId9"/>
    <p:sldId id="321" r:id="rId10"/>
    <p:sldId id="288" r:id="rId11"/>
    <p:sldId id="317" r:id="rId12"/>
    <p:sldId id="318" r:id="rId13"/>
    <p:sldId id="319" r:id="rId14"/>
    <p:sldId id="320" r:id="rId15"/>
    <p:sldId id="289" r:id="rId16"/>
    <p:sldId id="266" r:id="rId17"/>
    <p:sldId id="310" r:id="rId18"/>
    <p:sldId id="302" r:id="rId19"/>
    <p:sldId id="303" r:id="rId20"/>
    <p:sldId id="304" r:id="rId21"/>
    <p:sldId id="306" r:id="rId22"/>
    <p:sldId id="290" r:id="rId23"/>
    <p:sldId id="280" r:id="rId24"/>
    <p:sldId id="281" r:id="rId25"/>
    <p:sldId id="322" r:id="rId26"/>
    <p:sldId id="274" r:id="rId27"/>
    <p:sldId id="269" r:id="rId28"/>
    <p:sldId id="278" r:id="rId29"/>
    <p:sldId id="308" r:id="rId30"/>
    <p:sldId id="295" r:id="rId31"/>
    <p:sldId id="296" r:id="rId32"/>
    <p:sldId id="299" r:id="rId33"/>
    <p:sldId id="300" r:id="rId34"/>
    <p:sldId id="29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5" autoAdjust="0"/>
    <p:restoredTop sz="92624" autoAdjust="0"/>
  </p:normalViewPr>
  <p:slideViewPr>
    <p:cSldViewPr snapToGrid="0">
      <p:cViewPr varScale="1">
        <p:scale>
          <a:sx n="84" d="100"/>
          <a:sy n="84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58F50-331D-4688-8AAD-945191F7B98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B2BAE-052B-4CFD-8688-608E6D05F616}">
      <dgm:prSet phldrT="[Text]"/>
      <dgm:spPr/>
      <dgm:t>
        <a:bodyPr/>
        <a:lstStyle/>
        <a:p>
          <a:r>
            <a:rPr lang="en-US" b="0" i="0" dirty="0"/>
            <a:t>The Low-Income Energy Burden of Atlanta Households</a:t>
          </a:r>
          <a:endParaRPr lang="en-US" b="0" dirty="0"/>
        </a:p>
      </dgm:t>
    </dgm:pt>
    <dgm:pt modelId="{D2A0A0F7-2852-4E29-BBD9-B8F894E3D7C2}" type="parTrans" cxnId="{EB7EEC76-95D8-4D33-9CB9-61BF3C681AC6}">
      <dgm:prSet/>
      <dgm:spPr/>
      <dgm:t>
        <a:bodyPr/>
        <a:lstStyle/>
        <a:p>
          <a:endParaRPr lang="en-US"/>
        </a:p>
      </dgm:t>
    </dgm:pt>
    <dgm:pt modelId="{85FFBEAD-AA0F-4119-9A8E-085D8CB3908D}" type="sibTrans" cxnId="{EB7EEC76-95D8-4D33-9CB9-61BF3C681AC6}">
      <dgm:prSet/>
      <dgm:spPr/>
      <dgm:t>
        <a:bodyPr/>
        <a:lstStyle/>
        <a:p>
          <a:endParaRPr lang="en-US"/>
        </a:p>
      </dgm:t>
    </dgm:pt>
    <dgm:pt modelId="{7432A7AE-BC5F-4B7D-9872-CFF00095C077}">
      <dgm:prSet phldrT="[Text]"/>
      <dgm:spPr/>
      <dgm:t>
        <a:bodyPr/>
        <a:lstStyle/>
        <a:p>
          <a:r>
            <a:rPr lang="en-US" b="0" i="0" dirty="0"/>
            <a:t>U.S. SO</a:t>
          </a:r>
          <a:r>
            <a:rPr lang="en-US" b="0" i="0" dirty="0">
              <a:latin typeface="Calibri" panose="020F0502020204030204" pitchFamily="34" charset="0"/>
            </a:rPr>
            <a:t>₂</a:t>
          </a:r>
          <a:r>
            <a:rPr lang="en-US" b="0" i="0" dirty="0"/>
            <a:t> Emissions: Shifting Factors and a CO</a:t>
          </a:r>
          <a:r>
            <a:rPr lang="en-US" b="0" i="0" dirty="0">
              <a:latin typeface="Calibri" panose="020F0502020204030204" pitchFamily="34" charset="0"/>
            </a:rPr>
            <a:t>₂</a:t>
          </a:r>
          <a:r>
            <a:rPr lang="en-US" b="0" i="0" dirty="0"/>
            <a:t> Penalty</a:t>
          </a:r>
          <a:endParaRPr lang="en-US" dirty="0"/>
        </a:p>
      </dgm:t>
    </dgm:pt>
    <dgm:pt modelId="{9925EC8D-6D6B-4200-9F9E-B3C89B426760}" type="parTrans" cxnId="{82E124EC-EFB7-46F8-BD33-DBD18DF1E087}">
      <dgm:prSet/>
      <dgm:spPr/>
      <dgm:t>
        <a:bodyPr/>
        <a:lstStyle/>
        <a:p>
          <a:endParaRPr lang="en-US"/>
        </a:p>
      </dgm:t>
    </dgm:pt>
    <dgm:pt modelId="{701AF377-28B0-4B0B-8E52-0B720D479D6B}" type="sibTrans" cxnId="{82E124EC-EFB7-46F8-BD33-DBD18DF1E087}">
      <dgm:prSet/>
      <dgm:spPr/>
      <dgm:t>
        <a:bodyPr/>
        <a:lstStyle/>
        <a:p>
          <a:endParaRPr lang="en-US"/>
        </a:p>
      </dgm:t>
    </dgm:pt>
    <dgm:pt modelId="{B90BDEAE-1574-4AF8-899B-E4E874101F31}">
      <dgm:prSet phldrT="[Text]"/>
      <dgm:spPr/>
      <dgm:t>
        <a:bodyPr/>
        <a:lstStyle/>
        <a:p>
          <a:r>
            <a:rPr lang="en-US" b="0" i="0" dirty="0"/>
            <a:t>Electric Urban Delivery Trucks: Energy Use, Greenhouse Gas Emissions, and Cost-Effectiveness</a:t>
          </a:r>
          <a:endParaRPr lang="en-US" b="0" dirty="0"/>
        </a:p>
      </dgm:t>
    </dgm:pt>
    <dgm:pt modelId="{03D17982-5397-432C-A623-72444855E97E}" type="parTrans" cxnId="{446677B3-DAD3-4015-B639-7E6D8C9B95D9}">
      <dgm:prSet/>
      <dgm:spPr/>
      <dgm:t>
        <a:bodyPr/>
        <a:lstStyle/>
        <a:p>
          <a:endParaRPr lang="en-US"/>
        </a:p>
      </dgm:t>
    </dgm:pt>
    <dgm:pt modelId="{05C443E7-F842-4C6D-904F-2FB18D454673}" type="sibTrans" cxnId="{446677B3-DAD3-4015-B639-7E6D8C9B95D9}">
      <dgm:prSet/>
      <dgm:spPr/>
      <dgm:t>
        <a:bodyPr/>
        <a:lstStyle/>
        <a:p>
          <a:endParaRPr lang="en-US"/>
        </a:p>
      </dgm:t>
    </dgm:pt>
    <dgm:pt modelId="{BCD26462-C5E9-4384-AAE6-DAE59D40A025}">
      <dgm:prSet phldrT="[Text]"/>
      <dgm:spPr/>
      <dgm:t>
        <a:bodyPr/>
        <a:lstStyle/>
        <a:p>
          <a:r>
            <a:rPr lang="en-US" b="0" i="0" dirty="0"/>
            <a:t>Point Distribution for New LEED Construction</a:t>
          </a:r>
          <a:endParaRPr lang="en-US" dirty="0"/>
        </a:p>
      </dgm:t>
    </dgm:pt>
    <dgm:pt modelId="{0B905898-A6BA-4507-9009-5B807FE6EE88}" type="parTrans" cxnId="{BC71AE09-D8A4-4045-8CFE-B14AFE50AA5E}">
      <dgm:prSet/>
      <dgm:spPr/>
      <dgm:t>
        <a:bodyPr/>
        <a:lstStyle/>
        <a:p>
          <a:endParaRPr lang="en-US"/>
        </a:p>
      </dgm:t>
    </dgm:pt>
    <dgm:pt modelId="{8E42BC69-476A-4FAC-9E3C-86E080DDAB1F}" type="sibTrans" cxnId="{BC71AE09-D8A4-4045-8CFE-B14AFE50AA5E}">
      <dgm:prSet/>
      <dgm:spPr/>
      <dgm:t>
        <a:bodyPr/>
        <a:lstStyle/>
        <a:p>
          <a:endParaRPr lang="en-US"/>
        </a:p>
      </dgm:t>
    </dgm:pt>
    <dgm:pt modelId="{13758292-70FF-4891-A1F1-5C0FC603E510}">
      <dgm:prSet phldrT="[Text]"/>
      <dgm:spPr/>
      <dgm:t>
        <a:bodyPr/>
        <a:lstStyle/>
        <a:p>
          <a:r>
            <a:rPr lang="en-US" b="0" i="0" dirty="0"/>
            <a:t>The Emergence of Smart-Grid Policies</a:t>
          </a:r>
          <a:endParaRPr lang="en-US" b="0" dirty="0"/>
        </a:p>
      </dgm:t>
    </dgm:pt>
    <dgm:pt modelId="{691CA119-BE9F-4FB2-8E7E-FF24A8F40524}" type="parTrans" cxnId="{ED62CB84-7F73-443D-BEA5-D771EB636F8B}">
      <dgm:prSet/>
      <dgm:spPr/>
      <dgm:t>
        <a:bodyPr/>
        <a:lstStyle/>
        <a:p>
          <a:endParaRPr lang="en-US"/>
        </a:p>
      </dgm:t>
    </dgm:pt>
    <dgm:pt modelId="{C8CDBFD2-1535-4288-B852-F0611C32BA41}" type="sibTrans" cxnId="{ED62CB84-7F73-443D-BEA5-D771EB636F8B}">
      <dgm:prSet/>
      <dgm:spPr/>
      <dgm:t>
        <a:bodyPr/>
        <a:lstStyle/>
        <a:p>
          <a:endParaRPr lang="en-US"/>
        </a:p>
      </dgm:t>
    </dgm:pt>
    <dgm:pt modelId="{C8DC57BE-6BA9-4580-9C5B-78260FB9019A}" type="pres">
      <dgm:prSet presAssocID="{BBA58F50-331D-4688-8AAD-945191F7B988}" presName="Name0" presStyleCnt="0">
        <dgm:presLayoutVars>
          <dgm:dir/>
          <dgm:resizeHandles val="exact"/>
        </dgm:presLayoutVars>
      </dgm:prSet>
      <dgm:spPr/>
    </dgm:pt>
    <dgm:pt modelId="{4EF5D7AB-D973-45C7-A7E5-D890D3865CDB}" type="pres">
      <dgm:prSet presAssocID="{ABDB2BAE-052B-4CFD-8688-608E6D05F616}" presName="compNode" presStyleCnt="0"/>
      <dgm:spPr/>
    </dgm:pt>
    <dgm:pt modelId="{497E7258-98CF-43D6-B050-0B91DBB123DE}" type="pres">
      <dgm:prSet presAssocID="{ABDB2BAE-052B-4CFD-8688-608E6D05F616}" presName="pict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FFC000"/>
          </a:solidFill>
        </a:ln>
      </dgm:spPr>
    </dgm:pt>
    <dgm:pt modelId="{F4517957-2304-4D5D-8588-2D53D5BA7DEE}" type="pres">
      <dgm:prSet presAssocID="{ABDB2BAE-052B-4CFD-8688-608E6D05F616}" presName="textRect" presStyleLbl="revTx" presStyleIdx="0" presStyleCnt="5">
        <dgm:presLayoutVars>
          <dgm:bulletEnabled val="1"/>
        </dgm:presLayoutVars>
      </dgm:prSet>
      <dgm:spPr/>
    </dgm:pt>
    <dgm:pt modelId="{4651BFF1-F7E0-4AFA-B660-944A23501BD1}" type="pres">
      <dgm:prSet presAssocID="{85FFBEAD-AA0F-4119-9A8E-085D8CB3908D}" presName="sibTrans" presStyleLbl="sibTrans2D1" presStyleIdx="0" presStyleCnt="0"/>
      <dgm:spPr/>
    </dgm:pt>
    <dgm:pt modelId="{74331C0E-8FD3-432C-92E7-6F77471E9B3A}" type="pres">
      <dgm:prSet presAssocID="{7432A7AE-BC5F-4B7D-9872-CFF00095C077}" presName="compNode" presStyleCnt="0"/>
      <dgm:spPr/>
    </dgm:pt>
    <dgm:pt modelId="{F88E70CF-D840-48E3-9EFA-4515D712E19B}" type="pres">
      <dgm:prSet presAssocID="{7432A7AE-BC5F-4B7D-9872-CFF00095C077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35DAB325-9C39-4329-813D-293277789783}" type="pres">
      <dgm:prSet presAssocID="{7432A7AE-BC5F-4B7D-9872-CFF00095C077}" presName="textRect" presStyleLbl="revTx" presStyleIdx="1" presStyleCnt="5">
        <dgm:presLayoutVars>
          <dgm:bulletEnabled val="1"/>
        </dgm:presLayoutVars>
      </dgm:prSet>
      <dgm:spPr/>
    </dgm:pt>
    <dgm:pt modelId="{677471C9-1727-4C05-87C0-058F4EC895A5}" type="pres">
      <dgm:prSet presAssocID="{701AF377-28B0-4B0B-8E52-0B720D479D6B}" presName="sibTrans" presStyleLbl="sibTrans2D1" presStyleIdx="0" presStyleCnt="0"/>
      <dgm:spPr/>
    </dgm:pt>
    <dgm:pt modelId="{B6B8DBAA-3336-471B-937E-8AED685CC049}" type="pres">
      <dgm:prSet presAssocID="{B90BDEAE-1574-4AF8-899B-E4E874101F31}" presName="compNode" presStyleCnt="0"/>
      <dgm:spPr/>
    </dgm:pt>
    <dgm:pt modelId="{F9A87B96-064A-4609-8675-3102BF66B1A6}" type="pres">
      <dgm:prSet presAssocID="{B90BDEAE-1574-4AF8-899B-E4E874101F31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FFC000"/>
          </a:solidFill>
        </a:ln>
      </dgm:spPr>
    </dgm:pt>
    <dgm:pt modelId="{D8A512D3-40AC-449C-867A-F063E1B9CAD0}" type="pres">
      <dgm:prSet presAssocID="{B90BDEAE-1574-4AF8-899B-E4E874101F31}" presName="textRect" presStyleLbl="revTx" presStyleIdx="2" presStyleCnt="5">
        <dgm:presLayoutVars>
          <dgm:bulletEnabled val="1"/>
        </dgm:presLayoutVars>
      </dgm:prSet>
      <dgm:spPr/>
    </dgm:pt>
    <dgm:pt modelId="{E76ED8C4-295B-4E30-9377-FF14EE91B402}" type="pres">
      <dgm:prSet presAssocID="{05C443E7-F842-4C6D-904F-2FB18D454673}" presName="sibTrans" presStyleLbl="sibTrans2D1" presStyleIdx="0" presStyleCnt="0"/>
      <dgm:spPr/>
    </dgm:pt>
    <dgm:pt modelId="{FCA55D49-2706-4286-B089-84B6241785B9}" type="pres">
      <dgm:prSet presAssocID="{BCD26462-C5E9-4384-AAE6-DAE59D40A025}" presName="compNode" presStyleCnt="0"/>
      <dgm:spPr/>
    </dgm:pt>
    <dgm:pt modelId="{F811278B-45DB-4CDA-9179-A5FFBFD071CA}" type="pres">
      <dgm:prSet presAssocID="{BCD26462-C5E9-4384-AAE6-DAE59D40A025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FFC000"/>
          </a:solidFill>
        </a:ln>
      </dgm:spPr>
    </dgm:pt>
    <dgm:pt modelId="{286E6F0A-8927-4BC7-B3E7-3EF790853E79}" type="pres">
      <dgm:prSet presAssocID="{BCD26462-C5E9-4384-AAE6-DAE59D40A025}" presName="textRect" presStyleLbl="revTx" presStyleIdx="3" presStyleCnt="5">
        <dgm:presLayoutVars>
          <dgm:bulletEnabled val="1"/>
        </dgm:presLayoutVars>
      </dgm:prSet>
      <dgm:spPr/>
    </dgm:pt>
    <dgm:pt modelId="{98F9D201-3CB6-49C7-8FD1-61E2100107CD}" type="pres">
      <dgm:prSet presAssocID="{8E42BC69-476A-4FAC-9E3C-86E080DDAB1F}" presName="sibTrans" presStyleLbl="sibTrans2D1" presStyleIdx="0" presStyleCnt="0"/>
      <dgm:spPr/>
    </dgm:pt>
    <dgm:pt modelId="{4F4AEEC2-154C-46F5-8298-8CE9DAF03F7C}" type="pres">
      <dgm:prSet presAssocID="{13758292-70FF-4891-A1F1-5C0FC603E510}" presName="compNode" presStyleCnt="0"/>
      <dgm:spPr/>
    </dgm:pt>
    <dgm:pt modelId="{633330BD-AE0A-4A0A-AF77-1D7793558888}" type="pres">
      <dgm:prSet presAssocID="{13758292-70FF-4891-A1F1-5C0FC603E510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rgbClr val="FFC000"/>
          </a:solidFill>
        </a:ln>
      </dgm:spPr>
    </dgm:pt>
    <dgm:pt modelId="{E229317F-63DC-4DA7-962A-8CF00A281850}" type="pres">
      <dgm:prSet presAssocID="{13758292-70FF-4891-A1F1-5C0FC603E510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BC71AE09-D8A4-4045-8CFE-B14AFE50AA5E}" srcId="{BBA58F50-331D-4688-8AAD-945191F7B988}" destId="{BCD26462-C5E9-4384-AAE6-DAE59D40A025}" srcOrd="3" destOrd="0" parTransId="{0B905898-A6BA-4507-9009-5B807FE6EE88}" sibTransId="{8E42BC69-476A-4FAC-9E3C-86E080DDAB1F}"/>
    <dgm:cxn modelId="{6757CE09-E07C-4BCA-93F2-5DDE6BE706B9}" type="presOf" srcId="{7432A7AE-BC5F-4B7D-9872-CFF00095C077}" destId="{35DAB325-9C39-4329-813D-293277789783}" srcOrd="0" destOrd="0" presId="urn:microsoft.com/office/officeart/2005/8/layout/pList1"/>
    <dgm:cxn modelId="{8FE0CB13-2F73-4224-A955-4AAB3940B316}" type="presOf" srcId="{701AF377-28B0-4B0B-8E52-0B720D479D6B}" destId="{677471C9-1727-4C05-87C0-058F4EC895A5}" srcOrd="0" destOrd="0" presId="urn:microsoft.com/office/officeart/2005/8/layout/pList1"/>
    <dgm:cxn modelId="{5C25AF3E-EBB1-4A03-B3C5-195BD87718D1}" type="presOf" srcId="{BBA58F50-331D-4688-8AAD-945191F7B988}" destId="{C8DC57BE-6BA9-4580-9C5B-78260FB9019A}" srcOrd="0" destOrd="0" presId="urn:microsoft.com/office/officeart/2005/8/layout/pList1"/>
    <dgm:cxn modelId="{7E89403F-C110-4AA9-96B4-8B53D01FC07B}" type="presOf" srcId="{05C443E7-F842-4C6D-904F-2FB18D454673}" destId="{E76ED8C4-295B-4E30-9377-FF14EE91B402}" srcOrd="0" destOrd="0" presId="urn:microsoft.com/office/officeart/2005/8/layout/pList1"/>
    <dgm:cxn modelId="{5273F968-1501-4BE5-A7D8-AF21E2771D19}" type="presOf" srcId="{BCD26462-C5E9-4384-AAE6-DAE59D40A025}" destId="{286E6F0A-8927-4BC7-B3E7-3EF790853E79}" srcOrd="0" destOrd="0" presId="urn:microsoft.com/office/officeart/2005/8/layout/pList1"/>
    <dgm:cxn modelId="{E68D854B-2C48-4868-BFE6-425F1F56371E}" type="presOf" srcId="{B90BDEAE-1574-4AF8-899B-E4E874101F31}" destId="{D8A512D3-40AC-449C-867A-F063E1B9CAD0}" srcOrd="0" destOrd="0" presId="urn:microsoft.com/office/officeart/2005/8/layout/pList1"/>
    <dgm:cxn modelId="{EB7EEC76-95D8-4D33-9CB9-61BF3C681AC6}" srcId="{BBA58F50-331D-4688-8AAD-945191F7B988}" destId="{ABDB2BAE-052B-4CFD-8688-608E6D05F616}" srcOrd="0" destOrd="0" parTransId="{D2A0A0F7-2852-4E29-BBD9-B8F894E3D7C2}" sibTransId="{85FFBEAD-AA0F-4119-9A8E-085D8CB3908D}"/>
    <dgm:cxn modelId="{ED62CB84-7F73-443D-BEA5-D771EB636F8B}" srcId="{BBA58F50-331D-4688-8AAD-945191F7B988}" destId="{13758292-70FF-4891-A1F1-5C0FC603E510}" srcOrd="4" destOrd="0" parTransId="{691CA119-BE9F-4FB2-8E7E-FF24A8F40524}" sibTransId="{C8CDBFD2-1535-4288-B852-F0611C32BA41}"/>
    <dgm:cxn modelId="{967188A5-0D90-47DD-B6E8-3F36DE7ADAB1}" type="presOf" srcId="{85FFBEAD-AA0F-4119-9A8E-085D8CB3908D}" destId="{4651BFF1-F7E0-4AFA-B660-944A23501BD1}" srcOrd="0" destOrd="0" presId="urn:microsoft.com/office/officeart/2005/8/layout/pList1"/>
    <dgm:cxn modelId="{446677B3-DAD3-4015-B639-7E6D8C9B95D9}" srcId="{BBA58F50-331D-4688-8AAD-945191F7B988}" destId="{B90BDEAE-1574-4AF8-899B-E4E874101F31}" srcOrd="2" destOrd="0" parTransId="{03D17982-5397-432C-A623-72444855E97E}" sibTransId="{05C443E7-F842-4C6D-904F-2FB18D454673}"/>
    <dgm:cxn modelId="{279A50E2-4BDB-4C6E-8B6B-60A985DAFA96}" type="presOf" srcId="{8E42BC69-476A-4FAC-9E3C-86E080DDAB1F}" destId="{98F9D201-3CB6-49C7-8FD1-61E2100107CD}" srcOrd="0" destOrd="0" presId="urn:microsoft.com/office/officeart/2005/8/layout/pList1"/>
    <dgm:cxn modelId="{82E124EC-EFB7-46F8-BD33-DBD18DF1E087}" srcId="{BBA58F50-331D-4688-8AAD-945191F7B988}" destId="{7432A7AE-BC5F-4B7D-9872-CFF00095C077}" srcOrd="1" destOrd="0" parTransId="{9925EC8D-6D6B-4200-9F9E-B3C89B426760}" sibTransId="{701AF377-28B0-4B0B-8E52-0B720D479D6B}"/>
    <dgm:cxn modelId="{64C1B5F9-4F9A-4490-9374-51262FAB216C}" type="presOf" srcId="{13758292-70FF-4891-A1F1-5C0FC603E510}" destId="{E229317F-63DC-4DA7-962A-8CF00A281850}" srcOrd="0" destOrd="0" presId="urn:microsoft.com/office/officeart/2005/8/layout/pList1"/>
    <dgm:cxn modelId="{861456FF-DB91-4BB7-8AC0-008F2F8D4640}" type="presOf" srcId="{ABDB2BAE-052B-4CFD-8688-608E6D05F616}" destId="{F4517957-2304-4D5D-8588-2D53D5BA7DEE}" srcOrd="0" destOrd="0" presId="urn:microsoft.com/office/officeart/2005/8/layout/pList1"/>
    <dgm:cxn modelId="{54D3A625-D0BE-46EB-918F-072E5C1616D5}" type="presParOf" srcId="{C8DC57BE-6BA9-4580-9C5B-78260FB9019A}" destId="{4EF5D7AB-D973-45C7-A7E5-D890D3865CDB}" srcOrd="0" destOrd="0" presId="urn:microsoft.com/office/officeart/2005/8/layout/pList1"/>
    <dgm:cxn modelId="{6FCED2C9-8E74-4F3E-97DB-BB5642DF8171}" type="presParOf" srcId="{4EF5D7AB-D973-45C7-A7E5-D890D3865CDB}" destId="{497E7258-98CF-43D6-B050-0B91DBB123DE}" srcOrd="0" destOrd="0" presId="urn:microsoft.com/office/officeart/2005/8/layout/pList1"/>
    <dgm:cxn modelId="{8B10EEB0-10F7-45F2-874B-ABDB56E8CC02}" type="presParOf" srcId="{4EF5D7AB-D973-45C7-A7E5-D890D3865CDB}" destId="{F4517957-2304-4D5D-8588-2D53D5BA7DEE}" srcOrd="1" destOrd="0" presId="urn:microsoft.com/office/officeart/2005/8/layout/pList1"/>
    <dgm:cxn modelId="{DA30BDB5-06FA-4FEE-B84D-24DCC38A8382}" type="presParOf" srcId="{C8DC57BE-6BA9-4580-9C5B-78260FB9019A}" destId="{4651BFF1-F7E0-4AFA-B660-944A23501BD1}" srcOrd="1" destOrd="0" presId="urn:microsoft.com/office/officeart/2005/8/layout/pList1"/>
    <dgm:cxn modelId="{0F841D5C-CF7C-426C-9642-A5F6A6B66E7B}" type="presParOf" srcId="{C8DC57BE-6BA9-4580-9C5B-78260FB9019A}" destId="{74331C0E-8FD3-432C-92E7-6F77471E9B3A}" srcOrd="2" destOrd="0" presId="urn:microsoft.com/office/officeart/2005/8/layout/pList1"/>
    <dgm:cxn modelId="{1ABF3E18-D64F-4C7F-9B20-06A8F67E359D}" type="presParOf" srcId="{74331C0E-8FD3-432C-92E7-6F77471E9B3A}" destId="{F88E70CF-D840-48E3-9EFA-4515D712E19B}" srcOrd="0" destOrd="0" presId="urn:microsoft.com/office/officeart/2005/8/layout/pList1"/>
    <dgm:cxn modelId="{FE9276E9-8CDD-4157-8C14-D2AF560E7123}" type="presParOf" srcId="{74331C0E-8FD3-432C-92E7-6F77471E9B3A}" destId="{35DAB325-9C39-4329-813D-293277789783}" srcOrd="1" destOrd="0" presId="urn:microsoft.com/office/officeart/2005/8/layout/pList1"/>
    <dgm:cxn modelId="{51B6DA8F-AAAB-45EC-BAD1-743109962CA5}" type="presParOf" srcId="{C8DC57BE-6BA9-4580-9C5B-78260FB9019A}" destId="{677471C9-1727-4C05-87C0-058F4EC895A5}" srcOrd="3" destOrd="0" presId="urn:microsoft.com/office/officeart/2005/8/layout/pList1"/>
    <dgm:cxn modelId="{95CD8108-671B-4B4A-AFBA-647F66CF8899}" type="presParOf" srcId="{C8DC57BE-6BA9-4580-9C5B-78260FB9019A}" destId="{B6B8DBAA-3336-471B-937E-8AED685CC049}" srcOrd="4" destOrd="0" presId="urn:microsoft.com/office/officeart/2005/8/layout/pList1"/>
    <dgm:cxn modelId="{7959FA39-44B3-4D6E-B6DC-C3069FB25C45}" type="presParOf" srcId="{B6B8DBAA-3336-471B-937E-8AED685CC049}" destId="{F9A87B96-064A-4609-8675-3102BF66B1A6}" srcOrd="0" destOrd="0" presId="urn:microsoft.com/office/officeart/2005/8/layout/pList1"/>
    <dgm:cxn modelId="{39E4BCF2-65A3-4C98-9129-47E362BFF66F}" type="presParOf" srcId="{B6B8DBAA-3336-471B-937E-8AED685CC049}" destId="{D8A512D3-40AC-449C-867A-F063E1B9CAD0}" srcOrd="1" destOrd="0" presId="urn:microsoft.com/office/officeart/2005/8/layout/pList1"/>
    <dgm:cxn modelId="{F0513314-E9D8-45C7-ABD5-16D7618EB472}" type="presParOf" srcId="{C8DC57BE-6BA9-4580-9C5B-78260FB9019A}" destId="{E76ED8C4-295B-4E30-9377-FF14EE91B402}" srcOrd="5" destOrd="0" presId="urn:microsoft.com/office/officeart/2005/8/layout/pList1"/>
    <dgm:cxn modelId="{DDB4037E-120D-497F-87B4-CF7E4B05A33E}" type="presParOf" srcId="{C8DC57BE-6BA9-4580-9C5B-78260FB9019A}" destId="{FCA55D49-2706-4286-B089-84B6241785B9}" srcOrd="6" destOrd="0" presId="urn:microsoft.com/office/officeart/2005/8/layout/pList1"/>
    <dgm:cxn modelId="{4B180589-90FE-4C92-9F21-CF8B6360DD02}" type="presParOf" srcId="{FCA55D49-2706-4286-B089-84B6241785B9}" destId="{F811278B-45DB-4CDA-9179-A5FFBFD071CA}" srcOrd="0" destOrd="0" presId="urn:microsoft.com/office/officeart/2005/8/layout/pList1"/>
    <dgm:cxn modelId="{967EF472-B74A-400B-B04F-0B7A2E4F0786}" type="presParOf" srcId="{FCA55D49-2706-4286-B089-84B6241785B9}" destId="{286E6F0A-8927-4BC7-B3E7-3EF790853E79}" srcOrd="1" destOrd="0" presId="urn:microsoft.com/office/officeart/2005/8/layout/pList1"/>
    <dgm:cxn modelId="{72D3414D-44BD-447D-B89E-8035922B7183}" type="presParOf" srcId="{C8DC57BE-6BA9-4580-9C5B-78260FB9019A}" destId="{98F9D201-3CB6-49C7-8FD1-61E2100107CD}" srcOrd="7" destOrd="0" presId="urn:microsoft.com/office/officeart/2005/8/layout/pList1"/>
    <dgm:cxn modelId="{C96A80BC-46EB-4800-9C54-9A5F187D24A8}" type="presParOf" srcId="{C8DC57BE-6BA9-4580-9C5B-78260FB9019A}" destId="{4F4AEEC2-154C-46F5-8298-8CE9DAF03F7C}" srcOrd="8" destOrd="0" presId="urn:microsoft.com/office/officeart/2005/8/layout/pList1"/>
    <dgm:cxn modelId="{507C2B1F-CA9A-44DD-8E6C-463DD1943EA1}" type="presParOf" srcId="{4F4AEEC2-154C-46F5-8298-8CE9DAF03F7C}" destId="{633330BD-AE0A-4A0A-AF77-1D7793558888}" srcOrd="0" destOrd="0" presId="urn:microsoft.com/office/officeart/2005/8/layout/pList1"/>
    <dgm:cxn modelId="{FCDEFCB4-4EA4-42E3-873C-5AEA39F154D4}" type="presParOf" srcId="{4F4AEEC2-154C-46F5-8298-8CE9DAF03F7C}" destId="{E229317F-63DC-4DA7-962A-8CF00A28185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618CC-0FD3-496D-986C-CAC70DD44E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FB3B95-8085-4AC9-ADB2-CE27A65A9EDC}">
      <dgm:prSet/>
      <dgm:spPr/>
      <dgm:t>
        <a:bodyPr/>
        <a:lstStyle/>
        <a:p>
          <a:pPr rtl="0"/>
          <a:r>
            <a:rPr lang="en-US" dirty="0"/>
            <a:t>Barriers</a:t>
          </a:r>
        </a:p>
      </dgm:t>
    </dgm:pt>
    <dgm:pt modelId="{D612ED53-9B9E-45AB-93C6-BCC9A491197F}" type="parTrans" cxnId="{EE368F9D-0308-4FE4-9BEF-02751C6B046C}">
      <dgm:prSet/>
      <dgm:spPr/>
      <dgm:t>
        <a:bodyPr/>
        <a:lstStyle/>
        <a:p>
          <a:endParaRPr lang="en-US"/>
        </a:p>
      </dgm:t>
    </dgm:pt>
    <dgm:pt modelId="{484CCBDC-2152-462C-9833-AA627E1E1E6C}" type="sibTrans" cxnId="{EE368F9D-0308-4FE4-9BEF-02751C6B046C}">
      <dgm:prSet/>
      <dgm:spPr/>
      <dgm:t>
        <a:bodyPr/>
        <a:lstStyle/>
        <a:p>
          <a:endParaRPr lang="en-US"/>
        </a:p>
      </dgm:t>
    </dgm:pt>
    <dgm:pt modelId="{A1D9F106-0441-49DA-8EDA-358CD1119250}">
      <dgm:prSet/>
      <dgm:spPr/>
      <dgm:t>
        <a:bodyPr/>
        <a:lstStyle/>
        <a:p>
          <a:pPr rtl="0"/>
          <a:r>
            <a:rPr lang="en-US"/>
            <a:t>Range</a:t>
          </a:r>
        </a:p>
      </dgm:t>
    </dgm:pt>
    <dgm:pt modelId="{CC0D4FFE-1B99-4B2C-A7B9-B506C7940B21}" type="parTrans" cxnId="{EEBF56B5-8BC9-42A8-9BAA-A3E5A073FF40}">
      <dgm:prSet/>
      <dgm:spPr/>
      <dgm:t>
        <a:bodyPr/>
        <a:lstStyle/>
        <a:p>
          <a:endParaRPr lang="en-US"/>
        </a:p>
      </dgm:t>
    </dgm:pt>
    <dgm:pt modelId="{249C7C60-F799-4AD6-97DB-83C8B5FF6519}" type="sibTrans" cxnId="{EEBF56B5-8BC9-42A8-9BAA-A3E5A073FF40}">
      <dgm:prSet/>
      <dgm:spPr/>
      <dgm:t>
        <a:bodyPr/>
        <a:lstStyle/>
        <a:p>
          <a:endParaRPr lang="en-US"/>
        </a:p>
      </dgm:t>
    </dgm:pt>
    <dgm:pt modelId="{CD27B905-99BB-4A1F-B57C-F5820C8AFEC6}">
      <dgm:prSet/>
      <dgm:spPr/>
      <dgm:t>
        <a:bodyPr/>
        <a:lstStyle/>
        <a:p>
          <a:pPr rtl="0"/>
          <a:r>
            <a:rPr lang="en-US"/>
            <a:t>Charging</a:t>
          </a:r>
        </a:p>
      </dgm:t>
    </dgm:pt>
    <dgm:pt modelId="{68E5BB9F-4367-47A0-BE70-D9B81869D622}" type="parTrans" cxnId="{DE6BF92D-5A48-4C20-8DDA-2773212381B7}">
      <dgm:prSet/>
      <dgm:spPr/>
      <dgm:t>
        <a:bodyPr/>
        <a:lstStyle/>
        <a:p>
          <a:endParaRPr lang="en-US"/>
        </a:p>
      </dgm:t>
    </dgm:pt>
    <dgm:pt modelId="{14B494B8-CBD7-43BA-89E5-9ECEDE473435}" type="sibTrans" cxnId="{DE6BF92D-5A48-4C20-8DDA-2773212381B7}">
      <dgm:prSet/>
      <dgm:spPr/>
      <dgm:t>
        <a:bodyPr/>
        <a:lstStyle/>
        <a:p>
          <a:endParaRPr lang="en-US"/>
        </a:p>
      </dgm:t>
    </dgm:pt>
    <dgm:pt modelId="{21583FAB-7368-4BEA-907D-2E05BD1B7763}">
      <dgm:prSet/>
      <dgm:spPr/>
      <dgm:t>
        <a:bodyPr/>
        <a:lstStyle/>
        <a:p>
          <a:pPr rtl="0"/>
          <a:r>
            <a:rPr lang="en-US"/>
            <a:t>Performance</a:t>
          </a:r>
        </a:p>
      </dgm:t>
    </dgm:pt>
    <dgm:pt modelId="{A51224E4-BF22-4DA2-BC75-E213272940AA}" type="parTrans" cxnId="{593DBD98-7943-4A51-91B1-0A181E798447}">
      <dgm:prSet/>
      <dgm:spPr/>
      <dgm:t>
        <a:bodyPr/>
        <a:lstStyle/>
        <a:p>
          <a:endParaRPr lang="en-US"/>
        </a:p>
      </dgm:t>
    </dgm:pt>
    <dgm:pt modelId="{54A34B0B-188C-42BC-A818-092F95B76A30}" type="sibTrans" cxnId="{593DBD98-7943-4A51-91B1-0A181E798447}">
      <dgm:prSet/>
      <dgm:spPr/>
      <dgm:t>
        <a:bodyPr/>
        <a:lstStyle/>
        <a:p>
          <a:endParaRPr lang="en-US"/>
        </a:p>
      </dgm:t>
    </dgm:pt>
    <dgm:pt modelId="{021993FE-2320-40A5-A80E-8CF4EBC04BB9}">
      <dgm:prSet/>
      <dgm:spPr/>
      <dgm:t>
        <a:bodyPr/>
        <a:lstStyle/>
        <a:p>
          <a:pPr rtl="0"/>
          <a:r>
            <a:rPr lang="en-US"/>
            <a:t>Cost</a:t>
          </a:r>
        </a:p>
      </dgm:t>
    </dgm:pt>
    <dgm:pt modelId="{9951A41F-9AEC-412C-B32F-827ABD0D5EFA}" type="parTrans" cxnId="{A27B25B2-9223-4A74-B25A-9E6C7087901F}">
      <dgm:prSet/>
      <dgm:spPr/>
      <dgm:t>
        <a:bodyPr/>
        <a:lstStyle/>
        <a:p>
          <a:endParaRPr lang="en-US"/>
        </a:p>
      </dgm:t>
    </dgm:pt>
    <dgm:pt modelId="{F4F7451F-29A7-48AD-AE50-9C39CB10B749}" type="sibTrans" cxnId="{A27B25B2-9223-4A74-B25A-9E6C7087901F}">
      <dgm:prSet/>
      <dgm:spPr/>
      <dgm:t>
        <a:bodyPr/>
        <a:lstStyle/>
        <a:p>
          <a:endParaRPr lang="en-US"/>
        </a:p>
      </dgm:t>
    </dgm:pt>
    <dgm:pt modelId="{FDD45C07-A173-4055-ADE6-DF725790CBE9}">
      <dgm:prSet/>
      <dgm:spPr/>
      <dgm:t>
        <a:bodyPr/>
        <a:lstStyle/>
        <a:p>
          <a:pPr rtl="0"/>
          <a:r>
            <a:rPr lang="en-US"/>
            <a:t>Choice</a:t>
          </a:r>
        </a:p>
      </dgm:t>
    </dgm:pt>
    <dgm:pt modelId="{545B8056-AA16-4DCB-9D9F-6FB62B73016A}" type="parTrans" cxnId="{4D821923-62E1-489F-AACF-B4830FE4C07B}">
      <dgm:prSet/>
      <dgm:spPr/>
      <dgm:t>
        <a:bodyPr/>
        <a:lstStyle/>
        <a:p>
          <a:endParaRPr lang="en-US"/>
        </a:p>
      </dgm:t>
    </dgm:pt>
    <dgm:pt modelId="{86604F7E-1955-4151-9693-6ED29513CBE8}" type="sibTrans" cxnId="{4D821923-62E1-489F-AACF-B4830FE4C07B}">
      <dgm:prSet/>
      <dgm:spPr/>
      <dgm:t>
        <a:bodyPr/>
        <a:lstStyle/>
        <a:p>
          <a:endParaRPr lang="en-US"/>
        </a:p>
      </dgm:t>
    </dgm:pt>
    <dgm:pt modelId="{DBB98D20-CCBE-4E30-A65B-4A5B7A9BE4C1}" type="pres">
      <dgm:prSet presAssocID="{AF4618CC-0FD3-496D-986C-CAC70DD44E9C}" presName="Name0" presStyleCnt="0">
        <dgm:presLayoutVars>
          <dgm:dir/>
          <dgm:animLvl val="lvl"/>
          <dgm:resizeHandles val="exact"/>
        </dgm:presLayoutVars>
      </dgm:prSet>
      <dgm:spPr/>
    </dgm:pt>
    <dgm:pt modelId="{F01D9EA1-9FEF-44B9-8661-B4BD809ABBCE}" type="pres">
      <dgm:prSet presAssocID="{59FB3B95-8085-4AC9-ADB2-CE27A65A9EDC}" presName="linNode" presStyleCnt="0"/>
      <dgm:spPr/>
    </dgm:pt>
    <dgm:pt modelId="{11DE509C-99E4-4EAA-829D-8037AE3B31BA}" type="pres">
      <dgm:prSet presAssocID="{59FB3B95-8085-4AC9-ADB2-CE27A65A9ED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734EA58-E479-400A-BB77-D175B53E8C58}" type="pres">
      <dgm:prSet presAssocID="{59FB3B95-8085-4AC9-ADB2-CE27A65A9ED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D059301-46F2-45F1-99B4-A3B33E6BA987}" type="presOf" srcId="{FDD45C07-A173-4055-ADE6-DF725790CBE9}" destId="{A734EA58-E479-400A-BB77-D175B53E8C58}" srcOrd="0" destOrd="4" presId="urn:microsoft.com/office/officeart/2005/8/layout/vList5"/>
    <dgm:cxn modelId="{4D821923-62E1-489F-AACF-B4830FE4C07B}" srcId="{59FB3B95-8085-4AC9-ADB2-CE27A65A9EDC}" destId="{FDD45C07-A173-4055-ADE6-DF725790CBE9}" srcOrd="4" destOrd="0" parTransId="{545B8056-AA16-4DCB-9D9F-6FB62B73016A}" sibTransId="{86604F7E-1955-4151-9693-6ED29513CBE8}"/>
    <dgm:cxn modelId="{0D079124-2240-4062-A641-BA0182E94479}" type="presOf" srcId="{CD27B905-99BB-4A1F-B57C-F5820C8AFEC6}" destId="{A734EA58-E479-400A-BB77-D175B53E8C58}" srcOrd="0" destOrd="1" presId="urn:microsoft.com/office/officeart/2005/8/layout/vList5"/>
    <dgm:cxn modelId="{DE6BF92D-5A48-4C20-8DDA-2773212381B7}" srcId="{59FB3B95-8085-4AC9-ADB2-CE27A65A9EDC}" destId="{CD27B905-99BB-4A1F-B57C-F5820C8AFEC6}" srcOrd="1" destOrd="0" parTransId="{68E5BB9F-4367-47A0-BE70-D9B81869D622}" sibTransId="{14B494B8-CBD7-43BA-89E5-9ECEDE473435}"/>
    <dgm:cxn modelId="{BB9A293F-2E0C-4099-B424-D9F46C1EEEDB}" type="presOf" srcId="{21583FAB-7368-4BEA-907D-2E05BD1B7763}" destId="{A734EA58-E479-400A-BB77-D175B53E8C58}" srcOrd="0" destOrd="2" presId="urn:microsoft.com/office/officeart/2005/8/layout/vList5"/>
    <dgm:cxn modelId="{1604BF90-6044-4405-8051-CF3F0B4A6169}" type="presOf" srcId="{AF4618CC-0FD3-496D-986C-CAC70DD44E9C}" destId="{DBB98D20-CCBE-4E30-A65B-4A5B7A9BE4C1}" srcOrd="0" destOrd="0" presId="urn:microsoft.com/office/officeart/2005/8/layout/vList5"/>
    <dgm:cxn modelId="{593DBD98-7943-4A51-91B1-0A181E798447}" srcId="{59FB3B95-8085-4AC9-ADB2-CE27A65A9EDC}" destId="{21583FAB-7368-4BEA-907D-2E05BD1B7763}" srcOrd="2" destOrd="0" parTransId="{A51224E4-BF22-4DA2-BC75-E213272940AA}" sibTransId="{54A34B0B-188C-42BC-A818-092F95B76A30}"/>
    <dgm:cxn modelId="{EE368F9D-0308-4FE4-9BEF-02751C6B046C}" srcId="{AF4618CC-0FD3-496D-986C-CAC70DD44E9C}" destId="{59FB3B95-8085-4AC9-ADB2-CE27A65A9EDC}" srcOrd="0" destOrd="0" parTransId="{D612ED53-9B9E-45AB-93C6-BCC9A491197F}" sibTransId="{484CCBDC-2152-462C-9833-AA627E1E1E6C}"/>
    <dgm:cxn modelId="{A27B25B2-9223-4A74-B25A-9E6C7087901F}" srcId="{59FB3B95-8085-4AC9-ADB2-CE27A65A9EDC}" destId="{021993FE-2320-40A5-A80E-8CF4EBC04BB9}" srcOrd="3" destOrd="0" parTransId="{9951A41F-9AEC-412C-B32F-827ABD0D5EFA}" sibTransId="{F4F7451F-29A7-48AD-AE50-9C39CB10B749}"/>
    <dgm:cxn modelId="{EEBF56B5-8BC9-42A8-9BAA-A3E5A073FF40}" srcId="{59FB3B95-8085-4AC9-ADB2-CE27A65A9EDC}" destId="{A1D9F106-0441-49DA-8EDA-358CD1119250}" srcOrd="0" destOrd="0" parTransId="{CC0D4FFE-1B99-4B2C-A7B9-B506C7940B21}" sibTransId="{249C7C60-F799-4AD6-97DB-83C8B5FF6519}"/>
    <dgm:cxn modelId="{148B49D4-FD22-4C65-88B1-F1FBF53B8A7C}" type="presOf" srcId="{021993FE-2320-40A5-A80E-8CF4EBC04BB9}" destId="{A734EA58-E479-400A-BB77-D175B53E8C58}" srcOrd="0" destOrd="3" presId="urn:microsoft.com/office/officeart/2005/8/layout/vList5"/>
    <dgm:cxn modelId="{A6CB21DA-39E1-4CB2-BC9F-C23D7DDEA975}" type="presOf" srcId="{A1D9F106-0441-49DA-8EDA-358CD1119250}" destId="{A734EA58-E479-400A-BB77-D175B53E8C58}" srcOrd="0" destOrd="0" presId="urn:microsoft.com/office/officeart/2005/8/layout/vList5"/>
    <dgm:cxn modelId="{7E95E8DC-2582-40A4-A453-40D78255E89B}" type="presOf" srcId="{59FB3B95-8085-4AC9-ADB2-CE27A65A9EDC}" destId="{11DE509C-99E4-4EAA-829D-8037AE3B31BA}" srcOrd="0" destOrd="0" presId="urn:microsoft.com/office/officeart/2005/8/layout/vList5"/>
    <dgm:cxn modelId="{87909362-3FA7-48C4-85C1-D61E42F03CCB}" type="presParOf" srcId="{DBB98D20-CCBE-4E30-A65B-4A5B7A9BE4C1}" destId="{F01D9EA1-9FEF-44B9-8661-B4BD809ABBCE}" srcOrd="0" destOrd="0" presId="urn:microsoft.com/office/officeart/2005/8/layout/vList5"/>
    <dgm:cxn modelId="{BBC8DD13-4A0F-47DF-B28D-D86FD77B8A13}" type="presParOf" srcId="{F01D9EA1-9FEF-44B9-8661-B4BD809ABBCE}" destId="{11DE509C-99E4-4EAA-829D-8037AE3B31BA}" srcOrd="0" destOrd="0" presId="urn:microsoft.com/office/officeart/2005/8/layout/vList5"/>
    <dgm:cxn modelId="{9B789EFA-820E-4654-8DEA-3050A73C58F1}" type="presParOf" srcId="{F01D9EA1-9FEF-44B9-8661-B4BD809ABBCE}" destId="{A734EA58-E479-400A-BB77-D175B53E8C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B9E23-B54B-4C6A-AB3B-3D1C06EE37E7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8E5419B-ABA5-4585-8618-949B904CB446}">
      <dgm:prSet custT="1"/>
      <dgm:spPr/>
      <dgm:t>
        <a:bodyPr/>
        <a:lstStyle/>
        <a:p>
          <a:pPr rtl="0"/>
          <a:r>
            <a:rPr lang="en-US" sz="2000" dirty="0"/>
            <a:t>Technical Solutions</a:t>
          </a:r>
        </a:p>
      </dgm:t>
    </dgm:pt>
    <dgm:pt modelId="{608A2CAD-5719-4030-90E7-912649E1DA24}" type="parTrans" cxnId="{2BEDCBF1-CD8C-49A9-B0C8-F8E1AFB2D559}">
      <dgm:prSet/>
      <dgm:spPr/>
      <dgm:t>
        <a:bodyPr/>
        <a:lstStyle/>
        <a:p>
          <a:endParaRPr lang="en-US"/>
        </a:p>
      </dgm:t>
    </dgm:pt>
    <dgm:pt modelId="{438EC0DA-4C98-41C5-8688-111DA9670F85}" type="sibTrans" cxnId="{2BEDCBF1-CD8C-49A9-B0C8-F8E1AFB2D559}">
      <dgm:prSet/>
      <dgm:spPr/>
      <dgm:t>
        <a:bodyPr/>
        <a:lstStyle/>
        <a:p>
          <a:endParaRPr lang="en-US"/>
        </a:p>
      </dgm:t>
    </dgm:pt>
    <dgm:pt modelId="{A178690F-0598-4B82-9D92-53273A297B89}">
      <dgm:prSet/>
      <dgm:spPr/>
      <dgm:t>
        <a:bodyPr/>
        <a:lstStyle/>
        <a:p>
          <a:pPr rtl="0"/>
          <a:r>
            <a:rPr lang="en-US" dirty="0"/>
            <a:t>Increasing the access to charging infrastructure</a:t>
          </a:r>
        </a:p>
      </dgm:t>
    </dgm:pt>
    <dgm:pt modelId="{A51E24F3-7D6A-4F84-B212-866DC1D41965}" type="parTrans" cxnId="{68A4A339-FD00-4DDE-B574-A7E2521FE6EC}">
      <dgm:prSet/>
      <dgm:spPr/>
      <dgm:t>
        <a:bodyPr/>
        <a:lstStyle/>
        <a:p>
          <a:endParaRPr lang="en-US"/>
        </a:p>
      </dgm:t>
    </dgm:pt>
    <dgm:pt modelId="{1842DD27-6307-48C6-BE44-50CC3319D58C}" type="sibTrans" cxnId="{68A4A339-FD00-4DDE-B574-A7E2521FE6EC}">
      <dgm:prSet/>
      <dgm:spPr/>
      <dgm:t>
        <a:bodyPr/>
        <a:lstStyle/>
        <a:p>
          <a:endParaRPr lang="en-US"/>
        </a:p>
      </dgm:t>
    </dgm:pt>
    <dgm:pt modelId="{348C1FFE-BF77-4865-9CDB-68F4BA0E1B8C}">
      <dgm:prSet/>
      <dgm:spPr/>
      <dgm:t>
        <a:bodyPr/>
        <a:lstStyle/>
        <a:p>
          <a:pPr rtl="0"/>
          <a:r>
            <a:rPr lang="en-US" dirty="0"/>
            <a:t>Fast charging.. Reduces dwell time</a:t>
          </a:r>
        </a:p>
      </dgm:t>
    </dgm:pt>
    <dgm:pt modelId="{770912B1-5015-4E5B-8E0F-32C7B595A478}" type="parTrans" cxnId="{9D54B7AC-4C52-478C-9F47-F7A26332611C}">
      <dgm:prSet/>
      <dgm:spPr/>
      <dgm:t>
        <a:bodyPr/>
        <a:lstStyle/>
        <a:p>
          <a:endParaRPr lang="en-US"/>
        </a:p>
      </dgm:t>
    </dgm:pt>
    <dgm:pt modelId="{BD3364D8-589F-401D-814E-8B6F7569F7A2}" type="sibTrans" cxnId="{9D54B7AC-4C52-478C-9F47-F7A26332611C}">
      <dgm:prSet/>
      <dgm:spPr/>
      <dgm:t>
        <a:bodyPr/>
        <a:lstStyle/>
        <a:p>
          <a:endParaRPr lang="en-US"/>
        </a:p>
      </dgm:t>
    </dgm:pt>
    <dgm:pt modelId="{4522E0BC-0EEE-4C30-956F-8A0920E8DA29}">
      <dgm:prSet/>
      <dgm:spPr/>
      <dgm:t>
        <a:bodyPr/>
        <a:lstStyle/>
        <a:p>
          <a:pPr rtl="0"/>
          <a:r>
            <a:rPr lang="en-US"/>
            <a:t>EVs in grid functions.. Generate revenue stream</a:t>
          </a:r>
        </a:p>
      </dgm:t>
    </dgm:pt>
    <dgm:pt modelId="{333BCFAD-404B-4BE1-BD5E-D25F9CBE421B}" type="parTrans" cxnId="{B3CCEF6D-240A-4810-85B1-F7A16422866E}">
      <dgm:prSet/>
      <dgm:spPr/>
      <dgm:t>
        <a:bodyPr/>
        <a:lstStyle/>
        <a:p>
          <a:endParaRPr lang="en-US"/>
        </a:p>
      </dgm:t>
    </dgm:pt>
    <dgm:pt modelId="{59532E44-8847-45CC-B0FF-A176241178CA}" type="sibTrans" cxnId="{B3CCEF6D-240A-4810-85B1-F7A16422866E}">
      <dgm:prSet/>
      <dgm:spPr/>
      <dgm:t>
        <a:bodyPr/>
        <a:lstStyle/>
        <a:p>
          <a:endParaRPr lang="en-US"/>
        </a:p>
      </dgm:t>
    </dgm:pt>
    <dgm:pt modelId="{BC672A4A-39B1-4C65-9798-80314E085328}">
      <dgm:prSet/>
      <dgm:spPr/>
      <dgm:t>
        <a:bodyPr/>
        <a:lstStyle/>
        <a:p>
          <a:pPr rtl="0"/>
          <a:r>
            <a:rPr lang="en-US" dirty="0"/>
            <a:t>Increasing the battery life and performance</a:t>
          </a:r>
        </a:p>
      </dgm:t>
    </dgm:pt>
    <dgm:pt modelId="{968C2A04-0966-4B23-907E-49621B4F191D}" type="parTrans" cxnId="{EDC0E50F-C4CB-40B4-A57A-83017DA95FBB}">
      <dgm:prSet/>
      <dgm:spPr/>
      <dgm:t>
        <a:bodyPr/>
        <a:lstStyle/>
        <a:p>
          <a:endParaRPr lang="en-US"/>
        </a:p>
      </dgm:t>
    </dgm:pt>
    <dgm:pt modelId="{8743665B-DA40-4B0C-9D2C-0FF8A27A2B2E}" type="sibTrans" cxnId="{EDC0E50F-C4CB-40B4-A57A-83017DA95FBB}">
      <dgm:prSet/>
      <dgm:spPr/>
      <dgm:t>
        <a:bodyPr/>
        <a:lstStyle/>
        <a:p>
          <a:endParaRPr lang="en-US"/>
        </a:p>
      </dgm:t>
    </dgm:pt>
    <dgm:pt modelId="{E4AF681D-D74D-4350-AC8D-6BE515C7A696}" type="pres">
      <dgm:prSet presAssocID="{4B5B9E23-B54B-4C6A-AB3B-3D1C06EE37E7}" presName="Name0" presStyleCnt="0">
        <dgm:presLayoutVars>
          <dgm:dir/>
          <dgm:animLvl val="lvl"/>
          <dgm:resizeHandles val="exact"/>
        </dgm:presLayoutVars>
      </dgm:prSet>
      <dgm:spPr/>
    </dgm:pt>
    <dgm:pt modelId="{7AAE8C8F-E144-46E7-BFCE-1DDE58F18855}" type="pres">
      <dgm:prSet presAssocID="{B8E5419B-ABA5-4585-8618-949B904CB446}" presName="linNode" presStyleCnt="0"/>
      <dgm:spPr/>
    </dgm:pt>
    <dgm:pt modelId="{8153BF01-926A-4725-9FC6-92665DF7422B}" type="pres">
      <dgm:prSet presAssocID="{B8E5419B-ABA5-4585-8618-949B904CB44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D5113BC-FB34-4DEE-9C6A-CBA4572D2B7D}" type="pres">
      <dgm:prSet presAssocID="{B8E5419B-ABA5-4585-8618-949B904CB44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DC0E50F-C4CB-40B4-A57A-83017DA95FBB}" srcId="{B8E5419B-ABA5-4585-8618-949B904CB446}" destId="{BC672A4A-39B1-4C65-9798-80314E085328}" srcOrd="3" destOrd="0" parTransId="{968C2A04-0966-4B23-907E-49621B4F191D}" sibTransId="{8743665B-DA40-4B0C-9D2C-0FF8A27A2B2E}"/>
    <dgm:cxn modelId="{CC53C42F-B146-4972-B1E2-A24F576F6344}" type="presOf" srcId="{B8E5419B-ABA5-4585-8618-949B904CB446}" destId="{8153BF01-926A-4725-9FC6-92665DF7422B}" srcOrd="0" destOrd="0" presId="urn:microsoft.com/office/officeart/2005/8/layout/vList5"/>
    <dgm:cxn modelId="{68A4A339-FD00-4DDE-B574-A7E2521FE6EC}" srcId="{B8E5419B-ABA5-4585-8618-949B904CB446}" destId="{A178690F-0598-4B82-9D92-53273A297B89}" srcOrd="0" destOrd="0" parTransId="{A51E24F3-7D6A-4F84-B212-866DC1D41965}" sibTransId="{1842DD27-6307-48C6-BE44-50CC3319D58C}"/>
    <dgm:cxn modelId="{898B1168-0A21-4AC6-BEB3-E0E52280A532}" type="presOf" srcId="{4522E0BC-0EEE-4C30-956F-8A0920E8DA29}" destId="{FD5113BC-FB34-4DEE-9C6A-CBA4572D2B7D}" srcOrd="0" destOrd="2" presId="urn:microsoft.com/office/officeart/2005/8/layout/vList5"/>
    <dgm:cxn modelId="{5C159349-EB43-43BA-A81D-ADBDAD11126D}" type="presOf" srcId="{BC672A4A-39B1-4C65-9798-80314E085328}" destId="{FD5113BC-FB34-4DEE-9C6A-CBA4572D2B7D}" srcOrd="0" destOrd="3" presId="urn:microsoft.com/office/officeart/2005/8/layout/vList5"/>
    <dgm:cxn modelId="{B3CCEF6D-240A-4810-85B1-F7A16422866E}" srcId="{B8E5419B-ABA5-4585-8618-949B904CB446}" destId="{4522E0BC-0EEE-4C30-956F-8A0920E8DA29}" srcOrd="2" destOrd="0" parTransId="{333BCFAD-404B-4BE1-BD5E-D25F9CBE421B}" sibTransId="{59532E44-8847-45CC-B0FF-A176241178CA}"/>
    <dgm:cxn modelId="{D3DCEC7D-F1B3-4087-9336-B12876EE04D8}" type="presOf" srcId="{4B5B9E23-B54B-4C6A-AB3B-3D1C06EE37E7}" destId="{E4AF681D-D74D-4350-AC8D-6BE515C7A696}" srcOrd="0" destOrd="0" presId="urn:microsoft.com/office/officeart/2005/8/layout/vList5"/>
    <dgm:cxn modelId="{BA6EFFAA-F50D-4BEF-9B88-4EB512E78193}" type="presOf" srcId="{348C1FFE-BF77-4865-9CDB-68F4BA0E1B8C}" destId="{FD5113BC-FB34-4DEE-9C6A-CBA4572D2B7D}" srcOrd="0" destOrd="1" presId="urn:microsoft.com/office/officeart/2005/8/layout/vList5"/>
    <dgm:cxn modelId="{9D54B7AC-4C52-478C-9F47-F7A26332611C}" srcId="{B8E5419B-ABA5-4585-8618-949B904CB446}" destId="{348C1FFE-BF77-4865-9CDB-68F4BA0E1B8C}" srcOrd="1" destOrd="0" parTransId="{770912B1-5015-4E5B-8E0F-32C7B595A478}" sibTransId="{BD3364D8-589F-401D-814E-8B6F7569F7A2}"/>
    <dgm:cxn modelId="{423C92B0-2EFE-40AF-9ED5-09F090ADDADB}" type="presOf" srcId="{A178690F-0598-4B82-9D92-53273A297B89}" destId="{FD5113BC-FB34-4DEE-9C6A-CBA4572D2B7D}" srcOrd="0" destOrd="0" presId="urn:microsoft.com/office/officeart/2005/8/layout/vList5"/>
    <dgm:cxn modelId="{2BEDCBF1-CD8C-49A9-B0C8-F8E1AFB2D559}" srcId="{4B5B9E23-B54B-4C6A-AB3B-3D1C06EE37E7}" destId="{B8E5419B-ABA5-4585-8618-949B904CB446}" srcOrd="0" destOrd="0" parTransId="{608A2CAD-5719-4030-90E7-912649E1DA24}" sibTransId="{438EC0DA-4C98-41C5-8688-111DA9670F85}"/>
    <dgm:cxn modelId="{8D0138A4-6474-4632-AEAD-51B431265699}" type="presParOf" srcId="{E4AF681D-D74D-4350-AC8D-6BE515C7A696}" destId="{7AAE8C8F-E144-46E7-BFCE-1DDE58F18855}" srcOrd="0" destOrd="0" presId="urn:microsoft.com/office/officeart/2005/8/layout/vList5"/>
    <dgm:cxn modelId="{48ACD1C8-F84E-42BE-8D92-D2475FF5FAF3}" type="presParOf" srcId="{7AAE8C8F-E144-46E7-BFCE-1DDE58F18855}" destId="{8153BF01-926A-4725-9FC6-92665DF7422B}" srcOrd="0" destOrd="0" presId="urn:microsoft.com/office/officeart/2005/8/layout/vList5"/>
    <dgm:cxn modelId="{76890326-2FC8-45C1-A189-5BA7FA4BBD9A}" type="presParOf" srcId="{7AAE8C8F-E144-46E7-BFCE-1DDE58F18855}" destId="{FD5113BC-FB34-4DEE-9C6A-CBA4572D2B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8575E-203C-45F5-890E-16A16C73AF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F1E7A-3695-47F3-9478-14DC177B4989}">
      <dgm:prSet custT="1"/>
      <dgm:spPr/>
      <dgm:t>
        <a:bodyPr/>
        <a:lstStyle/>
        <a:p>
          <a:pPr rtl="0"/>
          <a:r>
            <a:rPr lang="en-US" sz="2000" dirty="0"/>
            <a:t>Other Barriers</a:t>
          </a:r>
        </a:p>
      </dgm:t>
    </dgm:pt>
    <dgm:pt modelId="{1CC9A006-00BA-4EBD-A0B5-093DAA74DC23}" type="parTrans" cxnId="{A03442B9-A1EC-4E7D-A4E3-8A28E2F54D14}">
      <dgm:prSet/>
      <dgm:spPr/>
      <dgm:t>
        <a:bodyPr/>
        <a:lstStyle/>
        <a:p>
          <a:endParaRPr lang="en-US"/>
        </a:p>
      </dgm:t>
    </dgm:pt>
    <dgm:pt modelId="{623057EF-B7DF-49E7-B67D-5BF1C75E8DF8}" type="sibTrans" cxnId="{A03442B9-A1EC-4E7D-A4E3-8A28E2F54D14}">
      <dgm:prSet/>
      <dgm:spPr/>
      <dgm:t>
        <a:bodyPr/>
        <a:lstStyle/>
        <a:p>
          <a:endParaRPr lang="en-US"/>
        </a:p>
      </dgm:t>
    </dgm:pt>
    <dgm:pt modelId="{9A0A0430-8A1D-46BD-93F7-9531498592DF}">
      <dgm:prSet custT="1"/>
      <dgm:spPr/>
      <dgm:t>
        <a:bodyPr/>
        <a:lstStyle/>
        <a:p>
          <a:pPr rtl="0"/>
          <a:r>
            <a:rPr lang="en-US" sz="1800" dirty="0"/>
            <a:t>Competing charging networks. </a:t>
          </a:r>
          <a:r>
            <a:rPr lang="en-US" sz="1800" dirty="0" err="1"/>
            <a:t>CHAdeMO</a:t>
          </a:r>
          <a:r>
            <a:rPr lang="en-US" sz="1800" dirty="0"/>
            <a:t>, CCS, Tesla… </a:t>
          </a:r>
          <a:r>
            <a:rPr lang="en-US" sz="1800" i="1" dirty="0"/>
            <a:t>Co-operation and Standard Interfaces needed.</a:t>
          </a:r>
        </a:p>
      </dgm:t>
    </dgm:pt>
    <dgm:pt modelId="{F24325FB-4D48-409C-87EF-11768DC9812F}" type="parTrans" cxnId="{D0ACF283-CF13-4C9D-9878-9DCA72BE14F3}">
      <dgm:prSet/>
      <dgm:spPr/>
      <dgm:t>
        <a:bodyPr/>
        <a:lstStyle/>
        <a:p>
          <a:endParaRPr lang="en-US"/>
        </a:p>
      </dgm:t>
    </dgm:pt>
    <dgm:pt modelId="{C08071D1-48EF-4C55-A7DD-BFCA96DBCC06}" type="sibTrans" cxnId="{D0ACF283-CF13-4C9D-9878-9DCA72BE14F3}">
      <dgm:prSet/>
      <dgm:spPr/>
      <dgm:t>
        <a:bodyPr/>
        <a:lstStyle/>
        <a:p>
          <a:endParaRPr lang="en-US"/>
        </a:p>
      </dgm:t>
    </dgm:pt>
    <dgm:pt modelId="{EFC779A9-ABCC-4CFE-8764-A7D05D1539F9}">
      <dgm:prSet custT="1"/>
      <dgm:spPr/>
      <dgm:t>
        <a:bodyPr/>
        <a:lstStyle/>
        <a:p>
          <a:pPr rtl="0"/>
          <a:r>
            <a:rPr lang="en-US" sz="1800" dirty="0"/>
            <a:t>EV adoption requires expensive charging infrastructure </a:t>
          </a:r>
          <a:r>
            <a:rPr lang="en-US" sz="1800" i="1" dirty="0"/>
            <a:t>– finding new value streams for grid integrated vehicles</a:t>
          </a:r>
        </a:p>
      </dgm:t>
    </dgm:pt>
    <dgm:pt modelId="{D8C58DB4-A4F3-41CA-B59A-A7133BEB04C9}" type="parTrans" cxnId="{211B292E-EE95-403C-A6F8-17B3BB1F2380}">
      <dgm:prSet/>
      <dgm:spPr/>
      <dgm:t>
        <a:bodyPr/>
        <a:lstStyle/>
        <a:p>
          <a:endParaRPr lang="en-US"/>
        </a:p>
      </dgm:t>
    </dgm:pt>
    <dgm:pt modelId="{0ACD0277-5061-4A53-AEC2-ABE03F4867CB}" type="sibTrans" cxnId="{211B292E-EE95-403C-A6F8-17B3BB1F2380}">
      <dgm:prSet/>
      <dgm:spPr/>
      <dgm:t>
        <a:bodyPr/>
        <a:lstStyle/>
        <a:p>
          <a:endParaRPr lang="en-US"/>
        </a:p>
      </dgm:t>
    </dgm:pt>
    <dgm:pt modelId="{AC8D385D-6ABD-4CF0-9940-6090BF93FF38}">
      <dgm:prSet custT="1"/>
      <dgm:spPr/>
      <dgm:t>
        <a:bodyPr/>
        <a:lstStyle/>
        <a:p>
          <a:pPr rtl="0"/>
          <a:r>
            <a:rPr lang="en-US" sz="1800" dirty="0"/>
            <a:t>Range anxiety must be addressed for broad EV adoption – </a:t>
          </a:r>
          <a:r>
            <a:rPr lang="en-US" sz="1800" i="1" dirty="0"/>
            <a:t>DCFC infrastructure needed in low density rural areas</a:t>
          </a:r>
        </a:p>
      </dgm:t>
    </dgm:pt>
    <dgm:pt modelId="{31099FDD-DC4F-414A-A983-BBAE33BE7337}" type="parTrans" cxnId="{4ABE3AC5-066D-4ABC-8F92-C550D12C589D}">
      <dgm:prSet/>
      <dgm:spPr/>
      <dgm:t>
        <a:bodyPr/>
        <a:lstStyle/>
        <a:p>
          <a:endParaRPr lang="en-US"/>
        </a:p>
      </dgm:t>
    </dgm:pt>
    <dgm:pt modelId="{4E410ECF-7AD0-4039-9601-8702BB963163}" type="sibTrans" cxnId="{4ABE3AC5-066D-4ABC-8F92-C550D12C589D}">
      <dgm:prSet/>
      <dgm:spPr/>
      <dgm:t>
        <a:bodyPr/>
        <a:lstStyle/>
        <a:p>
          <a:endParaRPr lang="en-US"/>
        </a:p>
      </dgm:t>
    </dgm:pt>
    <dgm:pt modelId="{C8D8E7E4-43EF-4309-9D9D-6F0D25C36728}" type="pres">
      <dgm:prSet presAssocID="{52F8575E-203C-45F5-890E-16A16C73AF99}" presName="linear" presStyleCnt="0">
        <dgm:presLayoutVars>
          <dgm:animLvl val="lvl"/>
          <dgm:resizeHandles val="exact"/>
        </dgm:presLayoutVars>
      </dgm:prSet>
      <dgm:spPr/>
    </dgm:pt>
    <dgm:pt modelId="{AC8E6FFC-957E-42F5-AA9D-8E9BFE91871E}" type="pres">
      <dgm:prSet presAssocID="{8C0F1E7A-3695-47F3-9478-14DC177B4989}" presName="parentText" presStyleLbl="node1" presStyleIdx="0" presStyleCnt="1" custScaleY="38331">
        <dgm:presLayoutVars>
          <dgm:chMax val="0"/>
          <dgm:bulletEnabled val="1"/>
        </dgm:presLayoutVars>
      </dgm:prSet>
      <dgm:spPr/>
    </dgm:pt>
    <dgm:pt modelId="{F0B2FAA6-59B2-4CBC-967B-516525B914AE}" type="pres">
      <dgm:prSet presAssocID="{8C0F1E7A-3695-47F3-9478-14DC177B498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11B292E-EE95-403C-A6F8-17B3BB1F2380}" srcId="{8C0F1E7A-3695-47F3-9478-14DC177B4989}" destId="{EFC779A9-ABCC-4CFE-8764-A7D05D1539F9}" srcOrd="1" destOrd="0" parTransId="{D8C58DB4-A4F3-41CA-B59A-A7133BEB04C9}" sibTransId="{0ACD0277-5061-4A53-AEC2-ABE03F4867CB}"/>
    <dgm:cxn modelId="{DB0EA760-181E-43A7-9AB2-ACBFD9B59276}" type="presOf" srcId="{AC8D385D-6ABD-4CF0-9940-6090BF93FF38}" destId="{F0B2FAA6-59B2-4CBC-967B-516525B914AE}" srcOrd="0" destOrd="2" presId="urn:microsoft.com/office/officeart/2005/8/layout/vList2"/>
    <dgm:cxn modelId="{CB2DC571-DA7B-43D9-B398-A3C0941D678D}" type="presOf" srcId="{8C0F1E7A-3695-47F3-9478-14DC177B4989}" destId="{AC8E6FFC-957E-42F5-AA9D-8E9BFE91871E}" srcOrd="0" destOrd="0" presId="urn:microsoft.com/office/officeart/2005/8/layout/vList2"/>
    <dgm:cxn modelId="{D0ACF283-CF13-4C9D-9878-9DCA72BE14F3}" srcId="{8C0F1E7A-3695-47F3-9478-14DC177B4989}" destId="{9A0A0430-8A1D-46BD-93F7-9531498592DF}" srcOrd="0" destOrd="0" parTransId="{F24325FB-4D48-409C-87EF-11768DC9812F}" sibTransId="{C08071D1-48EF-4C55-A7DD-BFCA96DBCC06}"/>
    <dgm:cxn modelId="{3AD8F19B-1128-4534-9B74-FC78FD7B57E5}" type="presOf" srcId="{9A0A0430-8A1D-46BD-93F7-9531498592DF}" destId="{F0B2FAA6-59B2-4CBC-967B-516525B914AE}" srcOrd="0" destOrd="0" presId="urn:microsoft.com/office/officeart/2005/8/layout/vList2"/>
    <dgm:cxn modelId="{A03442B9-A1EC-4E7D-A4E3-8A28E2F54D14}" srcId="{52F8575E-203C-45F5-890E-16A16C73AF99}" destId="{8C0F1E7A-3695-47F3-9478-14DC177B4989}" srcOrd="0" destOrd="0" parTransId="{1CC9A006-00BA-4EBD-A0B5-093DAA74DC23}" sibTransId="{623057EF-B7DF-49E7-B67D-5BF1C75E8DF8}"/>
    <dgm:cxn modelId="{FB8439BF-CC2D-4397-B183-0AEEF887BCD3}" type="presOf" srcId="{52F8575E-203C-45F5-890E-16A16C73AF99}" destId="{C8D8E7E4-43EF-4309-9D9D-6F0D25C36728}" srcOrd="0" destOrd="0" presId="urn:microsoft.com/office/officeart/2005/8/layout/vList2"/>
    <dgm:cxn modelId="{4ABE3AC5-066D-4ABC-8F92-C550D12C589D}" srcId="{8C0F1E7A-3695-47F3-9478-14DC177B4989}" destId="{AC8D385D-6ABD-4CF0-9940-6090BF93FF38}" srcOrd="2" destOrd="0" parTransId="{31099FDD-DC4F-414A-A983-BBAE33BE7337}" sibTransId="{4E410ECF-7AD0-4039-9601-8702BB963163}"/>
    <dgm:cxn modelId="{8CDC8DF3-367D-4C94-A017-26151468CCAF}" type="presOf" srcId="{EFC779A9-ABCC-4CFE-8764-A7D05D1539F9}" destId="{F0B2FAA6-59B2-4CBC-967B-516525B914AE}" srcOrd="0" destOrd="1" presId="urn:microsoft.com/office/officeart/2005/8/layout/vList2"/>
    <dgm:cxn modelId="{C1970E0F-E4DA-47E4-9EEB-195E92C9CDE2}" type="presParOf" srcId="{C8D8E7E4-43EF-4309-9D9D-6F0D25C36728}" destId="{AC8E6FFC-957E-42F5-AA9D-8E9BFE91871E}" srcOrd="0" destOrd="0" presId="urn:microsoft.com/office/officeart/2005/8/layout/vList2"/>
    <dgm:cxn modelId="{0FB7880C-667B-441E-82F1-E54288ECCCAE}" type="presParOf" srcId="{C8D8E7E4-43EF-4309-9D9D-6F0D25C36728}" destId="{F0B2FAA6-59B2-4CBC-967B-516525B914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5934A8-E7E8-4BB7-B225-8046B4085C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A26B8-766F-494E-8563-AB11CCB81B63}">
      <dgm:prSet custT="1"/>
      <dgm:spPr/>
      <dgm:t>
        <a:bodyPr/>
        <a:lstStyle/>
        <a:p>
          <a:pPr rtl="0"/>
          <a:r>
            <a:rPr lang="en-US" sz="1800" dirty="0"/>
            <a:t>By providing an efficient </a:t>
          </a:r>
          <a:r>
            <a:rPr lang="en-US" sz="2000" dirty="0"/>
            <a:t>infrastructure</a:t>
          </a:r>
          <a:r>
            <a:rPr lang="en-US" sz="1800" dirty="0"/>
            <a:t>, two major barriers - range anxiety and charging time can be addressed.</a:t>
          </a:r>
        </a:p>
      </dgm:t>
    </dgm:pt>
    <dgm:pt modelId="{CBB09328-0008-4C5D-BC8D-8A0DF62DE936}" type="parTrans" cxnId="{94A3718D-DE33-4BD3-A4AE-D0D27A115AE1}">
      <dgm:prSet/>
      <dgm:spPr/>
      <dgm:t>
        <a:bodyPr/>
        <a:lstStyle/>
        <a:p>
          <a:endParaRPr lang="en-US"/>
        </a:p>
      </dgm:t>
    </dgm:pt>
    <dgm:pt modelId="{01BC0FA0-D4EE-42AE-AC12-8B3015916D0A}" type="sibTrans" cxnId="{94A3718D-DE33-4BD3-A4AE-D0D27A115AE1}">
      <dgm:prSet/>
      <dgm:spPr/>
      <dgm:t>
        <a:bodyPr/>
        <a:lstStyle/>
        <a:p>
          <a:endParaRPr lang="en-US"/>
        </a:p>
      </dgm:t>
    </dgm:pt>
    <dgm:pt modelId="{08C26C34-4DC8-4402-B557-8494409FF124}">
      <dgm:prSet custT="1"/>
      <dgm:spPr/>
      <dgm:t>
        <a:bodyPr/>
        <a:lstStyle/>
        <a:p>
          <a:pPr rtl="0"/>
          <a:r>
            <a:rPr lang="en-US" sz="2000" dirty="0"/>
            <a:t>The role of utility becomes crucial and it can benefit if EVs are smart and grid integrated.</a:t>
          </a:r>
        </a:p>
      </dgm:t>
    </dgm:pt>
    <dgm:pt modelId="{22DDCB87-E296-4CF5-97FB-FFF757E1F216}" type="parTrans" cxnId="{85CA04B8-95C7-4A1E-B358-DDC65616F37D}">
      <dgm:prSet/>
      <dgm:spPr/>
      <dgm:t>
        <a:bodyPr/>
        <a:lstStyle/>
        <a:p>
          <a:endParaRPr lang="en-US"/>
        </a:p>
      </dgm:t>
    </dgm:pt>
    <dgm:pt modelId="{D87CB170-10EF-46A2-B2CE-3ABAFC122156}" type="sibTrans" cxnId="{85CA04B8-95C7-4A1E-B358-DDC65616F37D}">
      <dgm:prSet/>
      <dgm:spPr/>
      <dgm:t>
        <a:bodyPr/>
        <a:lstStyle/>
        <a:p>
          <a:endParaRPr lang="en-US"/>
        </a:p>
      </dgm:t>
    </dgm:pt>
    <dgm:pt modelId="{20723BCA-90F7-4D81-90B7-1A8EF8B6A226}" type="pres">
      <dgm:prSet presAssocID="{4F5934A8-E7E8-4BB7-B225-8046B4085C45}" presName="CompostProcess" presStyleCnt="0">
        <dgm:presLayoutVars>
          <dgm:dir/>
          <dgm:resizeHandles val="exact"/>
        </dgm:presLayoutVars>
      </dgm:prSet>
      <dgm:spPr/>
    </dgm:pt>
    <dgm:pt modelId="{56F4BF45-4B57-4707-9A95-5ACD0C28EEA0}" type="pres">
      <dgm:prSet presAssocID="{4F5934A8-E7E8-4BB7-B225-8046B4085C45}" presName="arrow" presStyleLbl="bgShp" presStyleIdx="0" presStyleCnt="1"/>
      <dgm:spPr/>
    </dgm:pt>
    <dgm:pt modelId="{EDCBE743-A228-4F04-9464-FBCADC64C020}" type="pres">
      <dgm:prSet presAssocID="{4F5934A8-E7E8-4BB7-B225-8046B4085C45}" presName="linearProcess" presStyleCnt="0"/>
      <dgm:spPr/>
    </dgm:pt>
    <dgm:pt modelId="{BE25CCB2-5D74-4501-93ED-05621EB49E40}" type="pres">
      <dgm:prSet presAssocID="{D26A26B8-766F-494E-8563-AB11CCB81B63}" presName="textNode" presStyleLbl="node1" presStyleIdx="0" presStyleCnt="2" custScaleY="161528">
        <dgm:presLayoutVars>
          <dgm:bulletEnabled val="1"/>
        </dgm:presLayoutVars>
      </dgm:prSet>
      <dgm:spPr/>
    </dgm:pt>
    <dgm:pt modelId="{681FDCA1-7EF0-4632-A7E7-FE9B58F390F5}" type="pres">
      <dgm:prSet presAssocID="{01BC0FA0-D4EE-42AE-AC12-8B3015916D0A}" presName="sibTrans" presStyleCnt="0"/>
      <dgm:spPr/>
    </dgm:pt>
    <dgm:pt modelId="{367599F5-A81A-4864-B11F-4B407F885D84}" type="pres">
      <dgm:prSet presAssocID="{08C26C34-4DC8-4402-B557-8494409FF124}" presName="textNode" presStyleLbl="node1" presStyleIdx="1" presStyleCnt="2" custScaleX="105744" custScaleY="154466">
        <dgm:presLayoutVars>
          <dgm:bulletEnabled val="1"/>
        </dgm:presLayoutVars>
      </dgm:prSet>
      <dgm:spPr/>
    </dgm:pt>
  </dgm:ptLst>
  <dgm:cxnLst>
    <dgm:cxn modelId="{1FDAF479-6FCB-41B0-B03B-32235FB52494}" type="presOf" srcId="{08C26C34-4DC8-4402-B557-8494409FF124}" destId="{367599F5-A81A-4864-B11F-4B407F885D84}" srcOrd="0" destOrd="0" presId="urn:microsoft.com/office/officeart/2005/8/layout/hProcess9"/>
    <dgm:cxn modelId="{94A3718D-DE33-4BD3-A4AE-D0D27A115AE1}" srcId="{4F5934A8-E7E8-4BB7-B225-8046B4085C45}" destId="{D26A26B8-766F-494E-8563-AB11CCB81B63}" srcOrd="0" destOrd="0" parTransId="{CBB09328-0008-4C5D-BC8D-8A0DF62DE936}" sibTransId="{01BC0FA0-D4EE-42AE-AC12-8B3015916D0A}"/>
    <dgm:cxn modelId="{85CA04B8-95C7-4A1E-B358-DDC65616F37D}" srcId="{4F5934A8-E7E8-4BB7-B225-8046B4085C45}" destId="{08C26C34-4DC8-4402-B557-8494409FF124}" srcOrd="1" destOrd="0" parTransId="{22DDCB87-E296-4CF5-97FB-FFF757E1F216}" sibTransId="{D87CB170-10EF-46A2-B2CE-3ABAFC122156}"/>
    <dgm:cxn modelId="{0490E2C7-7D29-48CD-A521-3DAB9CB479DE}" type="presOf" srcId="{D26A26B8-766F-494E-8563-AB11CCB81B63}" destId="{BE25CCB2-5D74-4501-93ED-05621EB49E40}" srcOrd="0" destOrd="0" presId="urn:microsoft.com/office/officeart/2005/8/layout/hProcess9"/>
    <dgm:cxn modelId="{329380D9-9508-4A36-B208-A4FE66143FAA}" type="presOf" srcId="{4F5934A8-E7E8-4BB7-B225-8046B4085C45}" destId="{20723BCA-90F7-4D81-90B7-1A8EF8B6A226}" srcOrd="0" destOrd="0" presId="urn:microsoft.com/office/officeart/2005/8/layout/hProcess9"/>
    <dgm:cxn modelId="{3F4B3B1E-1D35-4573-AEB1-D0989D3F489C}" type="presParOf" srcId="{20723BCA-90F7-4D81-90B7-1A8EF8B6A226}" destId="{56F4BF45-4B57-4707-9A95-5ACD0C28EEA0}" srcOrd="0" destOrd="0" presId="urn:microsoft.com/office/officeart/2005/8/layout/hProcess9"/>
    <dgm:cxn modelId="{7FB7143D-4DA9-4154-AEF1-C1E8AD5167FB}" type="presParOf" srcId="{20723BCA-90F7-4D81-90B7-1A8EF8B6A226}" destId="{EDCBE743-A228-4F04-9464-FBCADC64C020}" srcOrd="1" destOrd="0" presId="urn:microsoft.com/office/officeart/2005/8/layout/hProcess9"/>
    <dgm:cxn modelId="{C785DD1E-D61D-4C34-85CC-B13CEEF34D77}" type="presParOf" srcId="{EDCBE743-A228-4F04-9464-FBCADC64C020}" destId="{BE25CCB2-5D74-4501-93ED-05621EB49E40}" srcOrd="0" destOrd="0" presId="urn:microsoft.com/office/officeart/2005/8/layout/hProcess9"/>
    <dgm:cxn modelId="{D3C8242E-4B9B-48D6-A96E-54CF7DC959AC}" type="presParOf" srcId="{EDCBE743-A228-4F04-9464-FBCADC64C020}" destId="{681FDCA1-7EF0-4632-A7E7-FE9B58F390F5}" srcOrd="1" destOrd="0" presId="urn:microsoft.com/office/officeart/2005/8/layout/hProcess9"/>
    <dgm:cxn modelId="{DF81AA19-8B52-4C4D-AD41-233D3682CA69}" type="presParOf" srcId="{EDCBE743-A228-4F04-9464-FBCADC64C020}" destId="{367599F5-A81A-4864-B11F-4B407F885D8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06EC4-7BC7-4A8E-AAFD-AF3FEB9DADE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E9D9D-6629-4B5F-9007-458ECBD3C75C}">
      <dgm:prSet custT="1"/>
      <dgm:spPr/>
      <dgm:t>
        <a:bodyPr/>
        <a:lstStyle/>
        <a:p>
          <a:pPr rtl="0"/>
          <a:r>
            <a:rPr lang="en-US" sz="2000" dirty="0"/>
            <a:t>Constraints</a:t>
          </a:r>
        </a:p>
      </dgm:t>
    </dgm:pt>
    <dgm:pt modelId="{03EEF5AE-45E5-4A5C-83B7-D1C844BC3AE3}" type="parTrans" cxnId="{E0D40E8D-6D89-4D14-A6CE-F0D0C263D3AE}">
      <dgm:prSet/>
      <dgm:spPr/>
      <dgm:t>
        <a:bodyPr/>
        <a:lstStyle/>
        <a:p>
          <a:endParaRPr lang="en-US" sz="2000"/>
        </a:p>
      </dgm:t>
    </dgm:pt>
    <dgm:pt modelId="{BD8C5D5C-3418-4EAF-A77E-FEE79514F177}" type="sibTrans" cxnId="{E0D40E8D-6D89-4D14-A6CE-F0D0C263D3AE}">
      <dgm:prSet/>
      <dgm:spPr/>
      <dgm:t>
        <a:bodyPr/>
        <a:lstStyle/>
        <a:p>
          <a:endParaRPr lang="en-US" sz="2000"/>
        </a:p>
      </dgm:t>
    </dgm:pt>
    <dgm:pt modelId="{29889E92-C445-455B-81E4-FEECB2294340}">
      <dgm:prSet custT="1"/>
      <dgm:spPr/>
      <dgm:t>
        <a:bodyPr/>
        <a:lstStyle/>
        <a:p>
          <a:pPr rtl="0"/>
          <a:r>
            <a:rPr lang="en-US" sz="2000" dirty="0"/>
            <a:t>Typical driving range of most available cars: 80 to 200 miles</a:t>
          </a:r>
        </a:p>
      </dgm:t>
    </dgm:pt>
    <dgm:pt modelId="{B1953E65-5002-41E2-A978-5807E890D154}" type="parTrans" cxnId="{F3A53BA2-D0E0-45DA-AB33-D397451A5F37}">
      <dgm:prSet/>
      <dgm:spPr/>
      <dgm:t>
        <a:bodyPr/>
        <a:lstStyle/>
        <a:p>
          <a:endParaRPr lang="en-US" sz="2000"/>
        </a:p>
      </dgm:t>
    </dgm:pt>
    <dgm:pt modelId="{ACC23288-E37B-449C-827D-F24F40222ADC}" type="sibTrans" cxnId="{F3A53BA2-D0E0-45DA-AB33-D397451A5F37}">
      <dgm:prSet/>
      <dgm:spPr/>
      <dgm:t>
        <a:bodyPr/>
        <a:lstStyle/>
        <a:p>
          <a:endParaRPr lang="en-US" sz="2000"/>
        </a:p>
      </dgm:t>
    </dgm:pt>
    <dgm:pt modelId="{CBD48D26-703E-45C8-8A31-5A9DEFFD2241}">
      <dgm:prSet custT="1"/>
      <dgm:spPr/>
      <dgm:t>
        <a:bodyPr/>
        <a:lstStyle/>
        <a:p>
          <a:pPr rtl="0"/>
          <a:r>
            <a:rPr lang="en-US" sz="2000" dirty="0"/>
            <a:t>Time to recharge the EV is significantly more than refueling a gasoline car</a:t>
          </a:r>
        </a:p>
      </dgm:t>
    </dgm:pt>
    <dgm:pt modelId="{4679CEEC-56D5-456D-A914-BCCA440C8F39}" type="parTrans" cxnId="{B6589217-E2F4-4D42-B7D6-F880FA09DA67}">
      <dgm:prSet/>
      <dgm:spPr/>
      <dgm:t>
        <a:bodyPr/>
        <a:lstStyle/>
        <a:p>
          <a:endParaRPr lang="en-US" sz="2000"/>
        </a:p>
      </dgm:t>
    </dgm:pt>
    <dgm:pt modelId="{0A5F0D24-CC80-482D-8FD9-9A39F862037C}" type="sibTrans" cxnId="{B6589217-E2F4-4D42-B7D6-F880FA09DA67}">
      <dgm:prSet/>
      <dgm:spPr/>
      <dgm:t>
        <a:bodyPr/>
        <a:lstStyle/>
        <a:p>
          <a:endParaRPr lang="en-US" sz="2000"/>
        </a:p>
      </dgm:t>
    </dgm:pt>
    <dgm:pt modelId="{50FF90DD-EF29-40C7-8455-0327836E2205}">
      <dgm:prSet custT="1"/>
      <dgm:spPr/>
      <dgm:t>
        <a:bodyPr/>
        <a:lstStyle/>
        <a:p>
          <a:pPr rtl="0"/>
          <a:r>
            <a:rPr lang="en-US" sz="2000" dirty="0"/>
            <a:t>Range anxiety</a:t>
          </a:r>
        </a:p>
      </dgm:t>
    </dgm:pt>
    <dgm:pt modelId="{F4B16634-02C4-4F04-B1CC-107CBBE83434}" type="parTrans" cxnId="{52FAEEA8-B33A-4292-82E2-D89930913CD0}">
      <dgm:prSet/>
      <dgm:spPr/>
      <dgm:t>
        <a:bodyPr/>
        <a:lstStyle/>
        <a:p>
          <a:endParaRPr lang="en-US" sz="2000"/>
        </a:p>
      </dgm:t>
    </dgm:pt>
    <dgm:pt modelId="{FC2942BE-2833-47AF-8901-F4A0A1A81794}" type="sibTrans" cxnId="{52FAEEA8-B33A-4292-82E2-D89930913CD0}">
      <dgm:prSet/>
      <dgm:spPr/>
      <dgm:t>
        <a:bodyPr/>
        <a:lstStyle/>
        <a:p>
          <a:endParaRPr lang="en-US" sz="2000"/>
        </a:p>
      </dgm:t>
    </dgm:pt>
    <dgm:pt modelId="{092D1383-8645-4B81-B0F1-A3533D1A6B39}">
      <dgm:prSet custT="1"/>
      <dgm:spPr/>
      <dgm:t>
        <a:bodyPr/>
        <a:lstStyle/>
        <a:p>
          <a:pPr rtl="0"/>
          <a:endParaRPr lang="en-US" sz="2000" dirty="0"/>
        </a:p>
      </dgm:t>
    </dgm:pt>
    <dgm:pt modelId="{670D8975-F90B-43A3-8276-A18675596951}" type="parTrans" cxnId="{309CA177-7E36-4925-901D-729E1501C6E0}">
      <dgm:prSet/>
      <dgm:spPr/>
      <dgm:t>
        <a:bodyPr/>
        <a:lstStyle/>
        <a:p>
          <a:endParaRPr lang="en-US" sz="2000"/>
        </a:p>
      </dgm:t>
    </dgm:pt>
    <dgm:pt modelId="{4C430FE9-F34D-43B8-8959-3B5D0651928F}" type="sibTrans" cxnId="{309CA177-7E36-4925-901D-729E1501C6E0}">
      <dgm:prSet/>
      <dgm:spPr/>
      <dgm:t>
        <a:bodyPr/>
        <a:lstStyle/>
        <a:p>
          <a:endParaRPr lang="en-US" sz="2000"/>
        </a:p>
      </dgm:t>
    </dgm:pt>
    <dgm:pt modelId="{62F95789-ECFC-4D38-8D54-0231D682A115}">
      <dgm:prSet custT="1"/>
      <dgm:spPr/>
      <dgm:t>
        <a:bodyPr/>
        <a:lstStyle/>
        <a:p>
          <a:pPr rtl="0"/>
          <a:r>
            <a:rPr lang="en-US" sz="2000" dirty="0"/>
            <a:t>Need for fast charging stations, at least every 20 miles in interstates (and more in urbans/ dense populated areas)</a:t>
          </a:r>
        </a:p>
      </dgm:t>
    </dgm:pt>
    <dgm:pt modelId="{86F67231-4751-402E-B167-961982744F9D}" type="parTrans" cxnId="{CDC07DEB-2C88-4D84-9CF0-4A6775FFCCFF}">
      <dgm:prSet/>
      <dgm:spPr/>
      <dgm:t>
        <a:bodyPr/>
        <a:lstStyle/>
        <a:p>
          <a:endParaRPr lang="en-US" sz="2000"/>
        </a:p>
      </dgm:t>
    </dgm:pt>
    <dgm:pt modelId="{F04A5356-AFC3-49FD-96A3-FCF0E6680577}" type="sibTrans" cxnId="{CDC07DEB-2C88-4D84-9CF0-4A6775FFCCFF}">
      <dgm:prSet/>
      <dgm:spPr/>
      <dgm:t>
        <a:bodyPr/>
        <a:lstStyle/>
        <a:p>
          <a:endParaRPr lang="en-US" sz="2000"/>
        </a:p>
      </dgm:t>
    </dgm:pt>
    <dgm:pt modelId="{99BE8600-D8B5-4FF3-8C4E-8CBA1841E8C2}">
      <dgm:prSet custT="1"/>
      <dgm:spPr/>
      <dgm:t>
        <a:bodyPr/>
        <a:lstStyle/>
        <a:p>
          <a:pPr rtl="0"/>
          <a:r>
            <a:rPr lang="en-US" sz="2000" dirty="0"/>
            <a:t>Level 1 and Level 2 charging are not sufficient to address range anxiety</a:t>
          </a:r>
        </a:p>
      </dgm:t>
    </dgm:pt>
    <dgm:pt modelId="{927E0EE6-8F01-4AC3-9408-270162A05900}" type="parTrans" cxnId="{93D40663-8152-4282-9539-E735A1284490}">
      <dgm:prSet/>
      <dgm:spPr/>
      <dgm:t>
        <a:bodyPr/>
        <a:lstStyle/>
        <a:p>
          <a:endParaRPr lang="en-US"/>
        </a:p>
      </dgm:t>
    </dgm:pt>
    <dgm:pt modelId="{D4EB28ED-F238-4465-A741-835444E81633}" type="sibTrans" cxnId="{93D40663-8152-4282-9539-E735A1284490}">
      <dgm:prSet/>
      <dgm:spPr/>
      <dgm:t>
        <a:bodyPr/>
        <a:lstStyle/>
        <a:p>
          <a:endParaRPr lang="en-US"/>
        </a:p>
      </dgm:t>
    </dgm:pt>
    <dgm:pt modelId="{3E6A6831-96BC-418D-998F-00EFD3BF372E}">
      <dgm:prSet custT="1"/>
      <dgm:spPr/>
      <dgm:t>
        <a:bodyPr/>
        <a:lstStyle/>
        <a:p>
          <a:pPr rtl="0"/>
          <a:endParaRPr lang="en-US" sz="2000" dirty="0"/>
        </a:p>
      </dgm:t>
    </dgm:pt>
    <dgm:pt modelId="{F72152BA-A24B-4C06-B1B8-A26B16A26A55}" type="parTrans" cxnId="{9336070F-053E-41DA-A3BB-22B168DE48C2}">
      <dgm:prSet/>
      <dgm:spPr/>
      <dgm:t>
        <a:bodyPr/>
        <a:lstStyle/>
        <a:p>
          <a:endParaRPr lang="en-US"/>
        </a:p>
      </dgm:t>
    </dgm:pt>
    <dgm:pt modelId="{B7677933-DEBA-43A6-AA01-853DCF730E74}" type="sibTrans" cxnId="{9336070F-053E-41DA-A3BB-22B168DE48C2}">
      <dgm:prSet/>
      <dgm:spPr/>
      <dgm:t>
        <a:bodyPr/>
        <a:lstStyle/>
        <a:p>
          <a:endParaRPr lang="en-US"/>
        </a:p>
      </dgm:t>
    </dgm:pt>
    <dgm:pt modelId="{A4B2FA1E-413A-4BD5-A476-E585DD47B770}" type="pres">
      <dgm:prSet presAssocID="{20506EC4-7BC7-4A8E-AAFD-AF3FEB9DADE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238675E-53AC-43E0-AFEB-250BDB8F1BE0}" type="pres">
      <dgm:prSet presAssocID="{74FE9D9D-6629-4B5F-9007-458ECBD3C75C}" presName="composite" presStyleCnt="0"/>
      <dgm:spPr/>
    </dgm:pt>
    <dgm:pt modelId="{9DA1495A-F4AD-41AF-BD03-C94B1578E025}" type="pres">
      <dgm:prSet presAssocID="{74FE9D9D-6629-4B5F-9007-458ECBD3C75C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C7C39EE-039D-41E6-908E-BA0971141D65}" type="pres">
      <dgm:prSet presAssocID="{74FE9D9D-6629-4B5F-9007-458ECBD3C75C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4403B3F2-B762-4DEE-BEFB-6ABDB65343B9}" type="pres">
      <dgm:prSet presAssocID="{74FE9D9D-6629-4B5F-9007-458ECBD3C75C}" presName="Accent" presStyleLbl="parChTrans1D1" presStyleIdx="0" presStyleCnt="2"/>
      <dgm:spPr/>
    </dgm:pt>
    <dgm:pt modelId="{12860112-D081-41D3-8076-2CDAB0AB6659}" type="pres">
      <dgm:prSet presAssocID="{74FE9D9D-6629-4B5F-9007-458ECBD3C75C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3EDB0E2-6B6D-4B9F-94E9-E954CE704325}" type="pres">
      <dgm:prSet presAssocID="{BD8C5D5C-3418-4EAF-A77E-FEE79514F177}" presName="sibTrans" presStyleCnt="0"/>
      <dgm:spPr/>
    </dgm:pt>
    <dgm:pt modelId="{3AEA5CB5-371D-4901-83C1-5F3D11B652D7}" type="pres">
      <dgm:prSet presAssocID="{50FF90DD-EF29-40C7-8455-0327836E2205}" presName="composite" presStyleCnt="0"/>
      <dgm:spPr/>
    </dgm:pt>
    <dgm:pt modelId="{9368E1A6-D6AC-4345-9855-CD27A2342D7E}" type="pres">
      <dgm:prSet presAssocID="{50FF90DD-EF29-40C7-8455-0327836E22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58B5367-CA5D-4D3E-8BF3-3624B8163359}" type="pres">
      <dgm:prSet presAssocID="{50FF90DD-EF29-40C7-8455-0327836E2205}" presName="Parent" presStyleLbl="alignNode1" presStyleIdx="1" presStyleCnt="2" custLinFactNeighborX="-1901" custLinFactNeighborY="10807">
        <dgm:presLayoutVars>
          <dgm:chMax val="3"/>
          <dgm:chPref val="3"/>
          <dgm:bulletEnabled val="1"/>
        </dgm:presLayoutVars>
      </dgm:prSet>
      <dgm:spPr/>
    </dgm:pt>
    <dgm:pt modelId="{BE704CDA-5D79-4992-9B4D-878D39BD60BA}" type="pres">
      <dgm:prSet presAssocID="{50FF90DD-EF29-40C7-8455-0327836E2205}" presName="Accent" presStyleLbl="parChTrans1D1" presStyleIdx="1" presStyleCnt="2"/>
      <dgm:spPr/>
    </dgm:pt>
    <dgm:pt modelId="{9FE90E38-C9A4-4232-895F-8D4DA7F22634}" type="pres">
      <dgm:prSet presAssocID="{50FF90DD-EF29-40C7-8455-0327836E2205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AA89802-F7E7-4B4E-BEC1-74E8A1796A98}" type="presOf" srcId="{092D1383-8645-4B81-B0F1-A3533D1A6B39}" destId="{9368E1A6-D6AC-4345-9855-CD27A2342D7E}" srcOrd="0" destOrd="0" presId="urn:microsoft.com/office/officeart/2011/layout/TabList"/>
    <dgm:cxn modelId="{9336070F-053E-41DA-A3BB-22B168DE48C2}" srcId="{74FE9D9D-6629-4B5F-9007-458ECBD3C75C}" destId="{3E6A6831-96BC-418D-998F-00EFD3BF372E}" srcOrd="0" destOrd="0" parTransId="{F72152BA-A24B-4C06-B1B8-A26B16A26A55}" sibTransId="{B7677933-DEBA-43A6-AA01-853DCF730E74}"/>
    <dgm:cxn modelId="{114DE114-1042-4CA7-8825-74F20FADBA94}" type="presOf" srcId="{20506EC4-7BC7-4A8E-AAFD-AF3FEB9DADEC}" destId="{A4B2FA1E-413A-4BD5-A476-E585DD47B770}" srcOrd="0" destOrd="0" presId="urn:microsoft.com/office/officeart/2011/layout/TabList"/>
    <dgm:cxn modelId="{B6589217-E2F4-4D42-B7D6-F880FA09DA67}" srcId="{74FE9D9D-6629-4B5F-9007-458ECBD3C75C}" destId="{CBD48D26-703E-45C8-8A31-5A9DEFFD2241}" srcOrd="2" destOrd="0" parTransId="{4679CEEC-56D5-456D-A914-BCCA440C8F39}" sibTransId="{0A5F0D24-CC80-482D-8FD9-9A39F862037C}"/>
    <dgm:cxn modelId="{EAA91C28-C080-4806-8244-A22748670699}" type="presOf" srcId="{99BE8600-D8B5-4FF3-8C4E-8CBA1841E8C2}" destId="{9FE90E38-C9A4-4232-895F-8D4DA7F22634}" srcOrd="0" destOrd="0" presId="urn:microsoft.com/office/officeart/2011/layout/TabList"/>
    <dgm:cxn modelId="{1C13DC62-9362-46C0-868B-145D416AEA83}" type="presOf" srcId="{3E6A6831-96BC-418D-998F-00EFD3BF372E}" destId="{9DA1495A-F4AD-41AF-BD03-C94B1578E025}" srcOrd="0" destOrd="0" presId="urn:microsoft.com/office/officeart/2011/layout/TabList"/>
    <dgm:cxn modelId="{93D40663-8152-4282-9539-E735A1284490}" srcId="{50FF90DD-EF29-40C7-8455-0327836E2205}" destId="{99BE8600-D8B5-4FF3-8C4E-8CBA1841E8C2}" srcOrd="1" destOrd="0" parTransId="{927E0EE6-8F01-4AC3-9408-270162A05900}" sibTransId="{D4EB28ED-F238-4465-A741-835444E81633}"/>
    <dgm:cxn modelId="{BCF4B864-0115-4C04-AA06-A732B8926A13}" type="presOf" srcId="{74FE9D9D-6629-4B5F-9007-458ECBD3C75C}" destId="{9C7C39EE-039D-41E6-908E-BA0971141D65}" srcOrd="0" destOrd="0" presId="urn:microsoft.com/office/officeart/2011/layout/TabList"/>
    <dgm:cxn modelId="{309CA177-7E36-4925-901D-729E1501C6E0}" srcId="{50FF90DD-EF29-40C7-8455-0327836E2205}" destId="{092D1383-8645-4B81-B0F1-A3533D1A6B39}" srcOrd="0" destOrd="0" parTransId="{670D8975-F90B-43A3-8276-A18675596951}" sibTransId="{4C430FE9-F34D-43B8-8959-3B5D0651928F}"/>
    <dgm:cxn modelId="{E0D40E8D-6D89-4D14-A6CE-F0D0C263D3AE}" srcId="{20506EC4-7BC7-4A8E-AAFD-AF3FEB9DADEC}" destId="{74FE9D9D-6629-4B5F-9007-458ECBD3C75C}" srcOrd="0" destOrd="0" parTransId="{03EEF5AE-45E5-4A5C-83B7-D1C844BC3AE3}" sibTransId="{BD8C5D5C-3418-4EAF-A77E-FEE79514F177}"/>
    <dgm:cxn modelId="{0C26CE97-6B63-4D3D-A77A-F28E92473505}" type="presOf" srcId="{62F95789-ECFC-4D38-8D54-0231D682A115}" destId="{9FE90E38-C9A4-4232-895F-8D4DA7F22634}" srcOrd="0" destOrd="1" presId="urn:microsoft.com/office/officeart/2011/layout/TabList"/>
    <dgm:cxn modelId="{F3A53BA2-D0E0-45DA-AB33-D397451A5F37}" srcId="{74FE9D9D-6629-4B5F-9007-458ECBD3C75C}" destId="{29889E92-C445-455B-81E4-FEECB2294340}" srcOrd="1" destOrd="0" parTransId="{B1953E65-5002-41E2-A978-5807E890D154}" sibTransId="{ACC23288-E37B-449C-827D-F24F40222ADC}"/>
    <dgm:cxn modelId="{52FAEEA8-B33A-4292-82E2-D89930913CD0}" srcId="{20506EC4-7BC7-4A8E-AAFD-AF3FEB9DADEC}" destId="{50FF90DD-EF29-40C7-8455-0327836E2205}" srcOrd="1" destOrd="0" parTransId="{F4B16634-02C4-4F04-B1CC-107CBBE83434}" sibTransId="{FC2942BE-2833-47AF-8901-F4A0A1A81794}"/>
    <dgm:cxn modelId="{E2BFFDD8-AAF6-4FE6-B2DB-3DA6E7C884F2}" type="presOf" srcId="{50FF90DD-EF29-40C7-8455-0327836E2205}" destId="{758B5367-CA5D-4D3E-8BF3-3624B8163359}" srcOrd="0" destOrd="0" presId="urn:microsoft.com/office/officeart/2011/layout/TabList"/>
    <dgm:cxn modelId="{D2118FEA-9797-4268-B83D-7593E97CFE33}" type="presOf" srcId="{29889E92-C445-455B-81E4-FEECB2294340}" destId="{12860112-D081-41D3-8076-2CDAB0AB6659}" srcOrd="0" destOrd="0" presId="urn:microsoft.com/office/officeart/2011/layout/TabList"/>
    <dgm:cxn modelId="{CDC07DEB-2C88-4D84-9CF0-4A6775FFCCFF}" srcId="{50FF90DD-EF29-40C7-8455-0327836E2205}" destId="{62F95789-ECFC-4D38-8D54-0231D682A115}" srcOrd="2" destOrd="0" parTransId="{86F67231-4751-402E-B167-961982744F9D}" sibTransId="{F04A5356-AFC3-49FD-96A3-FCF0E6680577}"/>
    <dgm:cxn modelId="{BB55DBF0-7C3F-4CEF-AEB8-F98EC3945234}" type="presOf" srcId="{CBD48D26-703E-45C8-8A31-5A9DEFFD2241}" destId="{12860112-D081-41D3-8076-2CDAB0AB6659}" srcOrd="0" destOrd="1" presId="urn:microsoft.com/office/officeart/2011/layout/TabList"/>
    <dgm:cxn modelId="{2F5130F5-E11E-4AA1-AD37-1724460F8624}" type="presParOf" srcId="{A4B2FA1E-413A-4BD5-A476-E585DD47B770}" destId="{6238675E-53AC-43E0-AFEB-250BDB8F1BE0}" srcOrd="0" destOrd="0" presId="urn:microsoft.com/office/officeart/2011/layout/TabList"/>
    <dgm:cxn modelId="{ADDFD10B-86FA-44E0-BCB9-B4D39C8147B5}" type="presParOf" srcId="{6238675E-53AC-43E0-AFEB-250BDB8F1BE0}" destId="{9DA1495A-F4AD-41AF-BD03-C94B1578E025}" srcOrd="0" destOrd="0" presId="urn:microsoft.com/office/officeart/2011/layout/TabList"/>
    <dgm:cxn modelId="{76D22BD2-ADEC-4C29-B763-FB70D73F24B8}" type="presParOf" srcId="{6238675E-53AC-43E0-AFEB-250BDB8F1BE0}" destId="{9C7C39EE-039D-41E6-908E-BA0971141D65}" srcOrd="1" destOrd="0" presId="urn:microsoft.com/office/officeart/2011/layout/TabList"/>
    <dgm:cxn modelId="{EECC1868-24FB-413B-B81B-1B83DF1BAABD}" type="presParOf" srcId="{6238675E-53AC-43E0-AFEB-250BDB8F1BE0}" destId="{4403B3F2-B762-4DEE-BEFB-6ABDB65343B9}" srcOrd="2" destOrd="0" presId="urn:microsoft.com/office/officeart/2011/layout/TabList"/>
    <dgm:cxn modelId="{7F3A4962-A722-40FB-B913-6C764513D2DB}" type="presParOf" srcId="{A4B2FA1E-413A-4BD5-A476-E585DD47B770}" destId="{12860112-D081-41D3-8076-2CDAB0AB6659}" srcOrd="1" destOrd="0" presId="urn:microsoft.com/office/officeart/2011/layout/TabList"/>
    <dgm:cxn modelId="{7E9CA67C-3C27-4034-B988-C8DED2228B12}" type="presParOf" srcId="{A4B2FA1E-413A-4BD5-A476-E585DD47B770}" destId="{53EDB0E2-6B6D-4B9F-94E9-E954CE704325}" srcOrd="2" destOrd="0" presId="urn:microsoft.com/office/officeart/2011/layout/TabList"/>
    <dgm:cxn modelId="{10D97C28-6E70-4EBD-BBC6-991D97738509}" type="presParOf" srcId="{A4B2FA1E-413A-4BD5-A476-E585DD47B770}" destId="{3AEA5CB5-371D-4901-83C1-5F3D11B652D7}" srcOrd="3" destOrd="0" presId="urn:microsoft.com/office/officeart/2011/layout/TabList"/>
    <dgm:cxn modelId="{DC9D0123-BF9E-4048-86A4-FA1A87DB4E33}" type="presParOf" srcId="{3AEA5CB5-371D-4901-83C1-5F3D11B652D7}" destId="{9368E1A6-D6AC-4345-9855-CD27A2342D7E}" srcOrd="0" destOrd="0" presId="urn:microsoft.com/office/officeart/2011/layout/TabList"/>
    <dgm:cxn modelId="{D01F3C5E-0120-4B52-8642-11B20426227E}" type="presParOf" srcId="{3AEA5CB5-371D-4901-83C1-5F3D11B652D7}" destId="{758B5367-CA5D-4D3E-8BF3-3624B8163359}" srcOrd="1" destOrd="0" presId="urn:microsoft.com/office/officeart/2011/layout/TabList"/>
    <dgm:cxn modelId="{834AE30A-486A-4211-A78A-7B9A9CA538A1}" type="presParOf" srcId="{3AEA5CB5-371D-4901-83C1-5F3D11B652D7}" destId="{BE704CDA-5D79-4992-9B4D-878D39BD60BA}" srcOrd="2" destOrd="0" presId="urn:microsoft.com/office/officeart/2011/layout/TabList"/>
    <dgm:cxn modelId="{E20AE008-058E-42DC-86B1-EA040BAD7921}" type="presParOf" srcId="{A4B2FA1E-413A-4BD5-A476-E585DD47B770}" destId="{9FE90E38-C9A4-4232-895F-8D4DA7F22634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0401E9-DB09-4EA6-BD3F-89998E79ACB6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63C30-8134-4133-8820-AEED5EC8C957}">
      <dgm:prSet custT="1"/>
      <dgm:spPr/>
      <dgm:t>
        <a:bodyPr/>
        <a:lstStyle/>
        <a:p>
          <a:pPr rtl="0"/>
          <a:r>
            <a:rPr lang="en-US" sz="1600" dirty="0"/>
            <a:t>Available</a:t>
          </a:r>
          <a:r>
            <a:rPr lang="en-US" sz="1400" dirty="0"/>
            <a:t> </a:t>
          </a:r>
          <a:r>
            <a:rPr lang="en-US" sz="1600" dirty="0"/>
            <a:t>infrastructure</a:t>
          </a:r>
          <a:endParaRPr lang="en-US" sz="1400" dirty="0"/>
        </a:p>
      </dgm:t>
    </dgm:pt>
    <dgm:pt modelId="{39CCBBE5-24DD-403D-8362-117EB67658F5}" type="parTrans" cxnId="{2F27F40B-4725-430A-B1F9-C81C70073F06}">
      <dgm:prSet/>
      <dgm:spPr/>
      <dgm:t>
        <a:bodyPr/>
        <a:lstStyle/>
        <a:p>
          <a:endParaRPr lang="en-US"/>
        </a:p>
      </dgm:t>
    </dgm:pt>
    <dgm:pt modelId="{2C938298-9791-476D-A2E5-917E35D8C65D}" type="sibTrans" cxnId="{2F27F40B-4725-430A-B1F9-C81C70073F06}">
      <dgm:prSet/>
      <dgm:spPr/>
      <dgm:t>
        <a:bodyPr/>
        <a:lstStyle/>
        <a:p>
          <a:endParaRPr lang="en-US"/>
        </a:p>
      </dgm:t>
    </dgm:pt>
    <dgm:pt modelId="{27D59A99-7B0A-4478-9291-5E12FFCE322E}">
      <dgm:prSet custT="1"/>
      <dgm:spPr/>
      <dgm:t>
        <a:bodyPr/>
        <a:lstStyle/>
        <a:p>
          <a:pPr rtl="0"/>
          <a:r>
            <a:rPr lang="en-US" sz="1200" dirty="0"/>
            <a:t>USA: 2230 stations with ~6200 outlets</a:t>
          </a:r>
        </a:p>
      </dgm:t>
    </dgm:pt>
    <dgm:pt modelId="{C3C13307-9BE4-4436-BBB1-DBE62F454016}" type="parTrans" cxnId="{43B79720-5FFC-4823-8DCB-5CEAEE57234C}">
      <dgm:prSet/>
      <dgm:spPr/>
      <dgm:t>
        <a:bodyPr/>
        <a:lstStyle/>
        <a:p>
          <a:endParaRPr lang="en-US"/>
        </a:p>
      </dgm:t>
    </dgm:pt>
    <dgm:pt modelId="{B5066DC9-6BAD-4CF8-9094-3E88620B973A}" type="sibTrans" cxnId="{43B79720-5FFC-4823-8DCB-5CEAEE57234C}">
      <dgm:prSet/>
      <dgm:spPr/>
      <dgm:t>
        <a:bodyPr/>
        <a:lstStyle/>
        <a:p>
          <a:endParaRPr lang="en-US"/>
        </a:p>
      </dgm:t>
    </dgm:pt>
    <dgm:pt modelId="{9B1F23B5-01C4-4C1A-BF85-7C86D0BAA0A7}">
      <dgm:prSet custT="1"/>
      <dgm:spPr/>
      <dgm:t>
        <a:bodyPr/>
        <a:lstStyle/>
        <a:p>
          <a:pPr rtl="0"/>
          <a:r>
            <a:rPr lang="en-US" sz="1200" dirty="0"/>
            <a:t>GA: 116 stations with 242 outlets</a:t>
          </a:r>
        </a:p>
      </dgm:t>
    </dgm:pt>
    <dgm:pt modelId="{CB60A08D-FDCD-45D7-9BE3-278FBA08ED02}" type="parTrans" cxnId="{A42DB8A0-DB8A-4BB3-921C-EEA65AA5B991}">
      <dgm:prSet/>
      <dgm:spPr/>
      <dgm:t>
        <a:bodyPr/>
        <a:lstStyle/>
        <a:p>
          <a:endParaRPr lang="en-US"/>
        </a:p>
      </dgm:t>
    </dgm:pt>
    <dgm:pt modelId="{CFAF00DA-990D-4322-B454-B7A935945A82}" type="sibTrans" cxnId="{A42DB8A0-DB8A-4BB3-921C-EEA65AA5B991}">
      <dgm:prSet/>
      <dgm:spPr/>
      <dgm:t>
        <a:bodyPr/>
        <a:lstStyle/>
        <a:p>
          <a:endParaRPr lang="en-US"/>
        </a:p>
      </dgm:t>
    </dgm:pt>
    <dgm:pt modelId="{22F42D08-AD1B-4D1D-9D8A-B356C6A2165A}">
      <dgm:prSet custT="1"/>
      <dgm:spPr/>
      <dgm:t>
        <a:bodyPr/>
        <a:lstStyle/>
        <a:p>
          <a:pPr rtl="0"/>
          <a:r>
            <a:rPr lang="en-US" sz="1200" dirty="0"/>
            <a:t>Mostly located in urban and one in </a:t>
          </a:r>
          <a:r>
            <a:rPr lang="en-US" sz="1200" dirty="0">
              <a:solidFill>
                <a:srgbClr val="FF0000"/>
              </a:solidFill>
            </a:rPr>
            <a:t>more than 50 miles</a:t>
          </a:r>
          <a:r>
            <a:rPr lang="en-US" sz="1200" dirty="0"/>
            <a:t> in interstates</a:t>
          </a:r>
        </a:p>
      </dgm:t>
    </dgm:pt>
    <dgm:pt modelId="{36C24FA9-A76A-4771-BE19-4D2ACAE87B70}" type="parTrans" cxnId="{99164592-63CE-4F07-AB10-1698B1D81F4E}">
      <dgm:prSet/>
      <dgm:spPr/>
      <dgm:t>
        <a:bodyPr/>
        <a:lstStyle/>
        <a:p>
          <a:endParaRPr lang="en-US"/>
        </a:p>
      </dgm:t>
    </dgm:pt>
    <dgm:pt modelId="{70E98220-4356-4AEC-A55B-7F54C86422AC}" type="sibTrans" cxnId="{99164592-63CE-4F07-AB10-1698B1D81F4E}">
      <dgm:prSet/>
      <dgm:spPr/>
      <dgm:t>
        <a:bodyPr/>
        <a:lstStyle/>
        <a:p>
          <a:endParaRPr lang="en-US"/>
        </a:p>
      </dgm:t>
    </dgm:pt>
    <dgm:pt modelId="{FCE170B3-B319-4520-8682-A7E8173B6BC0}">
      <dgm:prSet/>
      <dgm:spPr/>
      <dgm:t>
        <a:bodyPr/>
        <a:lstStyle/>
        <a:p>
          <a:pPr rtl="0"/>
          <a:r>
            <a:rPr lang="en-US" dirty="0"/>
            <a:t>Challenges</a:t>
          </a:r>
        </a:p>
      </dgm:t>
    </dgm:pt>
    <dgm:pt modelId="{6D8E6022-4D93-4214-9079-837A43D15DFC}" type="parTrans" cxnId="{9F31B588-7A22-42B4-BCBD-27A36ED015F4}">
      <dgm:prSet/>
      <dgm:spPr/>
      <dgm:t>
        <a:bodyPr/>
        <a:lstStyle/>
        <a:p>
          <a:endParaRPr lang="en-US"/>
        </a:p>
      </dgm:t>
    </dgm:pt>
    <dgm:pt modelId="{A8692DC5-3937-4973-83DA-8A97D03F6B5E}" type="sibTrans" cxnId="{9F31B588-7A22-42B4-BCBD-27A36ED015F4}">
      <dgm:prSet/>
      <dgm:spPr/>
      <dgm:t>
        <a:bodyPr/>
        <a:lstStyle/>
        <a:p>
          <a:endParaRPr lang="en-US"/>
        </a:p>
      </dgm:t>
    </dgm:pt>
    <dgm:pt modelId="{09710F3C-F681-4827-9A99-652F31633356}">
      <dgm:prSet custT="1"/>
      <dgm:spPr/>
      <dgm:t>
        <a:bodyPr/>
        <a:lstStyle/>
        <a:p>
          <a:pPr rtl="0"/>
          <a:r>
            <a:rPr lang="en-US" sz="1200" dirty="0"/>
            <a:t>Business for EV charging station depends on number of EVs – one cannot grow without the other</a:t>
          </a:r>
        </a:p>
      </dgm:t>
    </dgm:pt>
    <dgm:pt modelId="{89DF4084-824D-45EE-8D7B-E45F5907C1D8}" type="parTrans" cxnId="{76246E8D-27A3-43F2-B660-DC34E76730B1}">
      <dgm:prSet/>
      <dgm:spPr/>
      <dgm:t>
        <a:bodyPr/>
        <a:lstStyle/>
        <a:p>
          <a:endParaRPr lang="en-US"/>
        </a:p>
      </dgm:t>
    </dgm:pt>
    <dgm:pt modelId="{856D7205-9E72-4451-839F-1988FF12D8D4}" type="sibTrans" cxnId="{76246E8D-27A3-43F2-B660-DC34E76730B1}">
      <dgm:prSet/>
      <dgm:spPr/>
      <dgm:t>
        <a:bodyPr/>
        <a:lstStyle/>
        <a:p>
          <a:endParaRPr lang="en-US"/>
        </a:p>
      </dgm:t>
    </dgm:pt>
    <dgm:pt modelId="{7DCD7F8B-475F-4D1E-BE8E-13B18207024F}">
      <dgm:prSet custT="1"/>
      <dgm:spPr/>
      <dgm:t>
        <a:bodyPr/>
        <a:lstStyle/>
        <a:p>
          <a:pPr rtl="0"/>
          <a:r>
            <a:rPr lang="en-US" sz="1200" dirty="0"/>
            <a:t>Need for alternate business models for fast charging stations</a:t>
          </a:r>
        </a:p>
      </dgm:t>
    </dgm:pt>
    <dgm:pt modelId="{846A9004-9522-4CC6-9129-FD256D9D3479}" type="parTrans" cxnId="{A7571776-A29B-4795-9A2F-BFEE5EE0AD73}">
      <dgm:prSet/>
      <dgm:spPr/>
      <dgm:t>
        <a:bodyPr/>
        <a:lstStyle/>
        <a:p>
          <a:endParaRPr lang="en-US"/>
        </a:p>
      </dgm:t>
    </dgm:pt>
    <dgm:pt modelId="{D61B2D85-14B4-4C92-BB55-D4420F66DA13}" type="sibTrans" cxnId="{A7571776-A29B-4795-9A2F-BFEE5EE0AD73}">
      <dgm:prSet/>
      <dgm:spPr/>
      <dgm:t>
        <a:bodyPr/>
        <a:lstStyle/>
        <a:p>
          <a:endParaRPr lang="en-US"/>
        </a:p>
      </dgm:t>
    </dgm:pt>
    <dgm:pt modelId="{DB40AC5C-01E5-4FE5-9FE8-422ECB0C6035}" type="pres">
      <dgm:prSet presAssocID="{CE0401E9-DB09-4EA6-BD3F-89998E79ACB6}" presName="theList" presStyleCnt="0">
        <dgm:presLayoutVars>
          <dgm:dir/>
          <dgm:animLvl val="lvl"/>
          <dgm:resizeHandles val="exact"/>
        </dgm:presLayoutVars>
      </dgm:prSet>
      <dgm:spPr/>
    </dgm:pt>
    <dgm:pt modelId="{423EE5B2-4F3B-4E79-8B3B-136E474108F3}" type="pres">
      <dgm:prSet presAssocID="{D6A63C30-8134-4133-8820-AEED5EC8C957}" presName="compNode" presStyleCnt="0"/>
      <dgm:spPr/>
    </dgm:pt>
    <dgm:pt modelId="{FCC93098-75EA-41E1-92BD-5711DC69344E}" type="pres">
      <dgm:prSet presAssocID="{D6A63C30-8134-4133-8820-AEED5EC8C957}" presName="noGeometry" presStyleCnt="0"/>
      <dgm:spPr/>
    </dgm:pt>
    <dgm:pt modelId="{53EC4042-E537-447A-80BC-BB4CA343BDD8}" type="pres">
      <dgm:prSet presAssocID="{D6A63C30-8134-4133-8820-AEED5EC8C957}" presName="childTextVisible" presStyleLbl="bgAccFollowNode1" presStyleIdx="0" presStyleCnt="2" custScaleX="122317">
        <dgm:presLayoutVars>
          <dgm:bulletEnabled val="1"/>
        </dgm:presLayoutVars>
      </dgm:prSet>
      <dgm:spPr/>
    </dgm:pt>
    <dgm:pt modelId="{88253B28-E1B4-455F-90E6-1EB16EF00DD1}" type="pres">
      <dgm:prSet presAssocID="{D6A63C30-8134-4133-8820-AEED5EC8C957}" presName="childTextHidden" presStyleLbl="bgAccFollowNode1" presStyleIdx="0" presStyleCnt="2"/>
      <dgm:spPr/>
    </dgm:pt>
    <dgm:pt modelId="{8CDC1435-E3B5-41C2-95EE-14AC24591062}" type="pres">
      <dgm:prSet presAssocID="{D6A63C30-8134-4133-8820-AEED5EC8C957}" presName="parentText" presStyleLbl="node1" presStyleIdx="0" presStyleCnt="2" custScaleX="116820" custScaleY="112717" custLinFactNeighborX="-18474" custLinFactNeighborY="32">
        <dgm:presLayoutVars>
          <dgm:chMax val="1"/>
          <dgm:bulletEnabled val="1"/>
        </dgm:presLayoutVars>
      </dgm:prSet>
      <dgm:spPr/>
    </dgm:pt>
    <dgm:pt modelId="{505BAD3D-D36A-490B-A5B8-ADC284E8B4B9}" type="pres">
      <dgm:prSet presAssocID="{D6A63C30-8134-4133-8820-AEED5EC8C957}" presName="aSpace" presStyleCnt="0"/>
      <dgm:spPr/>
    </dgm:pt>
    <dgm:pt modelId="{88FDB4BB-51B3-4F94-987F-5CCC7E30BC4C}" type="pres">
      <dgm:prSet presAssocID="{FCE170B3-B319-4520-8682-A7E8173B6BC0}" presName="compNode" presStyleCnt="0"/>
      <dgm:spPr/>
    </dgm:pt>
    <dgm:pt modelId="{E12C7921-A72D-4D19-BA25-A8A3A93A0184}" type="pres">
      <dgm:prSet presAssocID="{FCE170B3-B319-4520-8682-A7E8173B6BC0}" presName="noGeometry" presStyleCnt="0"/>
      <dgm:spPr/>
    </dgm:pt>
    <dgm:pt modelId="{2A7F1ECB-5888-43E7-9BDF-AEE086838757}" type="pres">
      <dgm:prSet presAssocID="{FCE170B3-B319-4520-8682-A7E8173B6BC0}" presName="childTextVisible" presStyleLbl="bgAccFollowNode1" presStyleIdx="1" presStyleCnt="2" custScaleX="133449">
        <dgm:presLayoutVars>
          <dgm:bulletEnabled val="1"/>
        </dgm:presLayoutVars>
      </dgm:prSet>
      <dgm:spPr/>
    </dgm:pt>
    <dgm:pt modelId="{8A55A732-AD4F-4738-AE6D-EA41BE43E4DD}" type="pres">
      <dgm:prSet presAssocID="{FCE170B3-B319-4520-8682-A7E8173B6BC0}" presName="childTextHidden" presStyleLbl="bgAccFollowNode1" presStyleIdx="1" presStyleCnt="2"/>
      <dgm:spPr/>
    </dgm:pt>
    <dgm:pt modelId="{0A7B9BDA-18A2-4F97-91AB-D1DB0D6AA9BA}" type="pres">
      <dgm:prSet presAssocID="{FCE170B3-B319-4520-8682-A7E8173B6BC0}" presName="parentText" presStyleLbl="node1" presStyleIdx="1" presStyleCnt="2" custLinFactNeighborX="-13708">
        <dgm:presLayoutVars>
          <dgm:chMax val="1"/>
          <dgm:bulletEnabled val="1"/>
        </dgm:presLayoutVars>
      </dgm:prSet>
      <dgm:spPr/>
    </dgm:pt>
  </dgm:ptLst>
  <dgm:cxnLst>
    <dgm:cxn modelId="{2F27F40B-4725-430A-B1F9-C81C70073F06}" srcId="{CE0401E9-DB09-4EA6-BD3F-89998E79ACB6}" destId="{D6A63C30-8134-4133-8820-AEED5EC8C957}" srcOrd="0" destOrd="0" parTransId="{39CCBBE5-24DD-403D-8362-117EB67658F5}" sibTransId="{2C938298-9791-476D-A2E5-917E35D8C65D}"/>
    <dgm:cxn modelId="{FA23C30F-5427-41E8-8F40-215F74789960}" type="presOf" srcId="{CE0401E9-DB09-4EA6-BD3F-89998E79ACB6}" destId="{DB40AC5C-01E5-4FE5-9FE8-422ECB0C6035}" srcOrd="0" destOrd="0" presId="urn:microsoft.com/office/officeart/2005/8/layout/hProcess6"/>
    <dgm:cxn modelId="{D8AF7A1D-0D5A-4BEB-ABB9-7968CF65AC65}" type="presOf" srcId="{7DCD7F8B-475F-4D1E-BE8E-13B18207024F}" destId="{8A55A732-AD4F-4738-AE6D-EA41BE43E4DD}" srcOrd="1" destOrd="1" presId="urn:microsoft.com/office/officeart/2005/8/layout/hProcess6"/>
    <dgm:cxn modelId="{1A12741F-42B5-4B8C-BEF2-28DC1C5E085D}" type="presOf" srcId="{09710F3C-F681-4827-9A99-652F31633356}" destId="{8A55A732-AD4F-4738-AE6D-EA41BE43E4DD}" srcOrd="1" destOrd="0" presId="urn:microsoft.com/office/officeart/2005/8/layout/hProcess6"/>
    <dgm:cxn modelId="{43B79720-5FFC-4823-8DCB-5CEAEE57234C}" srcId="{D6A63C30-8134-4133-8820-AEED5EC8C957}" destId="{27D59A99-7B0A-4478-9291-5E12FFCE322E}" srcOrd="0" destOrd="0" parTransId="{C3C13307-9BE4-4436-BBB1-DBE62F454016}" sibTransId="{B5066DC9-6BAD-4CF8-9094-3E88620B973A}"/>
    <dgm:cxn modelId="{D9E9D65D-A572-4DFE-ACA9-8D7CF55E28C3}" type="presOf" srcId="{22F42D08-AD1B-4D1D-9D8A-B356C6A2165A}" destId="{88253B28-E1B4-455F-90E6-1EB16EF00DD1}" srcOrd="1" destOrd="2" presId="urn:microsoft.com/office/officeart/2005/8/layout/hProcess6"/>
    <dgm:cxn modelId="{B3270A49-7D3F-4A50-907B-2CE27A135740}" type="presOf" srcId="{9B1F23B5-01C4-4C1A-BF85-7C86D0BAA0A7}" destId="{53EC4042-E537-447A-80BC-BB4CA343BDD8}" srcOrd="0" destOrd="1" presId="urn:microsoft.com/office/officeart/2005/8/layout/hProcess6"/>
    <dgm:cxn modelId="{DD537149-A9E1-4579-8ECD-8D016371713F}" type="presOf" srcId="{27D59A99-7B0A-4478-9291-5E12FFCE322E}" destId="{88253B28-E1B4-455F-90E6-1EB16EF00DD1}" srcOrd="1" destOrd="0" presId="urn:microsoft.com/office/officeart/2005/8/layout/hProcess6"/>
    <dgm:cxn modelId="{A7571776-A29B-4795-9A2F-BFEE5EE0AD73}" srcId="{FCE170B3-B319-4520-8682-A7E8173B6BC0}" destId="{7DCD7F8B-475F-4D1E-BE8E-13B18207024F}" srcOrd="1" destOrd="0" parTransId="{846A9004-9522-4CC6-9129-FD256D9D3479}" sibTransId="{D61B2D85-14B4-4C92-BB55-D4420F66DA13}"/>
    <dgm:cxn modelId="{9F31B588-7A22-42B4-BCBD-27A36ED015F4}" srcId="{CE0401E9-DB09-4EA6-BD3F-89998E79ACB6}" destId="{FCE170B3-B319-4520-8682-A7E8173B6BC0}" srcOrd="1" destOrd="0" parTransId="{6D8E6022-4D93-4214-9079-837A43D15DFC}" sibTransId="{A8692DC5-3937-4973-83DA-8A97D03F6B5E}"/>
    <dgm:cxn modelId="{76246E8D-27A3-43F2-B660-DC34E76730B1}" srcId="{FCE170B3-B319-4520-8682-A7E8173B6BC0}" destId="{09710F3C-F681-4827-9A99-652F31633356}" srcOrd="0" destOrd="0" parTransId="{89DF4084-824D-45EE-8D7B-E45F5907C1D8}" sibTransId="{856D7205-9E72-4451-839F-1988FF12D8D4}"/>
    <dgm:cxn modelId="{99164592-63CE-4F07-AB10-1698B1D81F4E}" srcId="{D6A63C30-8134-4133-8820-AEED5EC8C957}" destId="{22F42D08-AD1B-4D1D-9D8A-B356C6A2165A}" srcOrd="2" destOrd="0" parTransId="{36C24FA9-A76A-4771-BE19-4D2ACAE87B70}" sibTransId="{70E98220-4356-4AEC-A55B-7F54C86422AC}"/>
    <dgm:cxn modelId="{943C6992-0FE3-491D-8E8F-645D802C8B50}" type="presOf" srcId="{FCE170B3-B319-4520-8682-A7E8173B6BC0}" destId="{0A7B9BDA-18A2-4F97-91AB-D1DB0D6AA9BA}" srcOrd="0" destOrd="0" presId="urn:microsoft.com/office/officeart/2005/8/layout/hProcess6"/>
    <dgm:cxn modelId="{A42DB8A0-DB8A-4BB3-921C-EEA65AA5B991}" srcId="{D6A63C30-8134-4133-8820-AEED5EC8C957}" destId="{9B1F23B5-01C4-4C1A-BF85-7C86D0BAA0A7}" srcOrd="1" destOrd="0" parTransId="{CB60A08D-FDCD-45D7-9BE3-278FBA08ED02}" sibTransId="{CFAF00DA-990D-4322-B454-B7A935945A82}"/>
    <dgm:cxn modelId="{305883B2-F4C3-4438-A25D-43905CACCF3C}" type="presOf" srcId="{22F42D08-AD1B-4D1D-9D8A-B356C6A2165A}" destId="{53EC4042-E537-447A-80BC-BB4CA343BDD8}" srcOrd="0" destOrd="2" presId="urn:microsoft.com/office/officeart/2005/8/layout/hProcess6"/>
    <dgm:cxn modelId="{B55F76C8-D2C3-4E9E-9E67-0E5C2C202AA1}" type="presOf" srcId="{27D59A99-7B0A-4478-9291-5E12FFCE322E}" destId="{53EC4042-E537-447A-80BC-BB4CA343BDD8}" srcOrd="0" destOrd="0" presId="urn:microsoft.com/office/officeart/2005/8/layout/hProcess6"/>
    <dgm:cxn modelId="{5F6A05CD-86DB-485E-A281-8C87B9D0CAF9}" type="presOf" srcId="{9B1F23B5-01C4-4C1A-BF85-7C86D0BAA0A7}" destId="{88253B28-E1B4-455F-90E6-1EB16EF00DD1}" srcOrd="1" destOrd="1" presId="urn:microsoft.com/office/officeart/2005/8/layout/hProcess6"/>
    <dgm:cxn modelId="{73407CDC-D25A-4364-AD16-2ED333DF6F65}" type="presOf" srcId="{09710F3C-F681-4827-9A99-652F31633356}" destId="{2A7F1ECB-5888-43E7-9BDF-AEE086838757}" srcOrd="0" destOrd="0" presId="urn:microsoft.com/office/officeart/2005/8/layout/hProcess6"/>
    <dgm:cxn modelId="{37D4FCDC-70CA-4EB6-A9AD-369085460022}" type="presOf" srcId="{D6A63C30-8134-4133-8820-AEED5EC8C957}" destId="{8CDC1435-E3B5-41C2-95EE-14AC24591062}" srcOrd="0" destOrd="0" presId="urn:microsoft.com/office/officeart/2005/8/layout/hProcess6"/>
    <dgm:cxn modelId="{62767CE0-2D9C-4A53-A3B5-68C95F0D2B81}" type="presOf" srcId="{7DCD7F8B-475F-4D1E-BE8E-13B18207024F}" destId="{2A7F1ECB-5888-43E7-9BDF-AEE086838757}" srcOrd="0" destOrd="1" presId="urn:microsoft.com/office/officeart/2005/8/layout/hProcess6"/>
    <dgm:cxn modelId="{0636BCCA-659A-480C-9FDC-FA0D29E3E286}" type="presParOf" srcId="{DB40AC5C-01E5-4FE5-9FE8-422ECB0C6035}" destId="{423EE5B2-4F3B-4E79-8B3B-136E474108F3}" srcOrd="0" destOrd="0" presId="urn:microsoft.com/office/officeart/2005/8/layout/hProcess6"/>
    <dgm:cxn modelId="{61B66C8C-C48F-42A0-8C0B-219E0E2E35F9}" type="presParOf" srcId="{423EE5B2-4F3B-4E79-8B3B-136E474108F3}" destId="{FCC93098-75EA-41E1-92BD-5711DC69344E}" srcOrd="0" destOrd="0" presId="urn:microsoft.com/office/officeart/2005/8/layout/hProcess6"/>
    <dgm:cxn modelId="{E4274249-A0C7-4038-A540-2B7B8B19F815}" type="presParOf" srcId="{423EE5B2-4F3B-4E79-8B3B-136E474108F3}" destId="{53EC4042-E537-447A-80BC-BB4CA343BDD8}" srcOrd="1" destOrd="0" presId="urn:microsoft.com/office/officeart/2005/8/layout/hProcess6"/>
    <dgm:cxn modelId="{ECE7307C-0310-4522-8E12-F782A7474516}" type="presParOf" srcId="{423EE5B2-4F3B-4E79-8B3B-136E474108F3}" destId="{88253B28-E1B4-455F-90E6-1EB16EF00DD1}" srcOrd="2" destOrd="0" presId="urn:microsoft.com/office/officeart/2005/8/layout/hProcess6"/>
    <dgm:cxn modelId="{152D96C7-0674-4984-B245-4E454F400A8A}" type="presParOf" srcId="{423EE5B2-4F3B-4E79-8B3B-136E474108F3}" destId="{8CDC1435-E3B5-41C2-95EE-14AC24591062}" srcOrd="3" destOrd="0" presId="urn:microsoft.com/office/officeart/2005/8/layout/hProcess6"/>
    <dgm:cxn modelId="{9F5BC3C0-FA90-4D18-8F38-8FD2778EFE42}" type="presParOf" srcId="{DB40AC5C-01E5-4FE5-9FE8-422ECB0C6035}" destId="{505BAD3D-D36A-490B-A5B8-ADC284E8B4B9}" srcOrd="1" destOrd="0" presId="urn:microsoft.com/office/officeart/2005/8/layout/hProcess6"/>
    <dgm:cxn modelId="{DEF9F318-E4FC-4317-BC02-2577D08592D0}" type="presParOf" srcId="{DB40AC5C-01E5-4FE5-9FE8-422ECB0C6035}" destId="{88FDB4BB-51B3-4F94-987F-5CCC7E30BC4C}" srcOrd="2" destOrd="0" presId="urn:microsoft.com/office/officeart/2005/8/layout/hProcess6"/>
    <dgm:cxn modelId="{91F9A9E0-DE9D-47AD-A7CB-B0FBB4B8309C}" type="presParOf" srcId="{88FDB4BB-51B3-4F94-987F-5CCC7E30BC4C}" destId="{E12C7921-A72D-4D19-BA25-A8A3A93A0184}" srcOrd="0" destOrd="0" presId="urn:microsoft.com/office/officeart/2005/8/layout/hProcess6"/>
    <dgm:cxn modelId="{0F3D854C-24FC-4D54-BBED-00B6FAE54CF2}" type="presParOf" srcId="{88FDB4BB-51B3-4F94-987F-5CCC7E30BC4C}" destId="{2A7F1ECB-5888-43E7-9BDF-AEE086838757}" srcOrd="1" destOrd="0" presId="urn:microsoft.com/office/officeart/2005/8/layout/hProcess6"/>
    <dgm:cxn modelId="{17C92551-7F09-47FE-A2C3-C95ABE9994F8}" type="presParOf" srcId="{88FDB4BB-51B3-4F94-987F-5CCC7E30BC4C}" destId="{8A55A732-AD4F-4738-AE6D-EA41BE43E4DD}" srcOrd="2" destOrd="0" presId="urn:microsoft.com/office/officeart/2005/8/layout/hProcess6"/>
    <dgm:cxn modelId="{EF5BE839-FE69-4471-AED7-C4D4251935A5}" type="presParOf" srcId="{88FDB4BB-51B3-4F94-987F-5CCC7E30BC4C}" destId="{0A7B9BDA-18A2-4F97-91AB-D1DB0D6AA9B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953A14-3268-4ADB-931C-C8E3B46520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03E281-8DD7-47AE-8A22-7EE08B8AB18F}">
      <dgm:prSet phldrT="[Text]" custT="1"/>
      <dgm:spPr/>
      <dgm:t>
        <a:bodyPr/>
        <a:lstStyle/>
        <a:p>
          <a:r>
            <a:rPr lang="en-US" sz="2000" b="1" dirty="0"/>
            <a:t>Business Models</a:t>
          </a:r>
        </a:p>
      </dgm:t>
    </dgm:pt>
    <dgm:pt modelId="{43E23709-493F-4C5C-9E7E-D1169C6E4CF6}" type="parTrans" cxnId="{5974D588-3D5C-4533-B603-21C5E7CC9154}">
      <dgm:prSet/>
      <dgm:spPr/>
      <dgm:t>
        <a:bodyPr/>
        <a:lstStyle/>
        <a:p>
          <a:endParaRPr lang="en-US" sz="3200"/>
        </a:p>
      </dgm:t>
    </dgm:pt>
    <dgm:pt modelId="{B7E0C4A4-8185-4DF1-A71A-3BFBC46FF03A}" type="sibTrans" cxnId="{5974D588-3D5C-4533-B603-21C5E7CC9154}">
      <dgm:prSet/>
      <dgm:spPr/>
      <dgm:t>
        <a:bodyPr/>
        <a:lstStyle/>
        <a:p>
          <a:endParaRPr lang="en-US" sz="3200"/>
        </a:p>
      </dgm:t>
    </dgm:pt>
    <dgm:pt modelId="{D0B7DFFD-E2F9-4DBA-B0A9-9B53B6125BDC}">
      <dgm:prSet phldrT="[Text]" custT="1"/>
      <dgm:spPr/>
      <dgm:t>
        <a:bodyPr/>
        <a:lstStyle/>
        <a:p>
          <a:r>
            <a:rPr lang="en-US" sz="2000" b="1" u="sng" dirty="0"/>
            <a:t>Customers/Vehicle Owners</a:t>
          </a:r>
        </a:p>
      </dgm:t>
    </dgm:pt>
    <dgm:pt modelId="{A50C51F5-485D-4B81-9697-32D3F274C276}" type="parTrans" cxnId="{4A6605EF-4AB2-451D-A786-ADAF2EFC49DF}">
      <dgm:prSet/>
      <dgm:spPr/>
      <dgm:t>
        <a:bodyPr/>
        <a:lstStyle/>
        <a:p>
          <a:endParaRPr lang="en-US" sz="3200"/>
        </a:p>
      </dgm:t>
    </dgm:pt>
    <dgm:pt modelId="{713FBF6C-B8EA-4BFA-8197-3DF23018FEE8}" type="sibTrans" cxnId="{4A6605EF-4AB2-451D-A786-ADAF2EFC49DF}">
      <dgm:prSet/>
      <dgm:spPr/>
      <dgm:t>
        <a:bodyPr/>
        <a:lstStyle/>
        <a:p>
          <a:endParaRPr lang="en-US" sz="3200"/>
        </a:p>
      </dgm:t>
    </dgm:pt>
    <dgm:pt modelId="{1C1F8882-F630-4DDB-B4C7-AC64B5932D7F}">
      <dgm:prSet phldrT="[Text]" custT="1"/>
      <dgm:spPr/>
      <dgm:t>
        <a:bodyPr/>
        <a:lstStyle/>
        <a:p>
          <a:pPr>
            <a:buNone/>
          </a:pPr>
          <a:r>
            <a:rPr lang="en-US" sz="2000" b="1" u="sng" dirty="0"/>
            <a:t>Non-utility participants</a:t>
          </a:r>
          <a:endParaRPr lang="en-US" sz="2000" dirty="0"/>
        </a:p>
      </dgm:t>
    </dgm:pt>
    <dgm:pt modelId="{66AB686A-45B6-437E-A822-2B4148FC7D29}" type="parTrans" cxnId="{685B065D-5AB9-401C-BA84-4C6347574723}">
      <dgm:prSet/>
      <dgm:spPr/>
      <dgm:t>
        <a:bodyPr/>
        <a:lstStyle/>
        <a:p>
          <a:endParaRPr lang="en-US" sz="3200"/>
        </a:p>
      </dgm:t>
    </dgm:pt>
    <dgm:pt modelId="{72219324-CE0C-43AD-AE6B-182147D6DD41}" type="sibTrans" cxnId="{685B065D-5AB9-401C-BA84-4C6347574723}">
      <dgm:prSet/>
      <dgm:spPr/>
      <dgm:t>
        <a:bodyPr/>
        <a:lstStyle/>
        <a:p>
          <a:endParaRPr lang="en-US" sz="3200"/>
        </a:p>
      </dgm:t>
    </dgm:pt>
    <dgm:pt modelId="{480E9041-73F9-47BC-989A-72CDF60F1DD3}">
      <dgm:prSet phldrT="[Text]" custT="1"/>
      <dgm:spPr/>
      <dgm:t>
        <a:bodyPr/>
        <a:lstStyle/>
        <a:p>
          <a:r>
            <a:rPr lang="en-US" sz="2000" b="1" u="sng" dirty="0"/>
            <a:t>OEMs</a:t>
          </a:r>
        </a:p>
      </dgm:t>
    </dgm:pt>
    <dgm:pt modelId="{8D52FC2B-3936-476F-91FA-F77272DDC404}" type="parTrans" cxnId="{D332C449-08A8-4324-B7C1-1412CF8513CE}">
      <dgm:prSet/>
      <dgm:spPr/>
      <dgm:t>
        <a:bodyPr/>
        <a:lstStyle/>
        <a:p>
          <a:endParaRPr lang="en-US" sz="3200"/>
        </a:p>
      </dgm:t>
    </dgm:pt>
    <dgm:pt modelId="{0E420568-68DC-4AA4-A501-C121332FF5D2}" type="sibTrans" cxnId="{D332C449-08A8-4324-B7C1-1412CF8513CE}">
      <dgm:prSet/>
      <dgm:spPr/>
      <dgm:t>
        <a:bodyPr/>
        <a:lstStyle/>
        <a:p>
          <a:endParaRPr lang="en-US" sz="3200"/>
        </a:p>
      </dgm:t>
    </dgm:pt>
    <dgm:pt modelId="{6780CCB9-D650-45B2-9A68-859F1C3753A3}">
      <dgm:prSet phldrT="[Text]" custT="1"/>
      <dgm:spPr/>
      <dgm:t>
        <a:bodyPr/>
        <a:lstStyle/>
        <a:p>
          <a:r>
            <a:rPr lang="en-US" sz="2000" b="1" u="sng" dirty="0"/>
            <a:t>Utilities</a:t>
          </a:r>
        </a:p>
      </dgm:t>
    </dgm:pt>
    <dgm:pt modelId="{97375EFA-5ABD-4CEE-AE80-0460EA586365}" type="parTrans" cxnId="{1EBBC881-0334-476E-BB3F-603EA54C78B0}">
      <dgm:prSet/>
      <dgm:spPr/>
      <dgm:t>
        <a:bodyPr/>
        <a:lstStyle/>
        <a:p>
          <a:endParaRPr lang="en-US" sz="3200"/>
        </a:p>
      </dgm:t>
    </dgm:pt>
    <dgm:pt modelId="{42F031A0-ABBC-47DD-A6DF-CA33F0397759}" type="sibTrans" cxnId="{1EBBC881-0334-476E-BB3F-603EA54C78B0}">
      <dgm:prSet/>
      <dgm:spPr/>
      <dgm:t>
        <a:bodyPr/>
        <a:lstStyle/>
        <a:p>
          <a:endParaRPr lang="en-US" sz="3200"/>
        </a:p>
      </dgm:t>
    </dgm:pt>
    <dgm:pt modelId="{A466AD3B-5D81-4A0C-A637-EDFC35B75768}">
      <dgm:prSet phldrT="[Text]" custT="1"/>
      <dgm:spPr/>
      <dgm:t>
        <a:bodyPr/>
        <a:lstStyle/>
        <a:p>
          <a:r>
            <a:rPr lang="en-US" sz="1800" dirty="0"/>
            <a:t>Individual EV owners</a:t>
          </a:r>
        </a:p>
      </dgm:t>
    </dgm:pt>
    <dgm:pt modelId="{4A5F639B-135D-447E-B6DE-EA7CC3AABF54}" type="parTrans" cxnId="{3C678EF4-6CC5-483E-BEF6-C9E5AB6BAFA4}">
      <dgm:prSet/>
      <dgm:spPr/>
      <dgm:t>
        <a:bodyPr/>
        <a:lstStyle/>
        <a:p>
          <a:endParaRPr lang="en-US" sz="3200"/>
        </a:p>
      </dgm:t>
    </dgm:pt>
    <dgm:pt modelId="{5BDD7A6E-1B9E-49AE-A52C-921A69A63D3D}" type="sibTrans" cxnId="{3C678EF4-6CC5-483E-BEF6-C9E5AB6BAFA4}">
      <dgm:prSet/>
      <dgm:spPr/>
      <dgm:t>
        <a:bodyPr/>
        <a:lstStyle/>
        <a:p>
          <a:endParaRPr lang="en-US" sz="3200"/>
        </a:p>
      </dgm:t>
    </dgm:pt>
    <dgm:pt modelId="{08ACFDC8-5EEE-475A-BFDD-67599D26479D}">
      <dgm:prSet phldrT="[Text]" custT="1"/>
      <dgm:spPr/>
      <dgm:t>
        <a:bodyPr/>
        <a:lstStyle/>
        <a:p>
          <a:r>
            <a:rPr lang="en-US" sz="1800" dirty="0"/>
            <a:t>Ownership of vehicles</a:t>
          </a:r>
        </a:p>
      </dgm:t>
    </dgm:pt>
    <dgm:pt modelId="{F084566A-A3FB-4375-8840-C3C7F93220E3}" type="parTrans" cxnId="{E5A8DF5F-69E7-41CF-AED6-4D24A26CB79A}">
      <dgm:prSet/>
      <dgm:spPr/>
      <dgm:t>
        <a:bodyPr/>
        <a:lstStyle/>
        <a:p>
          <a:endParaRPr lang="en-US" sz="3200"/>
        </a:p>
      </dgm:t>
    </dgm:pt>
    <dgm:pt modelId="{5EFF26CD-B161-48A4-893B-5F43FBB7DCE0}" type="sibTrans" cxnId="{E5A8DF5F-69E7-41CF-AED6-4D24A26CB79A}">
      <dgm:prSet/>
      <dgm:spPr/>
      <dgm:t>
        <a:bodyPr/>
        <a:lstStyle/>
        <a:p>
          <a:endParaRPr lang="en-US" sz="3200"/>
        </a:p>
      </dgm:t>
    </dgm:pt>
    <dgm:pt modelId="{BD332F38-CF0F-4CFB-B3F1-034AE09557D9}">
      <dgm:prSet phldrT="[Text]" custT="1"/>
      <dgm:spPr/>
      <dgm:t>
        <a:bodyPr/>
        <a:lstStyle/>
        <a:p>
          <a:r>
            <a:rPr lang="en-US" sz="1800" dirty="0"/>
            <a:t>Managing charging remotely</a:t>
          </a:r>
        </a:p>
      </dgm:t>
    </dgm:pt>
    <dgm:pt modelId="{BD088219-E1DD-41E4-9A7B-C28835A885AC}" type="parTrans" cxnId="{F20B8853-274C-4DC9-912C-9C8E4E4330D0}">
      <dgm:prSet/>
      <dgm:spPr/>
      <dgm:t>
        <a:bodyPr/>
        <a:lstStyle/>
        <a:p>
          <a:endParaRPr lang="en-US" sz="3200"/>
        </a:p>
      </dgm:t>
    </dgm:pt>
    <dgm:pt modelId="{E57598FA-3DF7-42AF-971E-2716F4C3E050}" type="sibTrans" cxnId="{F20B8853-274C-4DC9-912C-9C8E4E4330D0}">
      <dgm:prSet/>
      <dgm:spPr/>
      <dgm:t>
        <a:bodyPr/>
        <a:lstStyle/>
        <a:p>
          <a:endParaRPr lang="en-US" sz="3200"/>
        </a:p>
      </dgm:t>
    </dgm:pt>
    <dgm:pt modelId="{1BDE7EDE-10CE-4726-8409-D52EE1681370}">
      <dgm:prSet phldrT="[Text]" custT="1"/>
      <dgm:spPr/>
      <dgm:t>
        <a:bodyPr/>
        <a:lstStyle/>
        <a:p>
          <a:r>
            <a:rPr lang="en-US" sz="1800" dirty="0"/>
            <a:t>Owning charging infrastructure</a:t>
          </a:r>
        </a:p>
      </dgm:t>
    </dgm:pt>
    <dgm:pt modelId="{C7ECF87B-249C-40AD-ACE8-2521E5789122}" type="parTrans" cxnId="{CE328F8B-8337-4871-8607-A86AACD2E6D2}">
      <dgm:prSet/>
      <dgm:spPr/>
      <dgm:t>
        <a:bodyPr/>
        <a:lstStyle/>
        <a:p>
          <a:endParaRPr lang="en-US" sz="3200"/>
        </a:p>
      </dgm:t>
    </dgm:pt>
    <dgm:pt modelId="{E22DFDD2-70C7-4A95-AACC-1828881A3F34}" type="sibTrans" cxnId="{CE328F8B-8337-4871-8607-A86AACD2E6D2}">
      <dgm:prSet/>
      <dgm:spPr/>
      <dgm:t>
        <a:bodyPr/>
        <a:lstStyle/>
        <a:p>
          <a:endParaRPr lang="en-US" sz="3200"/>
        </a:p>
      </dgm:t>
    </dgm:pt>
    <dgm:pt modelId="{175FE675-CC19-429E-8E3F-20DC0D7AF602}">
      <dgm:prSet phldrT="[Text]" custT="1"/>
      <dgm:spPr/>
      <dgm:t>
        <a:bodyPr/>
        <a:lstStyle/>
        <a:p>
          <a:r>
            <a:rPr lang="en-US" sz="1800" dirty="0"/>
            <a:t>Providing ICEs as back-up for long distance travel</a:t>
          </a:r>
        </a:p>
      </dgm:t>
    </dgm:pt>
    <dgm:pt modelId="{E8D285DE-0BF6-4BA5-A0CD-BAF032BF9B82}" type="parTrans" cxnId="{A5F583EE-7F90-4AEF-B387-2EB74E89D86F}">
      <dgm:prSet/>
      <dgm:spPr/>
      <dgm:t>
        <a:bodyPr/>
        <a:lstStyle/>
        <a:p>
          <a:endParaRPr lang="en-US" sz="3200"/>
        </a:p>
      </dgm:t>
    </dgm:pt>
    <dgm:pt modelId="{1D47674C-5C93-4C34-B29C-ECEE6B1B10DE}" type="sibTrans" cxnId="{A5F583EE-7F90-4AEF-B387-2EB74E89D86F}">
      <dgm:prSet/>
      <dgm:spPr/>
      <dgm:t>
        <a:bodyPr/>
        <a:lstStyle/>
        <a:p>
          <a:endParaRPr lang="en-US" sz="3200"/>
        </a:p>
      </dgm:t>
    </dgm:pt>
    <dgm:pt modelId="{E137BF45-73F8-4B24-9A64-6B8DD801510B}">
      <dgm:prSet phldrT="[Text]" custT="1"/>
      <dgm:spPr/>
      <dgm:t>
        <a:bodyPr/>
        <a:lstStyle/>
        <a:p>
          <a:r>
            <a:rPr lang="en-US" sz="1800" dirty="0"/>
            <a:t>Role of fleet owners</a:t>
          </a:r>
        </a:p>
      </dgm:t>
    </dgm:pt>
    <dgm:pt modelId="{D9ABF275-FE8A-47AF-8006-F717ACACB774}" type="parTrans" cxnId="{7709F4DC-BF77-4E48-81EA-32B11239190E}">
      <dgm:prSet/>
      <dgm:spPr/>
      <dgm:t>
        <a:bodyPr/>
        <a:lstStyle/>
        <a:p>
          <a:endParaRPr lang="en-US" sz="3200"/>
        </a:p>
      </dgm:t>
    </dgm:pt>
    <dgm:pt modelId="{30CC23CD-49B1-4075-A579-62AA43B4AAE1}" type="sibTrans" cxnId="{7709F4DC-BF77-4E48-81EA-32B11239190E}">
      <dgm:prSet/>
      <dgm:spPr/>
      <dgm:t>
        <a:bodyPr/>
        <a:lstStyle/>
        <a:p>
          <a:endParaRPr lang="en-US" sz="3200"/>
        </a:p>
      </dgm:t>
    </dgm:pt>
    <dgm:pt modelId="{4D2A74B5-DD79-4503-B101-C6EC5386BF2B}">
      <dgm:prSet phldrT="[Text]" custT="1"/>
      <dgm:spPr/>
      <dgm:t>
        <a:bodyPr/>
        <a:lstStyle/>
        <a:p>
          <a:endParaRPr lang="en-US" sz="1200" dirty="0"/>
        </a:p>
        <a:p>
          <a:endParaRPr lang="en-US" sz="1200" dirty="0"/>
        </a:p>
      </dgm:t>
    </dgm:pt>
    <dgm:pt modelId="{B7E69C55-BBE8-46F0-9F69-AC30971C57D0}" type="parTrans" cxnId="{F05E5308-065D-45E5-9700-1EFF98EEE362}">
      <dgm:prSet/>
      <dgm:spPr/>
      <dgm:t>
        <a:bodyPr/>
        <a:lstStyle/>
        <a:p>
          <a:endParaRPr lang="en-US" sz="3200"/>
        </a:p>
      </dgm:t>
    </dgm:pt>
    <dgm:pt modelId="{58A8140C-D8A9-4641-9B24-3C8119A05044}" type="sibTrans" cxnId="{F05E5308-065D-45E5-9700-1EFF98EEE362}">
      <dgm:prSet/>
      <dgm:spPr/>
      <dgm:t>
        <a:bodyPr/>
        <a:lstStyle/>
        <a:p>
          <a:endParaRPr lang="en-US" sz="3200"/>
        </a:p>
      </dgm:t>
    </dgm:pt>
    <dgm:pt modelId="{0D3DEFEC-0DCB-4177-9331-3C14A3C39F5C}">
      <dgm:prSet phldrT="[Text]" custT="1"/>
      <dgm:spPr/>
      <dgm:t>
        <a:bodyPr/>
        <a:lstStyle/>
        <a:p>
          <a:r>
            <a:rPr lang="en-US" sz="1800" dirty="0"/>
            <a:t>Leasing vehicles</a:t>
          </a:r>
        </a:p>
      </dgm:t>
    </dgm:pt>
    <dgm:pt modelId="{42F62C71-FE7B-46DE-A304-67708C1637F3}" type="parTrans" cxnId="{510E75CA-128F-4E0D-AB88-016E015A4BE9}">
      <dgm:prSet/>
      <dgm:spPr/>
      <dgm:t>
        <a:bodyPr/>
        <a:lstStyle/>
        <a:p>
          <a:endParaRPr lang="en-US" sz="3200"/>
        </a:p>
      </dgm:t>
    </dgm:pt>
    <dgm:pt modelId="{99CFEAAC-98E2-4A73-9F63-E376E1C0E3D6}" type="sibTrans" cxnId="{510E75CA-128F-4E0D-AB88-016E015A4BE9}">
      <dgm:prSet/>
      <dgm:spPr/>
      <dgm:t>
        <a:bodyPr/>
        <a:lstStyle/>
        <a:p>
          <a:endParaRPr lang="en-US" sz="3200"/>
        </a:p>
      </dgm:t>
    </dgm:pt>
    <dgm:pt modelId="{E06CB88B-CB6A-44D2-BF36-B02A1D626FF6}">
      <dgm:prSet phldrT="[Text]" custT="1"/>
      <dgm:spPr/>
      <dgm:t>
        <a:bodyPr/>
        <a:lstStyle/>
        <a:p>
          <a:r>
            <a:rPr lang="en-US" sz="1800" dirty="0"/>
            <a:t>Ownership of charging infrastructure</a:t>
          </a:r>
        </a:p>
      </dgm:t>
    </dgm:pt>
    <dgm:pt modelId="{F886FC2D-355E-409D-950B-76B5C48C5DF5}" type="parTrans" cxnId="{D855F9BB-F8EC-4118-BF32-0B954E80718B}">
      <dgm:prSet/>
      <dgm:spPr/>
      <dgm:t>
        <a:bodyPr/>
        <a:lstStyle/>
        <a:p>
          <a:endParaRPr lang="en-US" sz="3200"/>
        </a:p>
      </dgm:t>
    </dgm:pt>
    <dgm:pt modelId="{D011A449-71F0-41C4-9B68-7D8D3D316ABE}" type="sibTrans" cxnId="{D855F9BB-F8EC-4118-BF32-0B954E80718B}">
      <dgm:prSet/>
      <dgm:spPr/>
      <dgm:t>
        <a:bodyPr/>
        <a:lstStyle/>
        <a:p>
          <a:endParaRPr lang="en-US" sz="3200"/>
        </a:p>
      </dgm:t>
    </dgm:pt>
    <dgm:pt modelId="{DF9CC318-FC41-44BF-AB25-18E983118ABF}">
      <dgm:prSet phldrT="[Text]" custT="1"/>
      <dgm:spPr/>
      <dgm:t>
        <a:bodyPr/>
        <a:lstStyle/>
        <a:p>
          <a:r>
            <a:rPr lang="en-US" sz="1800" dirty="0"/>
            <a:t>Contracts for GIV services</a:t>
          </a:r>
        </a:p>
      </dgm:t>
    </dgm:pt>
    <dgm:pt modelId="{9CB40F17-9CD1-4F2B-850B-A2098A0897C7}" type="parTrans" cxnId="{62BC1A07-8368-4AE6-9270-C87A4A27906D}">
      <dgm:prSet/>
      <dgm:spPr/>
      <dgm:t>
        <a:bodyPr/>
        <a:lstStyle/>
        <a:p>
          <a:endParaRPr lang="en-US"/>
        </a:p>
      </dgm:t>
    </dgm:pt>
    <dgm:pt modelId="{CE1812CA-3418-43EB-9749-1B1678498890}" type="sibTrans" cxnId="{62BC1A07-8368-4AE6-9270-C87A4A27906D}">
      <dgm:prSet/>
      <dgm:spPr/>
      <dgm:t>
        <a:bodyPr/>
        <a:lstStyle/>
        <a:p>
          <a:endParaRPr lang="en-US"/>
        </a:p>
      </dgm:t>
    </dgm:pt>
    <dgm:pt modelId="{2FB50B93-FD3E-463E-819E-0F9E192CCF42}">
      <dgm:prSet phldrT="[Text]" custT="1"/>
      <dgm:spPr/>
      <dgm:t>
        <a:bodyPr/>
        <a:lstStyle/>
        <a:p>
          <a:r>
            <a:rPr lang="en-US" sz="1800" dirty="0"/>
            <a:t>Open market trading</a:t>
          </a:r>
        </a:p>
      </dgm:t>
    </dgm:pt>
    <dgm:pt modelId="{2E43881D-C475-4438-B986-E0C0934C69E5}" type="parTrans" cxnId="{3D92DBB3-90D7-408C-808A-6516F6B38CFF}">
      <dgm:prSet/>
      <dgm:spPr/>
      <dgm:t>
        <a:bodyPr/>
        <a:lstStyle/>
        <a:p>
          <a:endParaRPr lang="en-US"/>
        </a:p>
      </dgm:t>
    </dgm:pt>
    <dgm:pt modelId="{0D6AF4DA-608F-474E-9F2F-884784E2409C}" type="sibTrans" cxnId="{3D92DBB3-90D7-408C-808A-6516F6B38CFF}">
      <dgm:prSet/>
      <dgm:spPr/>
      <dgm:t>
        <a:bodyPr/>
        <a:lstStyle/>
        <a:p>
          <a:endParaRPr lang="en-US"/>
        </a:p>
      </dgm:t>
    </dgm:pt>
    <dgm:pt modelId="{794B7AF1-4DFD-4784-804E-F8FBE04AB142}">
      <dgm:prSet phldrT="[Text]" custT="1"/>
      <dgm:spPr/>
      <dgm:t>
        <a:bodyPr/>
        <a:lstStyle/>
        <a:p>
          <a:r>
            <a:rPr lang="en-US" sz="1800" dirty="0"/>
            <a:t>Participating in the market as aggregators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524F3050-EBB8-4BD0-A3EC-1D6D47F6D961}" type="parTrans" cxnId="{DFF66FCA-5868-4210-ACB9-BFC42C23D1F6}">
      <dgm:prSet/>
      <dgm:spPr/>
      <dgm:t>
        <a:bodyPr/>
        <a:lstStyle/>
        <a:p>
          <a:endParaRPr lang="en-US"/>
        </a:p>
      </dgm:t>
    </dgm:pt>
    <dgm:pt modelId="{5D147776-CEF1-4A4C-9E89-49C463FAC580}" type="sibTrans" cxnId="{DFF66FCA-5868-4210-ACB9-BFC42C23D1F6}">
      <dgm:prSet/>
      <dgm:spPr/>
      <dgm:t>
        <a:bodyPr/>
        <a:lstStyle/>
        <a:p>
          <a:endParaRPr lang="en-US"/>
        </a:p>
      </dgm:t>
    </dgm:pt>
    <dgm:pt modelId="{73702434-FF62-4EF7-A1F0-891E6C238F16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Ownership of vehicles and charging infrastructure</a:t>
          </a:r>
        </a:p>
      </dgm:t>
    </dgm:pt>
    <dgm:pt modelId="{97EB1BC5-0DD4-44A2-A239-65B3D6F3001F}" type="parTrans" cxnId="{C390BC06-7883-49E4-8DEB-EB58318D2CDC}">
      <dgm:prSet/>
      <dgm:spPr/>
      <dgm:t>
        <a:bodyPr/>
        <a:lstStyle/>
        <a:p>
          <a:endParaRPr lang="en-US"/>
        </a:p>
      </dgm:t>
    </dgm:pt>
    <dgm:pt modelId="{AE2A9C79-9563-4964-98AC-A8A3C989DFF5}" type="sibTrans" cxnId="{C390BC06-7883-49E4-8DEB-EB58318D2CDC}">
      <dgm:prSet/>
      <dgm:spPr/>
      <dgm:t>
        <a:bodyPr/>
        <a:lstStyle/>
        <a:p>
          <a:endParaRPr lang="en-US"/>
        </a:p>
      </dgm:t>
    </dgm:pt>
    <dgm:pt modelId="{781E2C05-2DE2-41EF-BAB5-2B89470F8DAB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Leasing infrastructure and vehicles</a:t>
          </a:r>
        </a:p>
      </dgm:t>
    </dgm:pt>
    <dgm:pt modelId="{8136C4CD-8E8F-4645-8002-8DF3AFDADAFF}" type="parTrans" cxnId="{C8AE7E84-3C39-481A-91F5-9C291B4FE9FE}">
      <dgm:prSet/>
      <dgm:spPr/>
      <dgm:t>
        <a:bodyPr/>
        <a:lstStyle/>
        <a:p>
          <a:endParaRPr lang="en-US"/>
        </a:p>
      </dgm:t>
    </dgm:pt>
    <dgm:pt modelId="{B6273586-CEDA-49C6-A1C8-34F291612035}" type="sibTrans" cxnId="{C8AE7E84-3C39-481A-91F5-9C291B4FE9FE}">
      <dgm:prSet/>
      <dgm:spPr/>
      <dgm:t>
        <a:bodyPr/>
        <a:lstStyle/>
        <a:p>
          <a:endParaRPr lang="en-US"/>
        </a:p>
      </dgm:t>
    </dgm:pt>
    <dgm:pt modelId="{D1BC6DF7-A177-42FB-8465-419C21E6BD7D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Participating as aggregators &amp; providing subscription</a:t>
          </a:r>
        </a:p>
      </dgm:t>
    </dgm:pt>
    <dgm:pt modelId="{CFD68957-7457-43C7-8DC6-5DC51F66C831}" type="parTrans" cxnId="{064373E6-004F-4DC9-A685-97BEDD76D162}">
      <dgm:prSet/>
      <dgm:spPr/>
      <dgm:t>
        <a:bodyPr/>
        <a:lstStyle/>
        <a:p>
          <a:endParaRPr lang="en-US"/>
        </a:p>
      </dgm:t>
    </dgm:pt>
    <dgm:pt modelId="{426E831F-3EEB-48CD-8218-9D85E06AA213}" type="sibTrans" cxnId="{064373E6-004F-4DC9-A685-97BEDD76D162}">
      <dgm:prSet/>
      <dgm:spPr/>
      <dgm:t>
        <a:bodyPr/>
        <a:lstStyle/>
        <a:p>
          <a:endParaRPr lang="en-US"/>
        </a:p>
      </dgm:t>
    </dgm:pt>
    <dgm:pt modelId="{068D7AF9-E1FE-4461-8591-7F6125E4E422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Ride-sharing</a:t>
          </a:r>
          <a:endParaRPr lang="en-US" sz="2000" dirty="0"/>
        </a:p>
      </dgm:t>
    </dgm:pt>
    <dgm:pt modelId="{D7D9836D-9239-41D9-A892-D0636BD4AECB}" type="parTrans" cxnId="{6CD34542-130D-4859-BDA2-84826B403F1B}">
      <dgm:prSet/>
      <dgm:spPr/>
      <dgm:t>
        <a:bodyPr/>
        <a:lstStyle/>
        <a:p>
          <a:endParaRPr lang="en-US"/>
        </a:p>
      </dgm:t>
    </dgm:pt>
    <dgm:pt modelId="{7A444B91-A968-4C5C-8573-277813DB0023}" type="sibTrans" cxnId="{6CD34542-130D-4859-BDA2-84826B403F1B}">
      <dgm:prSet/>
      <dgm:spPr/>
      <dgm:t>
        <a:bodyPr/>
        <a:lstStyle/>
        <a:p>
          <a:endParaRPr lang="en-US"/>
        </a:p>
      </dgm:t>
    </dgm:pt>
    <dgm:pt modelId="{A8DFBF3B-2146-4D93-952C-87FE66ACFA20}">
      <dgm:prSet phldrT="[Text]" custT="1"/>
      <dgm:spPr/>
      <dgm:t>
        <a:bodyPr/>
        <a:lstStyle/>
        <a:p>
          <a:r>
            <a:rPr lang="en-US" sz="1800" dirty="0"/>
            <a:t>Role of vehicle renting companies</a:t>
          </a:r>
        </a:p>
      </dgm:t>
    </dgm:pt>
    <dgm:pt modelId="{D9C17A55-D6DD-46BD-A8A4-E0FA635094D9}" type="parTrans" cxnId="{FE6854E5-473F-44C1-8B2D-00CD153059F8}">
      <dgm:prSet/>
      <dgm:spPr/>
      <dgm:t>
        <a:bodyPr/>
        <a:lstStyle/>
        <a:p>
          <a:endParaRPr lang="en-US"/>
        </a:p>
      </dgm:t>
    </dgm:pt>
    <dgm:pt modelId="{50A502BF-9910-4866-81ED-FD55282A5D0F}" type="sibTrans" cxnId="{FE6854E5-473F-44C1-8B2D-00CD153059F8}">
      <dgm:prSet/>
      <dgm:spPr/>
      <dgm:t>
        <a:bodyPr/>
        <a:lstStyle/>
        <a:p>
          <a:endParaRPr lang="en-US"/>
        </a:p>
      </dgm:t>
    </dgm:pt>
    <dgm:pt modelId="{DCF07647-2C77-44BB-9928-1687CD3FC8BF}">
      <dgm:prSet phldrT="[Text]" custT="1"/>
      <dgm:spPr/>
      <dgm:t>
        <a:bodyPr/>
        <a:lstStyle/>
        <a:p>
          <a:pPr>
            <a:buNone/>
          </a:pPr>
          <a:r>
            <a:rPr lang="en-US" sz="1400"/>
            <a:t>Special </a:t>
          </a:r>
          <a:r>
            <a:rPr lang="en-US" sz="1400" dirty="0"/>
            <a:t>contracts among ride share companies &amp; aggregators</a:t>
          </a:r>
          <a:endParaRPr lang="en-US" sz="1800" dirty="0"/>
        </a:p>
        <a:p>
          <a:pPr>
            <a:buNone/>
          </a:pPr>
          <a:endParaRPr lang="en-US" sz="2000" dirty="0"/>
        </a:p>
        <a:p>
          <a:pPr>
            <a:buNone/>
          </a:pPr>
          <a:endParaRPr lang="en-US" sz="2000" dirty="0"/>
        </a:p>
        <a:p>
          <a:pPr>
            <a:buFont typeface="Arial" panose="020B0604020202020204" pitchFamily="34" charset="0"/>
            <a:buChar char="•"/>
          </a:pPr>
          <a:endParaRPr lang="en-US" sz="2000" dirty="0"/>
        </a:p>
      </dgm:t>
    </dgm:pt>
    <dgm:pt modelId="{DB5F4135-F45D-4556-A3A7-A487EFEA8C21}" type="parTrans" cxnId="{38A8C3C0-A1E5-4994-8A9F-FD17C5743D28}">
      <dgm:prSet/>
      <dgm:spPr/>
      <dgm:t>
        <a:bodyPr/>
        <a:lstStyle/>
        <a:p>
          <a:endParaRPr lang="en-US"/>
        </a:p>
      </dgm:t>
    </dgm:pt>
    <dgm:pt modelId="{2FD2A2B2-A446-45F0-AC96-E2DA05DB5266}" type="sibTrans" cxnId="{38A8C3C0-A1E5-4994-8A9F-FD17C5743D28}">
      <dgm:prSet/>
      <dgm:spPr/>
      <dgm:t>
        <a:bodyPr/>
        <a:lstStyle/>
        <a:p>
          <a:endParaRPr lang="en-US"/>
        </a:p>
      </dgm:t>
    </dgm:pt>
    <dgm:pt modelId="{658344A0-6D65-46CF-A45A-056750742C49}">
      <dgm:prSet phldrT="[Text]" custT="1"/>
      <dgm:spPr/>
      <dgm:t>
        <a:bodyPr/>
        <a:lstStyle/>
        <a:p>
          <a:r>
            <a:rPr lang="en-US" sz="1800" dirty="0"/>
            <a:t>Managed charging by third-parties</a:t>
          </a:r>
        </a:p>
      </dgm:t>
    </dgm:pt>
    <dgm:pt modelId="{99B23923-814B-4BEF-9214-F4B9FA840808}" type="parTrans" cxnId="{84ACB5D0-C04A-48E5-8A7C-60FD6E6D7370}">
      <dgm:prSet/>
      <dgm:spPr/>
      <dgm:t>
        <a:bodyPr/>
        <a:lstStyle/>
        <a:p>
          <a:endParaRPr lang="en-US"/>
        </a:p>
      </dgm:t>
    </dgm:pt>
    <dgm:pt modelId="{C760C68D-05CE-4F97-98CB-AA56E52D1720}" type="sibTrans" cxnId="{84ACB5D0-C04A-48E5-8A7C-60FD6E6D7370}">
      <dgm:prSet/>
      <dgm:spPr/>
      <dgm:t>
        <a:bodyPr/>
        <a:lstStyle/>
        <a:p>
          <a:endParaRPr lang="en-US"/>
        </a:p>
      </dgm:t>
    </dgm:pt>
    <dgm:pt modelId="{5F106060-D1C5-4E17-95E1-7664C9A6FA92}" type="pres">
      <dgm:prSet presAssocID="{CF953A14-3268-4ADB-931C-C8E3B465203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DEB286-37B9-484E-BEBD-879E11458649}" type="pres">
      <dgm:prSet presAssocID="{CF953A14-3268-4ADB-931C-C8E3B4652034}" presName="matrix" presStyleCnt="0"/>
      <dgm:spPr/>
    </dgm:pt>
    <dgm:pt modelId="{CE49F252-1A76-4F96-BFBA-A3D170F84D09}" type="pres">
      <dgm:prSet presAssocID="{CF953A14-3268-4ADB-931C-C8E3B4652034}" presName="tile1" presStyleLbl="node1" presStyleIdx="0" presStyleCnt="4" custLinFactNeighborX="-5128"/>
      <dgm:spPr/>
    </dgm:pt>
    <dgm:pt modelId="{5B582911-FDDB-4A07-AE8B-5C8DF9FD8631}" type="pres">
      <dgm:prSet presAssocID="{CF953A14-3268-4ADB-931C-C8E3B46520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7D305D-EC32-489D-81C2-6CA3B6D14F3C}" type="pres">
      <dgm:prSet presAssocID="{CF953A14-3268-4ADB-931C-C8E3B4652034}" presName="tile2" presStyleLbl="node1" presStyleIdx="1" presStyleCnt="4"/>
      <dgm:spPr/>
    </dgm:pt>
    <dgm:pt modelId="{80CFCD14-C0B5-4A51-A99E-114726499839}" type="pres">
      <dgm:prSet presAssocID="{CF953A14-3268-4ADB-931C-C8E3B46520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531DE4A-1B70-45F7-A6EF-4298AA83CA4A}" type="pres">
      <dgm:prSet presAssocID="{CF953A14-3268-4ADB-931C-C8E3B4652034}" presName="tile3" presStyleLbl="node1" presStyleIdx="2" presStyleCnt="4"/>
      <dgm:spPr/>
    </dgm:pt>
    <dgm:pt modelId="{AAA71A64-B731-42C6-9009-4E2E63A5A785}" type="pres">
      <dgm:prSet presAssocID="{CF953A14-3268-4ADB-931C-C8E3B46520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B0FF85-4E02-47EB-9E6D-427C7D39AAD2}" type="pres">
      <dgm:prSet presAssocID="{CF953A14-3268-4ADB-931C-C8E3B4652034}" presName="tile4" presStyleLbl="node1" presStyleIdx="3" presStyleCnt="4"/>
      <dgm:spPr/>
    </dgm:pt>
    <dgm:pt modelId="{E40015F6-232F-4128-A121-E5BEC89ABC27}" type="pres">
      <dgm:prSet presAssocID="{CF953A14-3268-4ADB-931C-C8E3B46520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5245EAE-BCCD-494F-92C2-BA68D9B8F9F9}" type="pres">
      <dgm:prSet presAssocID="{CF953A14-3268-4ADB-931C-C8E3B4652034}" presName="centerTile" presStyleLbl="fgShp" presStyleIdx="0" presStyleCnt="1" custScaleX="82963" custScaleY="30795" custLinFactNeighborY="13261">
        <dgm:presLayoutVars>
          <dgm:chMax val="0"/>
          <dgm:chPref val="0"/>
        </dgm:presLayoutVars>
      </dgm:prSet>
      <dgm:spPr/>
    </dgm:pt>
  </dgm:ptLst>
  <dgm:cxnLst>
    <dgm:cxn modelId="{DEE8D300-7681-4A5C-9783-F5624F33B23D}" type="presOf" srcId="{E06CB88B-CB6A-44D2-BF36-B02A1D626FF6}" destId="{5B582911-FDDB-4A07-AE8B-5C8DF9FD8631}" srcOrd="1" destOrd="4" presId="urn:microsoft.com/office/officeart/2005/8/layout/matrix1"/>
    <dgm:cxn modelId="{36D1F602-DBC5-4359-B4A4-DCC4D26892E1}" type="presOf" srcId="{D1BC6DF7-A177-42FB-8465-419C21E6BD7D}" destId="{80CFCD14-C0B5-4A51-A99E-114726499839}" srcOrd="1" destOrd="3" presId="urn:microsoft.com/office/officeart/2005/8/layout/matrix1"/>
    <dgm:cxn modelId="{C390BC06-7883-49E4-8DEB-EB58318D2CDC}" srcId="{1C1F8882-F630-4DDB-B4C7-AC64B5932D7F}" destId="{73702434-FF62-4EF7-A1F0-891E6C238F16}" srcOrd="0" destOrd="0" parTransId="{97EB1BC5-0DD4-44A2-A239-65B3D6F3001F}" sibTransId="{AE2A9C79-9563-4964-98AC-A8A3C989DFF5}"/>
    <dgm:cxn modelId="{62BC1A07-8368-4AE6-9270-C87A4A27906D}" srcId="{6780CCB9-D650-45B2-9A68-859F1C3753A3}" destId="{DF9CC318-FC41-44BF-AB25-18E983118ABF}" srcOrd="0" destOrd="0" parTransId="{9CB40F17-9CD1-4F2B-850B-A2098A0897C7}" sibTransId="{CE1812CA-3418-43EB-9749-1B1678498890}"/>
    <dgm:cxn modelId="{F05E5308-065D-45E5-9700-1EFF98EEE362}" srcId="{D0B7DFFD-E2F9-4DBA-B0A9-9B53B6125BDC}" destId="{4D2A74B5-DD79-4503-B101-C6EC5386BF2B}" srcOrd="2" destOrd="0" parTransId="{B7E69C55-BBE8-46F0-9F69-AC30971C57D0}" sibTransId="{58A8140C-D8A9-4641-9B24-3C8119A05044}"/>
    <dgm:cxn modelId="{AC3BAA13-6A0D-48CE-BEE1-8DB0AAA5C65D}" type="presOf" srcId="{E137BF45-73F8-4B24-9A64-6B8DD801510B}" destId="{CE49F252-1A76-4F96-BFBA-A3D170F84D09}" srcOrd="0" destOrd="5" presId="urn:microsoft.com/office/officeart/2005/8/layout/matrix1"/>
    <dgm:cxn modelId="{5BA65E24-BDB2-4201-97D6-39C863584BA9}" type="presOf" srcId="{08ACFDC8-5EEE-475A-BFDD-67599D26479D}" destId="{5B582911-FDDB-4A07-AE8B-5C8DF9FD8631}" srcOrd="1" destOrd="3" presId="urn:microsoft.com/office/officeart/2005/8/layout/matrix1"/>
    <dgm:cxn modelId="{6430CC29-D3B8-4468-B7D6-6479EAE3AAF3}" type="presOf" srcId="{781E2C05-2DE2-41EF-BAB5-2B89470F8DAB}" destId="{837D305D-EC32-489D-81C2-6CA3B6D14F3C}" srcOrd="0" destOrd="2" presId="urn:microsoft.com/office/officeart/2005/8/layout/matrix1"/>
    <dgm:cxn modelId="{BF18552C-A764-425C-92A9-55ADC4C6DE20}" type="presOf" srcId="{D0B7DFFD-E2F9-4DBA-B0A9-9B53B6125BDC}" destId="{5B582911-FDDB-4A07-AE8B-5C8DF9FD8631}" srcOrd="1" destOrd="0" presId="urn:microsoft.com/office/officeart/2005/8/layout/matrix1"/>
    <dgm:cxn modelId="{7C51B330-4039-4B10-9763-4C26B16160AF}" type="presOf" srcId="{781E2C05-2DE2-41EF-BAB5-2B89470F8DAB}" destId="{80CFCD14-C0B5-4A51-A99E-114726499839}" srcOrd="1" destOrd="2" presId="urn:microsoft.com/office/officeart/2005/8/layout/matrix1"/>
    <dgm:cxn modelId="{8E0F1B36-94B0-47D9-8F89-01B19283E232}" type="presOf" srcId="{A466AD3B-5D81-4A0C-A637-EDFC35B75768}" destId="{CE49F252-1A76-4F96-BFBA-A3D170F84D09}" srcOrd="0" destOrd="1" presId="urn:microsoft.com/office/officeart/2005/8/layout/matrix1"/>
    <dgm:cxn modelId="{BDC8815C-CE64-4E21-9C15-14BEA829FD14}" type="presOf" srcId="{0D3DEFEC-0DCB-4177-9331-3C14A3C39F5C}" destId="{CE49F252-1A76-4F96-BFBA-A3D170F84D09}" srcOrd="0" destOrd="2" presId="urn:microsoft.com/office/officeart/2005/8/layout/matrix1"/>
    <dgm:cxn modelId="{685B065D-5AB9-401C-BA84-4C6347574723}" srcId="{0C03E281-8DD7-47AE-8A22-7EE08B8AB18F}" destId="{1C1F8882-F630-4DDB-B4C7-AC64B5932D7F}" srcOrd="1" destOrd="0" parTransId="{66AB686A-45B6-437E-A822-2B4148FC7D29}" sibTransId="{72219324-CE0C-43AD-AE6B-182147D6DD41}"/>
    <dgm:cxn modelId="{42BD4D5E-186F-4B70-B3DF-45E7E95D1A21}" type="presOf" srcId="{6780CCB9-D650-45B2-9A68-859F1C3753A3}" destId="{DCB0FF85-4E02-47EB-9E6D-427C7D39AAD2}" srcOrd="0" destOrd="0" presId="urn:microsoft.com/office/officeart/2005/8/layout/matrix1"/>
    <dgm:cxn modelId="{E5A8DF5F-69E7-41CF-AED6-4D24A26CB79A}" srcId="{A466AD3B-5D81-4A0C-A637-EDFC35B75768}" destId="{08ACFDC8-5EEE-475A-BFDD-67599D26479D}" srcOrd="1" destOrd="0" parTransId="{F084566A-A3FB-4375-8840-C3C7F93220E3}" sibTransId="{5EFF26CD-B161-48A4-893B-5F43FBB7DCE0}"/>
    <dgm:cxn modelId="{DB0A6060-1DF9-4D71-930C-B8082748343D}" type="presOf" srcId="{068D7AF9-E1FE-4461-8591-7F6125E4E422}" destId="{837D305D-EC32-489D-81C2-6CA3B6D14F3C}" srcOrd="0" destOrd="4" presId="urn:microsoft.com/office/officeart/2005/8/layout/matrix1"/>
    <dgm:cxn modelId="{6CD34542-130D-4859-BDA2-84826B403F1B}" srcId="{1C1F8882-F630-4DDB-B4C7-AC64B5932D7F}" destId="{068D7AF9-E1FE-4461-8591-7F6125E4E422}" srcOrd="3" destOrd="0" parTransId="{D7D9836D-9239-41D9-A892-D0636BD4AECB}" sibTransId="{7A444B91-A968-4C5C-8573-277813DB0023}"/>
    <dgm:cxn modelId="{B2E3CA64-F7BF-4974-931A-9212C9E4256D}" type="presOf" srcId="{658344A0-6D65-46CF-A45A-056750742C49}" destId="{CE49F252-1A76-4F96-BFBA-A3D170F84D09}" srcOrd="0" destOrd="6" presId="urn:microsoft.com/office/officeart/2005/8/layout/matrix1"/>
    <dgm:cxn modelId="{E42D5A66-70F2-4E70-9E12-2F7EE0D70EB2}" type="presOf" srcId="{175FE675-CC19-429E-8E3F-20DC0D7AF602}" destId="{AAA71A64-B731-42C6-9009-4E2E63A5A785}" srcOrd="1" destOrd="3" presId="urn:microsoft.com/office/officeart/2005/8/layout/matrix1"/>
    <dgm:cxn modelId="{028C0F47-944F-4257-AA8D-FD361E8C4612}" type="presOf" srcId="{D1BC6DF7-A177-42FB-8465-419C21E6BD7D}" destId="{837D305D-EC32-489D-81C2-6CA3B6D14F3C}" srcOrd="0" destOrd="3" presId="urn:microsoft.com/office/officeart/2005/8/layout/matrix1"/>
    <dgm:cxn modelId="{40BAE967-FA4C-4F24-8DF1-91F26BAED4E9}" type="presOf" srcId="{BD332F38-CF0F-4CFB-B3F1-034AE09557D9}" destId="{6531DE4A-1B70-45F7-A6EF-4298AA83CA4A}" srcOrd="0" destOrd="1" presId="urn:microsoft.com/office/officeart/2005/8/layout/matrix1"/>
    <dgm:cxn modelId="{D06CFC48-D4ED-41F3-970D-86B5FED587E9}" type="presOf" srcId="{0C03E281-8DD7-47AE-8A22-7EE08B8AB18F}" destId="{65245EAE-BCCD-494F-92C2-BA68D9B8F9F9}" srcOrd="0" destOrd="0" presId="urn:microsoft.com/office/officeart/2005/8/layout/matrix1"/>
    <dgm:cxn modelId="{3EEE9F49-9D46-46F5-8933-0B1C8E9E1E9F}" type="presOf" srcId="{73702434-FF62-4EF7-A1F0-891E6C238F16}" destId="{837D305D-EC32-489D-81C2-6CA3B6D14F3C}" srcOrd="0" destOrd="1" presId="urn:microsoft.com/office/officeart/2005/8/layout/matrix1"/>
    <dgm:cxn modelId="{D332C449-08A8-4324-B7C1-1412CF8513CE}" srcId="{0C03E281-8DD7-47AE-8A22-7EE08B8AB18F}" destId="{480E9041-73F9-47BC-989A-72CDF60F1DD3}" srcOrd="2" destOrd="0" parTransId="{8D52FC2B-3936-476F-91FA-F77272DDC404}" sibTransId="{0E420568-68DC-4AA4-A501-C121332FF5D2}"/>
    <dgm:cxn modelId="{1B86DD49-8D75-40C1-8372-126E10E2EE82}" type="presOf" srcId="{2FB50B93-FD3E-463E-819E-0F9E192CCF42}" destId="{DCB0FF85-4E02-47EB-9E6D-427C7D39AAD2}" srcOrd="0" destOrd="2" presId="urn:microsoft.com/office/officeart/2005/8/layout/matrix1"/>
    <dgm:cxn modelId="{6D6BB74C-ECF4-4EB3-945F-51D9C9AE2447}" type="presOf" srcId="{4D2A74B5-DD79-4503-B101-C6EC5386BF2B}" destId="{CE49F252-1A76-4F96-BFBA-A3D170F84D09}" srcOrd="0" destOrd="7" presId="urn:microsoft.com/office/officeart/2005/8/layout/matrix1"/>
    <dgm:cxn modelId="{4F3E5452-5B9F-47B0-9929-0F8B925BD658}" type="presOf" srcId="{1C1F8882-F630-4DDB-B4C7-AC64B5932D7F}" destId="{837D305D-EC32-489D-81C2-6CA3B6D14F3C}" srcOrd="0" destOrd="0" presId="urn:microsoft.com/office/officeart/2005/8/layout/matrix1"/>
    <dgm:cxn modelId="{F20B8853-274C-4DC9-912C-9C8E4E4330D0}" srcId="{480E9041-73F9-47BC-989A-72CDF60F1DD3}" destId="{BD332F38-CF0F-4CFB-B3F1-034AE09557D9}" srcOrd="0" destOrd="0" parTransId="{BD088219-E1DD-41E4-9A7B-C28835A885AC}" sibTransId="{E57598FA-3DF7-42AF-971E-2716F4C3E050}"/>
    <dgm:cxn modelId="{C7FB8377-A62A-4EEC-8B35-1020656DCF1C}" type="presOf" srcId="{175FE675-CC19-429E-8E3F-20DC0D7AF602}" destId="{6531DE4A-1B70-45F7-A6EF-4298AA83CA4A}" srcOrd="0" destOrd="3" presId="urn:microsoft.com/office/officeart/2005/8/layout/matrix1"/>
    <dgm:cxn modelId="{F3437479-E025-4D6F-B7E3-A2F515423CDA}" type="presOf" srcId="{DCF07647-2C77-44BB-9928-1687CD3FC8BF}" destId="{837D305D-EC32-489D-81C2-6CA3B6D14F3C}" srcOrd="0" destOrd="5" presId="urn:microsoft.com/office/officeart/2005/8/layout/matrix1"/>
    <dgm:cxn modelId="{2B628479-BDEC-4FCA-B311-A0BD82CF136B}" type="presOf" srcId="{794B7AF1-4DFD-4784-804E-F8FBE04AB142}" destId="{E40015F6-232F-4128-A121-E5BEC89ABC27}" srcOrd="1" destOrd="3" presId="urn:microsoft.com/office/officeart/2005/8/layout/matrix1"/>
    <dgm:cxn modelId="{1EBBC881-0334-476E-BB3F-603EA54C78B0}" srcId="{0C03E281-8DD7-47AE-8A22-7EE08B8AB18F}" destId="{6780CCB9-D650-45B2-9A68-859F1C3753A3}" srcOrd="3" destOrd="0" parTransId="{97375EFA-5ABD-4CEE-AE80-0460EA586365}" sibTransId="{42F031A0-ABBC-47DD-A6DF-CA33F0397759}"/>
    <dgm:cxn modelId="{2B0DCD83-7F97-4D95-AEE4-8F3DEA68620B}" type="presOf" srcId="{08ACFDC8-5EEE-475A-BFDD-67599D26479D}" destId="{CE49F252-1A76-4F96-BFBA-A3D170F84D09}" srcOrd="0" destOrd="3" presId="urn:microsoft.com/office/officeart/2005/8/layout/matrix1"/>
    <dgm:cxn modelId="{5DFFEA83-E841-4D6A-8551-85F047C34947}" type="presOf" srcId="{2FB50B93-FD3E-463E-819E-0F9E192CCF42}" destId="{E40015F6-232F-4128-A121-E5BEC89ABC27}" srcOrd="1" destOrd="2" presId="urn:microsoft.com/office/officeart/2005/8/layout/matrix1"/>
    <dgm:cxn modelId="{C8AE7E84-3C39-481A-91F5-9C291B4FE9FE}" srcId="{1C1F8882-F630-4DDB-B4C7-AC64B5932D7F}" destId="{781E2C05-2DE2-41EF-BAB5-2B89470F8DAB}" srcOrd="1" destOrd="0" parTransId="{8136C4CD-8E8F-4645-8002-8DF3AFDADAFF}" sibTransId="{B6273586-CEDA-49C6-A1C8-34F291612035}"/>
    <dgm:cxn modelId="{C1BC6C85-6F53-4942-A65F-6F76B477AC34}" type="presOf" srcId="{E137BF45-73F8-4B24-9A64-6B8DD801510B}" destId="{5B582911-FDDB-4A07-AE8B-5C8DF9FD8631}" srcOrd="1" destOrd="5" presId="urn:microsoft.com/office/officeart/2005/8/layout/matrix1"/>
    <dgm:cxn modelId="{5974D588-3D5C-4533-B603-21C5E7CC9154}" srcId="{CF953A14-3268-4ADB-931C-C8E3B4652034}" destId="{0C03E281-8DD7-47AE-8A22-7EE08B8AB18F}" srcOrd="0" destOrd="0" parTransId="{43E23709-493F-4C5C-9E7E-D1169C6E4CF6}" sibTransId="{B7E0C4A4-8185-4DF1-A71A-3BFBC46FF03A}"/>
    <dgm:cxn modelId="{CE328F8B-8337-4871-8607-A86AACD2E6D2}" srcId="{480E9041-73F9-47BC-989A-72CDF60F1DD3}" destId="{1BDE7EDE-10CE-4726-8409-D52EE1681370}" srcOrd="1" destOrd="0" parTransId="{C7ECF87B-249C-40AD-ACE8-2521E5789122}" sibTransId="{E22DFDD2-70C7-4A95-AACC-1828881A3F34}"/>
    <dgm:cxn modelId="{60EA798E-F13A-4BD2-AA43-1016985A36A5}" type="presOf" srcId="{DCF07647-2C77-44BB-9928-1687CD3FC8BF}" destId="{80CFCD14-C0B5-4A51-A99E-114726499839}" srcOrd="1" destOrd="5" presId="urn:microsoft.com/office/officeart/2005/8/layout/matrix1"/>
    <dgm:cxn modelId="{ED751B96-4A4D-4E8A-BB8A-5AD31F4AE91E}" type="presOf" srcId="{A8DFBF3B-2146-4D93-952C-87FE66ACFA20}" destId="{6531DE4A-1B70-45F7-A6EF-4298AA83CA4A}" srcOrd="0" destOrd="4" presId="urn:microsoft.com/office/officeart/2005/8/layout/matrix1"/>
    <dgm:cxn modelId="{1D476FA6-A4B6-4C2F-9AA0-42C20953FC03}" type="presOf" srcId="{A466AD3B-5D81-4A0C-A637-EDFC35B75768}" destId="{5B582911-FDDB-4A07-AE8B-5C8DF9FD8631}" srcOrd="1" destOrd="1" presId="urn:microsoft.com/office/officeart/2005/8/layout/matrix1"/>
    <dgm:cxn modelId="{B64507A8-BFAD-4A76-AFBC-DF11A935ADAB}" type="presOf" srcId="{D0B7DFFD-E2F9-4DBA-B0A9-9B53B6125BDC}" destId="{CE49F252-1A76-4F96-BFBA-A3D170F84D09}" srcOrd="0" destOrd="0" presId="urn:microsoft.com/office/officeart/2005/8/layout/matrix1"/>
    <dgm:cxn modelId="{237B64AA-4906-4AE6-A455-EA539A130D49}" type="presOf" srcId="{A8DFBF3B-2146-4D93-952C-87FE66ACFA20}" destId="{AAA71A64-B731-42C6-9009-4E2E63A5A785}" srcOrd="1" destOrd="4" presId="urn:microsoft.com/office/officeart/2005/8/layout/matrix1"/>
    <dgm:cxn modelId="{FC25D8AA-E05F-406D-8321-3E773E98A5F7}" type="presOf" srcId="{1BDE7EDE-10CE-4726-8409-D52EE1681370}" destId="{6531DE4A-1B70-45F7-A6EF-4298AA83CA4A}" srcOrd="0" destOrd="2" presId="urn:microsoft.com/office/officeart/2005/8/layout/matrix1"/>
    <dgm:cxn modelId="{D17828AD-2DC9-4E5C-9887-A56FA8E2E655}" type="presOf" srcId="{BD332F38-CF0F-4CFB-B3F1-034AE09557D9}" destId="{AAA71A64-B731-42C6-9009-4E2E63A5A785}" srcOrd="1" destOrd="1" presId="urn:microsoft.com/office/officeart/2005/8/layout/matrix1"/>
    <dgm:cxn modelId="{93E723B1-F8B0-4A1E-9829-1EC72B76B0B3}" type="presOf" srcId="{E06CB88B-CB6A-44D2-BF36-B02A1D626FF6}" destId="{CE49F252-1A76-4F96-BFBA-A3D170F84D09}" srcOrd="0" destOrd="4" presId="urn:microsoft.com/office/officeart/2005/8/layout/matrix1"/>
    <dgm:cxn modelId="{3D92DBB3-90D7-408C-808A-6516F6B38CFF}" srcId="{6780CCB9-D650-45B2-9A68-859F1C3753A3}" destId="{2FB50B93-FD3E-463E-819E-0F9E192CCF42}" srcOrd="1" destOrd="0" parTransId="{2E43881D-C475-4438-B986-E0C0934C69E5}" sibTransId="{0D6AF4DA-608F-474E-9F2F-884784E2409C}"/>
    <dgm:cxn modelId="{5F9C0BB7-78D6-4ECB-B5A3-D54BEE136441}" type="presOf" srcId="{0D3DEFEC-0DCB-4177-9331-3C14A3C39F5C}" destId="{5B582911-FDDB-4A07-AE8B-5C8DF9FD8631}" srcOrd="1" destOrd="2" presId="urn:microsoft.com/office/officeart/2005/8/layout/matrix1"/>
    <dgm:cxn modelId="{5FF857B9-1AA0-4125-AA0B-83CA34203AE9}" type="presOf" srcId="{794B7AF1-4DFD-4784-804E-F8FBE04AB142}" destId="{DCB0FF85-4E02-47EB-9E6D-427C7D39AAD2}" srcOrd="0" destOrd="3" presId="urn:microsoft.com/office/officeart/2005/8/layout/matrix1"/>
    <dgm:cxn modelId="{D855F9BB-F8EC-4118-BF32-0B954E80718B}" srcId="{A466AD3B-5D81-4A0C-A637-EDFC35B75768}" destId="{E06CB88B-CB6A-44D2-BF36-B02A1D626FF6}" srcOrd="2" destOrd="0" parTransId="{F886FC2D-355E-409D-950B-76B5C48C5DF5}" sibTransId="{D011A449-71F0-41C4-9B68-7D8D3D316ABE}"/>
    <dgm:cxn modelId="{38A8C3C0-A1E5-4994-8A9F-FD17C5743D28}" srcId="{068D7AF9-E1FE-4461-8591-7F6125E4E422}" destId="{DCF07647-2C77-44BB-9928-1687CD3FC8BF}" srcOrd="0" destOrd="0" parTransId="{DB5F4135-F45D-4556-A3A7-A487EFEA8C21}" sibTransId="{2FD2A2B2-A446-45F0-AC96-E2DA05DB5266}"/>
    <dgm:cxn modelId="{DFF66FCA-5868-4210-ACB9-BFC42C23D1F6}" srcId="{6780CCB9-D650-45B2-9A68-859F1C3753A3}" destId="{794B7AF1-4DFD-4784-804E-F8FBE04AB142}" srcOrd="2" destOrd="0" parTransId="{524F3050-EBB8-4BD0-A3EC-1D6D47F6D961}" sibTransId="{5D147776-CEF1-4A4C-9E89-49C463FAC580}"/>
    <dgm:cxn modelId="{510E75CA-128F-4E0D-AB88-016E015A4BE9}" srcId="{A466AD3B-5D81-4A0C-A637-EDFC35B75768}" destId="{0D3DEFEC-0DCB-4177-9331-3C14A3C39F5C}" srcOrd="0" destOrd="0" parTransId="{42F62C71-FE7B-46DE-A304-67708C1637F3}" sibTransId="{99CFEAAC-98E2-4A73-9F63-E376E1C0E3D6}"/>
    <dgm:cxn modelId="{5E094DCF-536B-4A2F-8DAF-DEC9CDAF582B}" type="presOf" srcId="{73702434-FF62-4EF7-A1F0-891E6C238F16}" destId="{80CFCD14-C0B5-4A51-A99E-114726499839}" srcOrd="1" destOrd="1" presId="urn:microsoft.com/office/officeart/2005/8/layout/matrix1"/>
    <dgm:cxn modelId="{84ACB5D0-C04A-48E5-8A7C-60FD6E6D7370}" srcId="{E137BF45-73F8-4B24-9A64-6B8DD801510B}" destId="{658344A0-6D65-46CF-A45A-056750742C49}" srcOrd="0" destOrd="0" parTransId="{99B23923-814B-4BEF-9214-F4B9FA840808}" sibTransId="{C760C68D-05CE-4F97-98CB-AA56E52D1720}"/>
    <dgm:cxn modelId="{2A1AEDD5-E9DB-4EE9-8EEF-91B38EC1C77E}" type="presOf" srcId="{DF9CC318-FC41-44BF-AB25-18E983118ABF}" destId="{DCB0FF85-4E02-47EB-9E6D-427C7D39AAD2}" srcOrd="0" destOrd="1" presId="urn:microsoft.com/office/officeart/2005/8/layout/matrix1"/>
    <dgm:cxn modelId="{E4A916D8-4CC9-4537-84AE-08F91DE573EE}" type="presOf" srcId="{480E9041-73F9-47BC-989A-72CDF60F1DD3}" destId="{6531DE4A-1B70-45F7-A6EF-4298AA83CA4A}" srcOrd="0" destOrd="0" presId="urn:microsoft.com/office/officeart/2005/8/layout/matrix1"/>
    <dgm:cxn modelId="{8DCD5ED9-F1A5-4530-BBD1-713F3F0BC7D4}" type="presOf" srcId="{DF9CC318-FC41-44BF-AB25-18E983118ABF}" destId="{E40015F6-232F-4128-A121-E5BEC89ABC27}" srcOrd="1" destOrd="1" presId="urn:microsoft.com/office/officeart/2005/8/layout/matrix1"/>
    <dgm:cxn modelId="{0C9E6ADA-1CFB-4DD5-8EFC-4C5C8600E3D8}" type="presOf" srcId="{1BDE7EDE-10CE-4726-8409-D52EE1681370}" destId="{AAA71A64-B731-42C6-9009-4E2E63A5A785}" srcOrd="1" destOrd="2" presId="urn:microsoft.com/office/officeart/2005/8/layout/matrix1"/>
    <dgm:cxn modelId="{FAD681DC-1922-4A40-917D-A1098DEABC52}" type="presOf" srcId="{1C1F8882-F630-4DDB-B4C7-AC64B5932D7F}" destId="{80CFCD14-C0B5-4A51-A99E-114726499839}" srcOrd="1" destOrd="0" presId="urn:microsoft.com/office/officeart/2005/8/layout/matrix1"/>
    <dgm:cxn modelId="{7709F4DC-BF77-4E48-81EA-32B11239190E}" srcId="{D0B7DFFD-E2F9-4DBA-B0A9-9B53B6125BDC}" destId="{E137BF45-73F8-4B24-9A64-6B8DD801510B}" srcOrd="1" destOrd="0" parTransId="{D9ABF275-FE8A-47AF-8006-F717ACACB774}" sibTransId="{30CC23CD-49B1-4075-A579-62AA43B4AAE1}"/>
    <dgm:cxn modelId="{E40A5FDF-BF85-486B-9CA0-10E7B3BF89D1}" type="presOf" srcId="{4D2A74B5-DD79-4503-B101-C6EC5386BF2B}" destId="{5B582911-FDDB-4A07-AE8B-5C8DF9FD8631}" srcOrd="1" destOrd="7" presId="urn:microsoft.com/office/officeart/2005/8/layout/matrix1"/>
    <dgm:cxn modelId="{487C0DE3-951F-495B-BF53-1EB869513E23}" type="presOf" srcId="{068D7AF9-E1FE-4461-8591-7F6125E4E422}" destId="{80CFCD14-C0B5-4A51-A99E-114726499839}" srcOrd="1" destOrd="4" presId="urn:microsoft.com/office/officeart/2005/8/layout/matrix1"/>
    <dgm:cxn modelId="{1398CEE3-DB49-4A3F-AA62-09C8DA752AA2}" type="presOf" srcId="{CF953A14-3268-4ADB-931C-C8E3B4652034}" destId="{5F106060-D1C5-4E17-95E1-7664C9A6FA92}" srcOrd="0" destOrd="0" presId="urn:microsoft.com/office/officeart/2005/8/layout/matrix1"/>
    <dgm:cxn modelId="{FE6854E5-473F-44C1-8B2D-00CD153059F8}" srcId="{480E9041-73F9-47BC-989A-72CDF60F1DD3}" destId="{A8DFBF3B-2146-4D93-952C-87FE66ACFA20}" srcOrd="3" destOrd="0" parTransId="{D9C17A55-D6DD-46BD-A8A4-E0FA635094D9}" sibTransId="{50A502BF-9910-4866-81ED-FD55282A5D0F}"/>
    <dgm:cxn modelId="{064373E6-004F-4DC9-A685-97BEDD76D162}" srcId="{1C1F8882-F630-4DDB-B4C7-AC64B5932D7F}" destId="{D1BC6DF7-A177-42FB-8465-419C21E6BD7D}" srcOrd="2" destOrd="0" parTransId="{CFD68957-7457-43C7-8DC6-5DC51F66C831}" sibTransId="{426E831F-3EEB-48CD-8218-9D85E06AA213}"/>
    <dgm:cxn modelId="{A5F583EE-7F90-4AEF-B387-2EB74E89D86F}" srcId="{480E9041-73F9-47BC-989A-72CDF60F1DD3}" destId="{175FE675-CC19-429E-8E3F-20DC0D7AF602}" srcOrd="2" destOrd="0" parTransId="{E8D285DE-0BF6-4BA5-A0CD-BAF032BF9B82}" sibTransId="{1D47674C-5C93-4C34-B29C-ECEE6B1B10DE}"/>
    <dgm:cxn modelId="{4A6605EF-4AB2-451D-A786-ADAF2EFC49DF}" srcId="{0C03E281-8DD7-47AE-8A22-7EE08B8AB18F}" destId="{D0B7DFFD-E2F9-4DBA-B0A9-9B53B6125BDC}" srcOrd="0" destOrd="0" parTransId="{A50C51F5-485D-4B81-9697-32D3F274C276}" sibTransId="{713FBF6C-B8EA-4BFA-8197-3DF23018FEE8}"/>
    <dgm:cxn modelId="{70B538F0-5F69-4418-A247-A744D845FA0B}" type="presOf" srcId="{6780CCB9-D650-45B2-9A68-859F1C3753A3}" destId="{E40015F6-232F-4128-A121-E5BEC89ABC27}" srcOrd="1" destOrd="0" presId="urn:microsoft.com/office/officeart/2005/8/layout/matrix1"/>
    <dgm:cxn modelId="{CBBD87F2-2BE9-4FF9-BF6E-F7E2496235C5}" type="presOf" srcId="{658344A0-6D65-46CF-A45A-056750742C49}" destId="{5B582911-FDDB-4A07-AE8B-5C8DF9FD8631}" srcOrd="1" destOrd="6" presId="urn:microsoft.com/office/officeart/2005/8/layout/matrix1"/>
    <dgm:cxn modelId="{3C678EF4-6CC5-483E-BEF6-C9E5AB6BAFA4}" srcId="{D0B7DFFD-E2F9-4DBA-B0A9-9B53B6125BDC}" destId="{A466AD3B-5D81-4A0C-A637-EDFC35B75768}" srcOrd="0" destOrd="0" parTransId="{4A5F639B-135D-447E-B6DE-EA7CC3AABF54}" sibTransId="{5BDD7A6E-1B9E-49AE-A52C-921A69A63D3D}"/>
    <dgm:cxn modelId="{D836A2F6-A1A6-41C3-8248-23516B1C01E3}" type="presOf" srcId="{480E9041-73F9-47BC-989A-72CDF60F1DD3}" destId="{AAA71A64-B731-42C6-9009-4E2E63A5A785}" srcOrd="1" destOrd="0" presId="urn:microsoft.com/office/officeart/2005/8/layout/matrix1"/>
    <dgm:cxn modelId="{E5BF1EB5-5A31-4461-9BBA-16A2AF486166}" type="presParOf" srcId="{5F106060-D1C5-4E17-95E1-7664C9A6FA92}" destId="{BBDEB286-37B9-484E-BEBD-879E11458649}" srcOrd="0" destOrd="0" presId="urn:microsoft.com/office/officeart/2005/8/layout/matrix1"/>
    <dgm:cxn modelId="{957CAD65-439D-4FD2-BA41-54304D6D3431}" type="presParOf" srcId="{BBDEB286-37B9-484E-BEBD-879E11458649}" destId="{CE49F252-1A76-4F96-BFBA-A3D170F84D09}" srcOrd="0" destOrd="0" presId="urn:microsoft.com/office/officeart/2005/8/layout/matrix1"/>
    <dgm:cxn modelId="{A1E3AA30-5CA2-4009-9D12-B7BF32388140}" type="presParOf" srcId="{BBDEB286-37B9-484E-BEBD-879E11458649}" destId="{5B582911-FDDB-4A07-AE8B-5C8DF9FD8631}" srcOrd="1" destOrd="0" presId="urn:microsoft.com/office/officeart/2005/8/layout/matrix1"/>
    <dgm:cxn modelId="{003FC75B-FDC8-4240-894D-7D34293C5EB6}" type="presParOf" srcId="{BBDEB286-37B9-484E-BEBD-879E11458649}" destId="{837D305D-EC32-489D-81C2-6CA3B6D14F3C}" srcOrd="2" destOrd="0" presId="urn:microsoft.com/office/officeart/2005/8/layout/matrix1"/>
    <dgm:cxn modelId="{16E1D17C-DBD8-4A95-8F92-625BA92EBB8E}" type="presParOf" srcId="{BBDEB286-37B9-484E-BEBD-879E11458649}" destId="{80CFCD14-C0B5-4A51-A99E-114726499839}" srcOrd="3" destOrd="0" presId="urn:microsoft.com/office/officeart/2005/8/layout/matrix1"/>
    <dgm:cxn modelId="{6E0EB5A8-8CE8-42D5-879A-E7D612B273AD}" type="presParOf" srcId="{BBDEB286-37B9-484E-BEBD-879E11458649}" destId="{6531DE4A-1B70-45F7-A6EF-4298AA83CA4A}" srcOrd="4" destOrd="0" presId="urn:microsoft.com/office/officeart/2005/8/layout/matrix1"/>
    <dgm:cxn modelId="{08379563-49BF-4840-8FFF-67F428407E5A}" type="presParOf" srcId="{BBDEB286-37B9-484E-BEBD-879E11458649}" destId="{AAA71A64-B731-42C6-9009-4E2E63A5A785}" srcOrd="5" destOrd="0" presId="urn:microsoft.com/office/officeart/2005/8/layout/matrix1"/>
    <dgm:cxn modelId="{9DE0A4AB-5058-4A11-87B9-BB0B62B16846}" type="presParOf" srcId="{BBDEB286-37B9-484E-BEBD-879E11458649}" destId="{DCB0FF85-4E02-47EB-9E6D-427C7D39AAD2}" srcOrd="6" destOrd="0" presId="urn:microsoft.com/office/officeart/2005/8/layout/matrix1"/>
    <dgm:cxn modelId="{8B08C829-8C62-4AE8-93E5-333CF23BE13E}" type="presParOf" srcId="{BBDEB286-37B9-484E-BEBD-879E11458649}" destId="{E40015F6-232F-4128-A121-E5BEC89ABC27}" srcOrd="7" destOrd="0" presId="urn:microsoft.com/office/officeart/2005/8/layout/matrix1"/>
    <dgm:cxn modelId="{B17BAE13-7C52-4FB5-89D0-469C55740F54}" type="presParOf" srcId="{5F106060-D1C5-4E17-95E1-7664C9A6FA92}" destId="{65245EAE-BCCD-494F-92C2-BA68D9B8F9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D25858-C76B-41E2-A8FF-B8FE434E494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277EB-1B14-4960-A669-3F78AC11B478}">
      <dgm:prSet phldrT="[Text]"/>
      <dgm:spPr/>
      <dgm:t>
        <a:bodyPr/>
        <a:lstStyle/>
        <a:p>
          <a:r>
            <a:rPr lang="en-US" dirty="0"/>
            <a:t>Bill of Goods</a:t>
          </a:r>
        </a:p>
      </dgm:t>
    </dgm:pt>
    <dgm:pt modelId="{105207EF-FAC9-48B2-8B4C-5C92D842B20A}" type="parTrans" cxnId="{C737A7C0-0DB7-42D8-AC12-3FA0731DB992}">
      <dgm:prSet/>
      <dgm:spPr/>
      <dgm:t>
        <a:bodyPr/>
        <a:lstStyle/>
        <a:p>
          <a:endParaRPr lang="en-US"/>
        </a:p>
      </dgm:t>
    </dgm:pt>
    <dgm:pt modelId="{FD53FDFC-742C-455D-A55E-C3826DC83291}" type="sibTrans" cxnId="{C737A7C0-0DB7-42D8-AC12-3FA0731DB992}">
      <dgm:prSet/>
      <dgm:spPr/>
      <dgm:t>
        <a:bodyPr/>
        <a:lstStyle/>
        <a:p>
          <a:endParaRPr lang="en-US"/>
        </a:p>
      </dgm:t>
    </dgm:pt>
    <dgm:pt modelId="{8A0D5B9A-752C-4651-824E-F03F20CF1C13}">
      <dgm:prSet phldrT="[Text]"/>
      <dgm:spPr/>
      <dgm:t>
        <a:bodyPr/>
        <a:lstStyle/>
        <a:p>
          <a:r>
            <a:rPr lang="en-US" dirty="0"/>
            <a:t>Share o different components</a:t>
          </a:r>
        </a:p>
      </dgm:t>
    </dgm:pt>
    <dgm:pt modelId="{911A0613-CC6C-4C5D-BEAA-EB97F496FB89}" type="parTrans" cxnId="{45C34A61-1F9A-41C5-A93A-240474B72F29}">
      <dgm:prSet/>
      <dgm:spPr/>
      <dgm:t>
        <a:bodyPr/>
        <a:lstStyle/>
        <a:p>
          <a:endParaRPr lang="en-US"/>
        </a:p>
      </dgm:t>
    </dgm:pt>
    <dgm:pt modelId="{25D6BDD9-D257-49F1-8350-ABE472DE563E}" type="sibTrans" cxnId="{45C34A61-1F9A-41C5-A93A-240474B72F29}">
      <dgm:prSet/>
      <dgm:spPr/>
      <dgm:t>
        <a:bodyPr/>
        <a:lstStyle/>
        <a:p>
          <a:endParaRPr lang="en-US"/>
        </a:p>
      </dgm:t>
    </dgm:pt>
    <dgm:pt modelId="{909DFF8E-261F-4A80-BFC3-2A55E91647E6}">
      <dgm:prSet phldrT="[Text]"/>
      <dgm:spPr/>
      <dgm:t>
        <a:bodyPr/>
        <a:lstStyle/>
        <a:p>
          <a:r>
            <a:rPr lang="en-US" dirty="0"/>
            <a:t>IMPLAN Industry codes and multipliers</a:t>
          </a:r>
        </a:p>
      </dgm:t>
    </dgm:pt>
    <dgm:pt modelId="{148CA3F8-EE89-41BA-8367-6C0A3B583CC8}" type="parTrans" cxnId="{E7A1B6CD-AF08-49E8-96EF-4EADDE324C8B}">
      <dgm:prSet/>
      <dgm:spPr/>
      <dgm:t>
        <a:bodyPr/>
        <a:lstStyle/>
        <a:p>
          <a:endParaRPr lang="en-US"/>
        </a:p>
      </dgm:t>
    </dgm:pt>
    <dgm:pt modelId="{FD55D24A-0F66-49CA-B6EE-AEEE499CEC45}" type="sibTrans" cxnId="{E7A1B6CD-AF08-49E8-96EF-4EADDE324C8B}">
      <dgm:prSet/>
      <dgm:spPr/>
      <dgm:t>
        <a:bodyPr/>
        <a:lstStyle/>
        <a:p>
          <a:endParaRPr lang="en-US"/>
        </a:p>
      </dgm:t>
    </dgm:pt>
    <dgm:pt modelId="{C937CEBC-E812-4373-B317-C17C282B8612}">
      <dgm:prSet phldrT="[Text]"/>
      <dgm:spPr/>
      <dgm:t>
        <a:bodyPr/>
        <a:lstStyle/>
        <a:p>
          <a:r>
            <a:rPr lang="en-US" dirty="0"/>
            <a:t>Investment Levels</a:t>
          </a:r>
        </a:p>
      </dgm:t>
    </dgm:pt>
    <dgm:pt modelId="{4FC717BB-AB33-452A-976A-57426C562ACD}" type="parTrans" cxnId="{22E01E85-1317-40BA-8DE1-E4B9D35A0E03}">
      <dgm:prSet/>
      <dgm:spPr/>
      <dgm:t>
        <a:bodyPr/>
        <a:lstStyle/>
        <a:p>
          <a:endParaRPr lang="en-US"/>
        </a:p>
      </dgm:t>
    </dgm:pt>
    <dgm:pt modelId="{26C09B11-2F6C-456E-92F3-E1C1C2F0BCC6}" type="sibTrans" cxnId="{22E01E85-1317-40BA-8DE1-E4B9D35A0E03}">
      <dgm:prSet/>
      <dgm:spPr/>
      <dgm:t>
        <a:bodyPr/>
        <a:lstStyle/>
        <a:p>
          <a:endParaRPr lang="en-US"/>
        </a:p>
      </dgm:t>
    </dgm:pt>
    <dgm:pt modelId="{A352C5C1-981B-42CF-9239-8894D4053226}">
      <dgm:prSet phldrT="[Text]"/>
      <dgm:spPr/>
      <dgm:t>
        <a:bodyPr/>
        <a:lstStyle/>
        <a:p>
          <a:r>
            <a:rPr lang="en-US" dirty="0"/>
            <a:t>Total investments made in the transportation sector</a:t>
          </a:r>
        </a:p>
      </dgm:t>
    </dgm:pt>
    <dgm:pt modelId="{4B0BFDBE-AF74-4C71-AF48-F8B81372194D}" type="parTrans" cxnId="{F8E99D65-9E95-41B2-A1AE-C025B2879EED}">
      <dgm:prSet/>
      <dgm:spPr/>
      <dgm:t>
        <a:bodyPr/>
        <a:lstStyle/>
        <a:p>
          <a:endParaRPr lang="en-US"/>
        </a:p>
      </dgm:t>
    </dgm:pt>
    <dgm:pt modelId="{83A6688B-7CB9-43D9-A18C-67F56A577A16}" type="sibTrans" cxnId="{F8E99D65-9E95-41B2-A1AE-C025B2879EED}">
      <dgm:prSet/>
      <dgm:spPr/>
      <dgm:t>
        <a:bodyPr/>
        <a:lstStyle/>
        <a:p>
          <a:endParaRPr lang="en-US"/>
        </a:p>
      </dgm:t>
    </dgm:pt>
    <dgm:pt modelId="{D9FFA830-BC4A-454E-B70F-B89763C6AC94}">
      <dgm:prSet phldrT="[Text]"/>
      <dgm:spPr/>
      <dgm:t>
        <a:bodyPr/>
        <a:lstStyle/>
        <a:p>
          <a:r>
            <a:rPr lang="en-US" dirty="0"/>
            <a:t>Employment Numbers</a:t>
          </a:r>
        </a:p>
      </dgm:t>
    </dgm:pt>
    <dgm:pt modelId="{E1ECB774-1B85-40C5-918F-08A09718F165}" type="parTrans" cxnId="{FCC5F91B-811E-485E-8A80-C50DCA5F32DA}">
      <dgm:prSet/>
      <dgm:spPr/>
      <dgm:t>
        <a:bodyPr/>
        <a:lstStyle/>
        <a:p>
          <a:endParaRPr lang="en-US"/>
        </a:p>
      </dgm:t>
    </dgm:pt>
    <dgm:pt modelId="{831524B9-4B42-4146-BADB-74FB8A7BC45B}" type="sibTrans" cxnId="{FCC5F91B-811E-485E-8A80-C50DCA5F32DA}">
      <dgm:prSet/>
      <dgm:spPr/>
      <dgm:t>
        <a:bodyPr/>
        <a:lstStyle/>
        <a:p>
          <a:endParaRPr lang="en-US"/>
        </a:p>
      </dgm:t>
    </dgm:pt>
    <dgm:pt modelId="{E163924C-04F1-45FF-BF61-8EF5134FDC91}">
      <dgm:prSet phldrT="[Text]"/>
      <dgm:spPr/>
      <dgm:t>
        <a:bodyPr/>
        <a:lstStyle/>
        <a:p>
          <a:r>
            <a:rPr lang="en-US" dirty="0"/>
            <a:t>By sector</a:t>
          </a:r>
        </a:p>
      </dgm:t>
    </dgm:pt>
    <dgm:pt modelId="{3B8ED6D3-385F-4D87-82B5-97CEC6445DDB}" type="parTrans" cxnId="{986020C5-8574-4D62-9586-330AA055AA4E}">
      <dgm:prSet/>
      <dgm:spPr/>
      <dgm:t>
        <a:bodyPr/>
        <a:lstStyle/>
        <a:p>
          <a:endParaRPr lang="en-US"/>
        </a:p>
      </dgm:t>
    </dgm:pt>
    <dgm:pt modelId="{94687540-C170-4C48-921A-711908CDFF52}" type="sibTrans" cxnId="{986020C5-8574-4D62-9586-330AA055AA4E}">
      <dgm:prSet/>
      <dgm:spPr/>
      <dgm:t>
        <a:bodyPr/>
        <a:lstStyle/>
        <a:p>
          <a:endParaRPr lang="en-US"/>
        </a:p>
      </dgm:t>
    </dgm:pt>
    <dgm:pt modelId="{8896E8A6-C9FA-4AF6-908E-D377B4DFECE1}">
      <dgm:prSet phldrT="[Text]"/>
      <dgm:spPr/>
      <dgm:t>
        <a:bodyPr/>
        <a:lstStyle/>
        <a:p>
          <a:r>
            <a:rPr lang="en-US" dirty="0"/>
            <a:t>By type</a:t>
          </a:r>
        </a:p>
      </dgm:t>
    </dgm:pt>
    <dgm:pt modelId="{02248D56-5CD7-44C5-8DE9-72637BB89AE0}" type="parTrans" cxnId="{2D87902F-C7BB-4D82-82F9-7D1485547595}">
      <dgm:prSet/>
      <dgm:spPr/>
      <dgm:t>
        <a:bodyPr/>
        <a:lstStyle/>
        <a:p>
          <a:endParaRPr lang="en-US"/>
        </a:p>
      </dgm:t>
    </dgm:pt>
    <dgm:pt modelId="{9FCC8D4C-2C7D-4B3E-9E9E-A732E72BB6F7}" type="sibTrans" cxnId="{2D87902F-C7BB-4D82-82F9-7D1485547595}">
      <dgm:prSet/>
      <dgm:spPr/>
      <dgm:t>
        <a:bodyPr/>
        <a:lstStyle/>
        <a:p>
          <a:endParaRPr lang="en-US"/>
        </a:p>
      </dgm:t>
    </dgm:pt>
    <dgm:pt modelId="{E9555397-58F2-423D-BE22-21567BCF389A}" type="pres">
      <dgm:prSet presAssocID="{0ED25858-C76B-41E2-A8FF-B8FE434E4940}" presName="Name0" presStyleCnt="0">
        <dgm:presLayoutVars>
          <dgm:dir/>
          <dgm:animLvl val="lvl"/>
          <dgm:resizeHandles val="exact"/>
        </dgm:presLayoutVars>
      </dgm:prSet>
      <dgm:spPr/>
    </dgm:pt>
    <dgm:pt modelId="{8DCE7EF8-214A-449F-9E36-77B56BB0AE1D}" type="pres">
      <dgm:prSet presAssocID="{0ED25858-C76B-41E2-A8FF-B8FE434E4940}" presName="tSp" presStyleCnt="0"/>
      <dgm:spPr/>
    </dgm:pt>
    <dgm:pt modelId="{1E3DCC3D-3AC2-4EE2-BB1B-FBC12EE73332}" type="pres">
      <dgm:prSet presAssocID="{0ED25858-C76B-41E2-A8FF-B8FE434E4940}" presName="bSp" presStyleCnt="0"/>
      <dgm:spPr/>
    </dgm:pt>
    <dgm:pt modelId="{925526C6-F955-46F5-A2A1-273749199669}" type="pres">
      <dgm:prSet presAssocID="{0ED25858-C76B-41E2-A8FF-B8FE434E4940}" presName="process" presStyleCnt="0"/>
      <dgm:spPr/>
    </dgm:pt>
    <dgm:pt modelId="{F456B8F5-2068-471B-B925-4C8330943699}" type="pres">
      <dgm:prSet presAssocID="{AC3277EB-1B14-4960-A669-3F78AC11B478}" presName="composite1" presStyleCnt="0"/>
      <dgm:spPr/>
    </dgm:pt>
    <dgm:pt modelId="{2187C1E8-A54F-465E-827A-2D193EA1D67D}" type="pres">
      <dgm:prSet presAssocID="{AC3277EB-1B14-4960-A669-3F78AC11B478}" presName="dummyNode1" presStyleLbl="node1" presStyleIdx="0" presStyleCnt="3"/>
      <dgm:spPr/>
    </dgm:pt>
    <dgm:pt modelId="{1291C99E-EBD2-4777-8769-1447FE39EC9A}" type="pres">
      <dgm:prSet presAssocID="{AC3277EB-1B14-4960-A669-3F78AC11B478}" presName="childNode1" presStyleLbl="bgAcc1" presStyleIdx="0" presStyleCnt="3">
        <dgm:presLayoutVars>
          <dgm:bulletEnabled val="1"/>
        </dgm:presLayoutVars>
      </dgm:prSet>
      <dgm:spPr/>
    </dgm:pt>
    <dgm:pt modelId="{A5C15428-0895-4BBA-85FF-D74208E53D4F}" type="pres">
      <dgm:prSet presAssocID="{AC3277EB-1B14-4960-A669-3F78AC11B478}" presName="childNode1tx" presStyleLbl="bgAcc1" presStyleIdx="0" presStyleCnt="3">
        <dgm:presLayoutVars>
          <dgm:bulletEnabled val="1"/>
        </dgm:presLayoutVars>
      </dgm:prSet>
      <dgm:spPr/>
    </dgm:pt>
    <dgm:pt modelId="{2371F9D2-D59B-416E-BF83-8A68135DC828}" type="pres">
      <dgm:prSet presAssocID="{AC3277EB-1B14-4960-A669-3F78AC11B47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0D75901-D6C8-4718-A120-90DA8C29CCB1}" type="pres">
      <dgm:prSet presAssocID="{AC3277EB-1B14-4960-A669-3F78AC11B478}" presName="connSite1" presStyleCnt="0"/>
      <dgm:spPr/>
    </dgm:pt>
    <dgm:pt modelId="{C6FCD828-EE0C-4A19-82C6-4CF8D0DDDF10}" type="pres">
      <dgm:prSet presAssocID="{FD53FDFC-742C-455D-A55E-C3826DC83291}" presName="Name9" presStyleLbl="sibTrans2D1" presStyleIdx="0" presStyleCnt="2"/>
      <dgm:spPr/>
    </dgm:pt>
    <dgm:pt modelId="{DC6D8106-7063-4275-A527-46C0AC7F2A22}" type="pres">
      <dgm:prSet presAssocID="{C937CEBC-E812-4373-B317-C17C282B8612}" presName="composite2" presStyleCnt="0"/>
      <dgm:spPr/>
    </dgm:pt>
    <dgm:pt modelId="{D58CBEC3-9BCC-44E2-9B1C-DD98050BED1C}" type="pres">
      <dgm:prSet presAssocID="{C937CEBC-E812-4373-B317-C17C282B8612}" presName="dummyNode2" presStyleLbl="node1" presStyleIdx="0" presStyleCnt="3"/>
      <dgm:spPr/>
    </dgm:pt>
    <dgm:pt modelId="{E7995FC1-0D7B-43C2-9266-229DE221E087}" type="pres">
      <dgm:prSet presAssocID="{C937CEBC-E812-4373-B317-C17C282B8612}" presName="childNode2" presStyleLbl="bgAcc1" presStyleIdx="1" presStyleCnt="3">
        <dgm:presLayoutVars>
          <dgm:bulletEnabled val="1"/>
        </dgm:presLayoutVars>
      </dgm:prSet>
      <dgm:spPr/>
    </dgm:pt>
    <dgm:pt modelId="{7294C024-161A-41BC-9930-5B0C86697BC2}" type="pres">
      <dgm:prSet presAssocID="{C937CEBC-E812-4373-B317-C17C282B8612}" presName="childNode2tx" presStyleLbl="bgAcc1" presStyleIdx="1" presStyleCnt="3">
        <dgm:presLayoutVars>
          <dgm:bulletEnabled val="1"/>
        </dgm:presLayoutVars>
      </dgm:prSet>
      <dgm:spPr/>
    </dgm:pt>
    <dgm:pt modelId="{462ADA79-2910-4C77-B771-C0A7CD87E6B6}" type="pres">
      <dgm:prSet presAssocID="{C937CEBC-E812-4373-B317-C17C282B861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A9FBAE1-8DBE-44B6-B369-29A73F169272}" type="pres">
      <dgm:prSet presAssocID="{C937CEBC-E812-4373-B317-C17C282B8612}" presName="connSite2" presStyleCnt="0"/>
      <dgm:spPr/>
    </dgm:pt>
    <dgm:pt modelId="{DBD2B26C-1499-4C15-B292-8BB50B2DB596}" type="pres">
      <dgm:prSet presAssocID="{26C09B11-2F6C-456E-92F3-E1C1C2F0BCC6}" presName="Name18" presStyleLbl="sibTrans2D1" presStyleIdx="1" presStyleCnt="2"/>
      <dgm:spPr/>
    </dgm:pt>
    <dgm:pt modelId="{61B5EB86-3663-47EE-B213-0EAC4CD3C23B}" type="pres">
      <dgm:prSet presAssocID="{D9FFA830-BC4A-454E-B70F-B89763C6AC94}" presName="composite1" presStyleCnt="0"/>
      <dgm:spPr/>
    </dgm:pt>
    <dgm:pt modelId="{AFC2DE8D-E943-46CD-BDED-3310499CF2E5}" type="pres">
      <dgm:prSet presAssocID="{D9FFA830-BC4A-454E-B70F-B89763C6AC94}" presName="dummyNode1" presStyleLbl="node1" presStyleIdx="1" presStyleCnt="3"/>
      <dgm:spPr/>
    </dgm:pt>
    <dgm:pt modelId="{EA3F9BE2-3854-42B0-BD67-DD96EA7CD138}" type="pres">
      <dgm:prSet presAssocID="{D9FFA830-BC4A-454E-B70F-B89763C6AC94}" presName="childNode1" presStyleLbl="bgAcc1" presStyleIdx="2" presStyleCnt="3">
        <dgm:presLayoutVars>
          <dgm:bulletEnabled val="1"/>
        </dgm:presLayoutVars>
      </dgm:prSet>
      <dgm:spPr/>
    </dgm:pt>
    <dgm:pt modelId="{2F8FF593-B2AB-4A64-AB5F-DED31FCAEC92}" type="pres">
      <dgm:prSet presAssocID="{D9FFA830-BC4A-454E-B70F-B89763C6AC94}" presName="childNode1tx" presStyleLbl="bgAcc1" presStyleIdx="2" presStyleCnt="3">
        <dgm:presLayoutVars>
          <dgm:bulletEnabled val="1"/>
        </dgm:presLayoutVars>
      </dgm:prSet>
      <dgm:spPr/>
    </dgm:pt>
    <dgm:pt modelId="{3FCF392C-C02E-4C2F-848F-628CD6C1BD75}" type="pres">
      <dgm:prSet presAssocID="{D9FFA830-BC4A-454E-B70F-B89763C6AC9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A7E948A-F8AA-4353-97A9-511CDAC7E80A}" type="pres">
      <dgm:prSet presAssocID="{D9FFA830-BC4A-454E-B70F-B89763C6AC94}" presName="connSite1" presStyleCnt="0"/>
      <dgm:spPr/>
    </dgm:pt>
  </dgm:ptLst>
  <dgm:cxnLst>
    <dgm:cxn modelId="{C9B6F806-0E60-44B7-80F5-71FF94C79AD1}" type="presOf" srcId="{26C09B11-2F6C-456E-92F3-E1C1C2F0BCC6}" destId="{DBD2B26C-1499-4C15-B292-8BB50B2DB596}" srcOrd="0" destOrd="0" presId="urn:microsoft.com/office/officeart/2005/8/layout/hProcess4"/>
    <dgm:cxn modelId="{99B0C909-9FC2-44F6-A186-CA7C1B79379F}" type="presOf" srcId="{A352C5C1-981B-42CF-9239-8894D4053226}" destId="{E7995FC1-0D7B-43C2-9266-229DE221E087}" srcOrd="0" destOrd="0" presId="urn:microsoft.com/office/officeart/2005/8/layout/hProcess4"/>
    <dgm:cxn modelId="{6810530A-8888-415C-9FBA-093035FD2D52}" type="presOf" srcId="{909DFF8E-261F-4A80-BFC3-2A55E91647E6}" destId="{A5C15428-0895-4BBA-85FF-D74208E53D4F}" srcOrd="1" destOrd="1" presId="urn:microsoft.com/office/officeart/2005/8/layout/hProcess4"/>
    <dgm:cxn modelId="{FCC5F91B-811E-485E-8A80-C50DCA5F32DA}" srcId="{0ED25858-C76B-41E2-A8FF-B8FE434E4940}" destId="{D9FFA830-BC4A-454E-B70F-B89763C6AC94}" srcOrd="2" destOrd="0" parTransId="{E1ECB774-1B85-40C5-918F-08A09718F165}" sibTransId="{831524B9-4B42-4146-BADB-74FB8A7BC45B}"/>
    <dgm:cxn modelId="{D454E021-31B5-4B3B-9209-34793F787400}" type="presOf" srcId="{C937CEBC-E812-4373-B317-C17C282B8612}" destId="{462ADA79-2910-4C77-B771-C0A7CD87E6B6}" srcOrd="0" destOrd="0" presId="urn:microsoft.com/office/officeart/2005/8/layout/hProcess4"/>
    <dgm:cxn modelId="{37F77628-EB09-4480-AB8C-0182D04E1073}" type="presOf" srcId="{8A0D5B9A-752C-4651-824E-F03F20CF1C13}" destId="{A5C15428-0895-4BBA-85FF-D74208E53D4F}" srcOrd="1" destOrd="0" presId="urn:microsoft.com/office/officeart/2005/8/layout/hProcess4"/>
    <dgm:cxn modelId="{2D87902F-C7BB-4D82-82F9-7D1485547595}" srcId="{D9FFA830-BC4A-454E-B70F-B89763C6AC94}" destId="{8896E8A6-C9FA-4AF6-908E-D377B4DFECE1}" srcOrd="1" destOrd="0" parTransId="{02248D56-5CD7-44C5-8DE9-72637BB89AE0}" sibTransId="{9FCC8D4C-2C7D-4B3E-9E9E-A732E72BB6F7}"/>
    <dgm:cxn modelId="{D0A0FB39-0222-4732-954B-EBE605DCA6B3}" type="presOf" srcId="{E163924C-04F1-45FF-BF61-8EF5134FDC91}" destId="{2F8FF593-B2AB-4A64-AB5F-DED31FCAEC92}" srcOrd="1" destOrd="0" presId="urn:microsoft.com/office/officeart/2005/8/layout/hProcess4"/>
    <dgm:cxn modelId="{11EF853E-8917-4374-B36C-AE31E9CA60E4}" type="presOf" srcId="{AC3277EB-1B14-4960-A669-3F78AC11B478}" destId="{2371F9D2-D59B-416E-BF83-8A68135DC828}" srcOrd="0" destOrd="0" presId="urn:microsoft.com/office/officeart/2005/8/layout/hProcess4"/>
    <dgm:cxn modelId="{45C34A61-1F9A-41C5-A93A-240474B72F29}" srcId="{AC3277EB-1B14-4960-A669-3F78AC11B478}" destId="{8A0D5B9A-752C-4651-824E-F03F20CF1C13}" srcOrd="0" destOrd="0" parTransId="{911A0613-CC6C-4C5D-BEAA-EB97F496FB89}" sibTransId="{25D6BDD9-D257-49F1-8350-ABE472DE563E}"/>
    <dgm:cxn modelId="{EBF71445-8B64-41BF-B8CB-0BC64C5C2831}" type="presOf" srcId="{909DFF8E-261F-4A80-BFC3-2A55E91647E6}" destId="{1291C99E-EBD2-4777-8769-1447FE39EC9A}" srcOrd="0" destOrd="1" presId="urn:microsoft.com/office/officeart/2005/8/layout/hProcess4"/>
    <dgm:cxn modelId="{F8E99D65-9E95-41B2-A1AE-C025B2879EED}" srcId="{C937CEBC-E812-4373-B317-C17C282B8612}" destId="{A352C5C1-981B-42CF-9239-8894D4053226}" srcOrd="0" destOrd="0" parTransId="{4B0BFDBE-AF74-4C71-AF48-F8B81372194D}" sibTransId="{83A6688B-7CB9-43D9-A18C-67F56A577A16}"/>
    <dgm:cxn modelId="{0320FB4F-D0EB-4614-B622-54A9A7CA9769}" type="presOf" srcId="{E163924C-04F1-45FF-BF61-8EF5134FDC91}" destId="{EA3F9BE2-3854-42B0-BD67-DD96EA7CD138}" srcOrd="0" destOrd="0" presId="urn:microsoft.com/office/officeart/2005/8/layout/hProcess4"/>
    <dgm:cxn modelId="{22E01E85-1317-40BA-8DE1-E4B9D35A0E03}" srcId="{0ED25858-C76B-41E2-A8FF-B8FE434E4940}" destId="{C937CEBC-E812-4373-B317-C17C282B8612}" srcOrd="1" destOrd="0" parTransId="{4FC717BB-AB33-452A-976A-57426C562ACD}" sibTransId="{26C09B11-2F6C-456E-92F3-E1C1C2F0BCC6}"/>
    <dgm:cxn modelId="{EB919F85-C5E0-45E6-B016-4199F717D5BD}" type="presOf" srcId="{8896E8A6-C9FA-4AF6-908E-D377B4DFECE1}" destId="{2F8FF593-B2AB-4A64-AB5F-DED31FCAEC92}" srcOrd="1" destOrd="1" presId="urn:microsoft.com/office/officeart/2005/8/layout/hProcess4"/>
    <dgm:cxn modelId="{90BD3D8F-B532-4025-BBC2-180B1C4254B1}" type="presOf" srcId="{D9FFA830-BC4A-454E-B70F-B89763C6AC94}" destId="{3FCF392C-C02E-4C2F-848F-628CD6C1BD75}" srcOrd="0" destOrd="0" presId="urn:microsoft.com/office/officeart/2005/8/layout/hProcess4"/>
    <dgm:cxn modelId="{63AF61AF-D758-4473-83A1-99D0B66A9994}" type="presOf" srcId="{A352C5C1-981B-42CF-9239-8894D4053226}" destId="{7294C024-161A-41BC-9930-5B0C86697BC2}" srcOrd="1" destOrd="0" presId="urn:microsoft.com/office/officeart/2005/8/layout/hProcess4"/>
    <dgm:cxn modelId="{36FF6EB2-0254-471C-A261-B53C77F27345}" type="presOf" srcId="{8896E8A6-C9FA-4AF6-908E-D377B4DFECE1}" destId="{EA3F9BE2-3854-42B0-BD67-DD96EA7CD138}" srcOrd="0" destOrd="1" presId="urn:microsoft.com/office/officeart/2005/8/layout/hProcess4"/>
    <dgm:cxn modelId="{9F04EFB3-1462-43FB-AA42-F8BCAC36A581}" type="presOf" srcId="{8A0D5B9A-752C-4651-824E-F03F20CF1C13}" destId="{1291C99E-EBD2-4777-8769-1447FE39EC9A}" srcOrd="0" destOrd="0" presId="urn:microsoft.com/office/officeart/2005/8/layout/hProcess4"/>
    <dgm:cxn modelId="{9586F6B9-3AD4-4AC0-92B3-1AF01C85477B}" type="presOf" srcId="{0ED25858-C76B-41E2-A8FF-B8FE434E4940}" destId="{E9555397-58F2-423D-BE22-21567BCF389A}" srcOrd="0" destOrd="0" presId="urn:microsoft.com/office/officeart/2005/8/layout/hProcess4"/>
    <dgm:cxn modelId="{C737A7C0-0DB7-42D8-AC12-3FA0731DB992}" srcId="{0ED25858-C76B-41E2-A8FF-B8FE434E4940}" destId="{AC3277EB-1B14-4960-A669-3F78AC11B478}" srcOrd="0" destOrd="0" parTransId="{105207EF-FAC9-48B2-8B4C-5C92D842B20A}" sibTransId="{FD53FDFC-742C-455D-A55E-C3826DC83291}"/>
    <dgm:cxn modelId="{8583B0C0-54E2-48FB-8E53-8BFD32451920}" type="presOf" srcId="{FD53FDFC-742C-455D-A55E-C3826DC83291}" destId="{C6FCD828-EE0C-4A19-82C6-4CF8D0DDDF10}" srcOrd="0" destOrd="0" presId="urn:microsoft.com/office/officeart/2005/8/layout/hProcess4"/>
    <dgm:cxn modelId="{986020C5-8574-4D62-9586-330AA055AA4E}" srcId="{D9FFA830-BC4A-454E-B70F-B89763C6AC94}" destId="{E163924C-04F1-45FF-BF61-8EF5134FDC91}" srcOrd="0" destOrd="0" parTransId="{3B8ED6D3-385F-4D87-82B5-97CEC6445DDB}" sibTransId="{94687540-C170-4C48-921A-711908CDFF52}"/>
    <dgm:cxn modelId="{E7A1B6CD-AF08-49E8-96EF-4EADDE324C8B}" srcId="{AC3277EB-1B14-4960-A669-3F78AC11B478}" destId="{909DFF8E-261F-4A80-BFC3-2A55E91647E6}" srcOrd="1" destOrd="0" parTransId="{148CA3F8-EE89-41BA-8367-6C0A3B583CC8}" sibTransId="{FD55D24A-0F66-49CA-B6EE-AEEE499CEC45}"/>
    <dgm:cxn modelId="{9089DF26-1E91-4EC6-ACC4-82CFD811FCA1}" type="presParOf" srcId="{E9555397-58F2-423D-BE22-21567BCF389A}" destId="{8DCE7EF8-214A-449F-9E36-77B56BB0AE1D}" srcOrd="0" destOrd="0" presId="urn:microsoft.com/office/officeart/2005/8/layout/hProcess4"/>
    <dgm:cxn modelId="{909E0DFA-AC8D-4666-A029-F675894D059B}" type="presParOf" srcId="{E9555397-58F2-423D-BE22-21567BCF389A}" destId="{1E3DCC3D-3AC2-4EE2-BB1B-FBC12EE73332}" srcOrd="1" destOrd="0" presId="urn:microsoft.com/office/officeart/2005/8/layout/hProcess4"/>
    <dgm:cxn modelId="{D7B8466E-3F06-4C3F-8044-BEDD66F6CEE3}" type="presParOf" srcId="{E9555397-58F2-423D-BE22-21567BCF389A}" destId="{925526C6-F955-46F5-A2A1-273749199669}" srcOrd="2" destOrd="0" presId="urn:microsoft.com/office/officeart/2005/8/layout/hProcess4"/>
    <dgm:cxn modelId="{2BCC9D85-CBD3-4CB6-9275-72A114878412}" type="presParOf" srcId="{925526C6-F955-46F5-A2A1-273749199669}" destId="{F456B8F5-2068-471B-B925-4C8330943699}" srcOrd="0" destOrd="0" presId="urn:microsoft.com/office/officeart/2005/8/layout/hProcess4"/>
    <dgm:cxn modelId="{8C39E48A-45E5-4574-8554-E96519438E42}" type="presParOf" srcId="{F456B8F5-2068-471B-B925-4C8330943699}" destId="{2187C1E8-A54F-465E-827A-2D193EA1D67D}" srcOrd="0" destOrd="0" presId="urn:microsoft.com/office/officeart/2005/8/layout/hProcess4"/>
    <dgm:cxn modelId="{977BF073-215F-465E-AAE6-E03756B48D5D}" type="presParOf" srcId="{F456B8F5-2068-471B-B925-4C8330943699}" destId="{1291C99E-EBD2-4777-8769-1447FE39EC9A}" srcOrd="1" destOrd="0" presId="urn:microsoft.com/office/officeart/2005/8/layout/hProcess4"/>
    <dgm:cxn modelId="{B72DA3B0-4F55-4C49-A512-4A51A5A6E87A}" type="presParOf" srcId="{F456B8F5-2068-471B-B925-4C8330943699}" destId="{A5C15428-0895-4BBA-85FF-D74208E53D4F}" srcOrd="2" destOrd="0" presId="urn:microsoft.com/office/officeart/2005/8/layout/hProcess4"/>
    <dgm:cxn modelId="{4017C6AD-0FA5-4079-A810-EE162C49583A}" type="presParOf" srcId="{F456B8F5-2068-471B-B925-4C8330943699}" destId="{2371F9D2-D59B-416E-BF83-8A68135DC828}" srcOrd="3" destOrd="0" presId="urn:microsoft.com/office/officeart/2005/8/layout/hProcess4"/>
    <dgm:cxn modelId="{1A10760F-0A3E-4DFE-A6E1-80DB805E920A}" type="presParOf" srcId="{F456B8F5-2068-471B-B925-4C8330943699}" destId="{A0D75901-D6C8-4718-A120-90DA8C29CCB1}" srcOrd="4" destOrd="0" presId="urn:microsoft.com/office/officeart/2005/8/layout/hProcess4"/>
    <dgm:cxn modelId="{B40D1209-B568-428E-BCE1-9709D66BC54B}" type="presParOf" srcId="{925526C6-F955-46F5-A2A1-273749199669}" destId="{C6FCD828-EE0C-4A19-82C6-4CF8D0DDDF10}" srcOrd="1" destOrd="0" presId="urn:microsoft.com/office/officeart/2005/8/layout/hProcess4"/>
    <dgm:cxn modelId="{0F3288DC-ED04-488A-BAE4-5545EA7ECD3D}" type="presParOf" srcId="{925526C6-F955-46F5-A2A1-273749199669}" destId="{DC6D8106-7063-4275-A527-46C0AC7F2A22}" srcOrd="2" destOrd="0" presId="urn:microsoft.com/office/officeart/2005/8/layout/hProcess4"/>
    <dgm:cxn modelId="{D138CAFC-8961-46AB-92EF-467A34BD2A21}" type="presParOf" srcId="{DC6D8106-7063-4275-A527-46C0AC7F2A22}" destId="{D58CBEC3-9BCC-44E2-9B1C-DD98050BED1C}" srcOrd="0" destOrd="0" presId="urn:microsoft.com/office/officeart/2005/8/layout/hProcess4"/>
    <dgm:cxn modelId="{BEA62E57-C236-4429-8CF0-688C593992C0}" type="presParOf" srcId="{DC6D8106-7063-4275-A527-46C0AC7F2A22}" destId="{E7995FC1-0D7B-43C2-9266-229DE221E087}" srcOrd="1" destOrd="0" presId="urn:microsoft.com/office/officeart/2005/8/layout/hProcess4"/>
    <dgm:cxn modelId="{DCB99E2D-8202-464C-9252-7DBFB30C687C}" type="presParOf" srcId="{DC6D8106-7063-4275-A527-46C0AC7F2A22}" destId="{7294C024-161A-41BC-9930-5B0C86697BC2}" srcOrd="2" destOrd="0" presId="urn:microsoft.com/office/officeart/2005/8/layout/hProcess4"/>
    <dgm:cxn modelId="{CDFEFBB2-3940-4489-9543-2A21FD70E091}" type="presParOf" srcId="{DC6D8106-7063-4275-A527-46C0AC7F2A22}" destId="{462ADA79-2910-4C77-B771-C0A7CD87E6B6}" srcOrd="3" destOrd="0" presId="urn:microsoft.com/office/officeart/2005/8/layout/hProcess4"/>
    <dgm:cxn modelId="{2DA5596B-50C2-4FE9-9AC7-1CCC0ED52990}" type="presParOf" srcId="{DC6D8106-7063-4275-A527-46C0AC7F2A22}" destId="{7A9FBAE1-8DBE-44B6-B369-29A73F169272}" srcOrd="4" destOrd="0" presId="urn:microsoft.com/office/officeart/2005/8/layout/hProcess4"/>
    <dgm:cxn modelId="{38682708-4E5A-4756-BD7B-B402B893FB97}" type="presParOf" srcId="{925526C6-F955-46F5-A2A1-273749199669}" destId="{DBD2B26C-1499-4C15-B292-8BB50B2DB596}" srcOrd="3" destOrd="0" presId="urn:microsoft.com/office/officeart/2005/8/layout/hProcess4"/>
    <dgm:cxn modelId="{2BD696DD-C365-42E6-943E-9EEEC0E267EB}" type="presParOf" srcId="{925526C6-F955-46F5-A2A1-273749199669}" destId="{61B5EB86-3663-47EE-B213-0EAC4CD3C23B}" srcOrd="4" destOrd="0" presId="urn:microsoft.com/office/officeart/2005/8/layout/hProcess4"/>
    <dgm:cxn modelId="{96D2D5E3-F896-441E-BE7D-861F8B57E155}" type="presParOf" srcId="{61B5EB86-3663-47EE-B213-0EAC4CD3C23B}" destId="{AFC2DE8D-E943-46CD-BDED-3310499CF2E5}" srcOrd="0" destOrd="0" presId="urn:microsoft.com/office/officeart/2005/8/layout/hProcess4"/>
    <dgm:cxn modelId="{E9E48BF4-BF62-4D0B-A137-21BA096A8301}" type="presParOf" srcId="{61B5EB86-3663-47EE-B213-0EAC4CD3C23B}" destId="{EA3F9BE2-3854-42B0-BD67-DD96EA7CD138}" srcOrd="1" destOrd="0" presId="urn:microsoft.com/office/officeart/2005/8/layout/hProcess4"/>
    <dgm:cxn modelId="{A65E5421-7A14-4516-A628-732CE63CCE89}" type="presParOf" srcId="{61B5EB86-3663-47EE-B213-0EAC4CD3C23B}" destId="{2F8FF593-B2AB-4A64-AB5F-DED31FCAEC92}" srcOrd="2" destOrd="0" presId="urn:microsoft.com/office/officeart/2005/8/layout/hProcess4"/>
    <dgm:cxn modelId="{AB79B6B1-95EE-4D04-A182-0DDA1F6940A7}" type="presParOf" srcId="{61B5EB86-3663-47EE-B213-0EAC4CD3C23B}" destId="{3FCF392C-C02E-4C2F-848F-628CD6C1BD75}" srcOrd="3" destOrd="0" presId="urn:microsoft.com/office/officeart/2005/8/layout/hProcess4"/>
    <dgm:cxn modelId="{35392B7C-4290-41BA-8CEF-FDD983848EFF}" type="presParOf" srcId="{61B5EB86-3663-47EE-B213-0EAC4CD3C23B}" destId="{AA7E948A-F8AA-4353-97A9-511CDAC7E80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7258-98CF-43D6-B050-0B91DBB123DE}">
      <dsp:nvSpPr>
        <dsp:cNvPr id="0" name=""/>
        <dsp:cNvSpPr/>
      </dsp:nvSpPr>
      <dsp:spPr>
        <a:xfrm>
          <a:off x="568787" y="3281"/>
          <a:ext cx="1827674" cy="125926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17957-2304-4D5D-8588-2D53D5BA7DEE}">
      <dsp:nvSpPr>
        <dsp:cNvPr id="0" name=""/>
        <dsp:cNvSpPr/>
      </dsp:nvSpPr>
      <dsp:spPr>
        <a:xfrm>
          <a:off x="568787" y="1262549"/>
          <a:ext cx="1827674" cy="6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The Low-Income Energy Burden of Atlanta Households</a:t>
          </a:r>
          <a:endParaRPr lang="en-US" sz="1000" b="0" kern="1200" dirty="0"/>
        </a:p>
      </dsp:txBody>
      <dsp:txXfrm>
        <a:off x="568787" y="1262549"/>
        <a:ext cx="1827674" cy="678067"/>
      </dsp:txXfrm>
    </dsp:sp>
    <dsp:sp modelId="{F88E70CF-D840-48E3-9EFA-4515D712E19B}">
      <dsp:nvSpPr>
        <dsp:cNvPr id="0" name=""/>
        <dsp:cNvSpPr/>
      </dsp:nvSpPr>
      <dsp:spPr>
        <a:xfrm>
          <a:off x="2579306" y="3281"/>
          <a:ext cx="1827674" cy="125926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AB325-9C39-4329-813D-293277789783}">
      <dsp:nvSpPr>
        <dsp:cNvPr id="0" name=""/>
        <dsp:cNvSpPr/>
      </dsp:nvSpPr>
      <dsp:spPr>
        <a:xfrm>
          <a:off x="2579306" y="1262549"/>
          <a:ext cx="1827674" cy="6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U.S. SO</a:t>
          </a:r>
          <a:r>
            <a:rPr lang="en-US" sz="1000" b="0" i="0" kern="1200" dirty="0">
              <a:latin typeface="Calibri" panose="020F0502020204030204" pitchFamily="34" charset="0"/>
            </a:rPr>
            <a:t>₂</a:t>
          </a:r>
          <a:r>
            <a:rPr lang="en-US" sz="1000" b="0" i="0" kern="1200" dirty="0"/>
            <a:t> Emissions: Shifting Factors and a CO</a:t>
          </a:r>
          <a:r>
            <a:rPr lang="en-US" sz="1000" b="0" i="0" kern="1200" dirty="0">
              <a:latin typeface="Calibri" panose="020F0502020204030204" pitchFamily="34" charset="0"/>
            </a:rPr>
            <a:t>₂</a:t>
          </a:r>
          <a:r>
            <a:rPr lang="en-US" sz="1000" b="0" i="0" kern="1200" dirty="0"/>
            <a:t> Penalty</a:t>
          </a:r>
          <a:endParaRPr lang="en-US" sz="1000" kern="1200" dirty="0"/>
        </a:p>
      </dsp:txBody>
      <dsp:txXfrm>
        <a:off x="2579306" y="1262549"/>
        <a:ext cx="1827674" cy="678067"/>
      </dsp:txXfrm>
    </dsp:sp>
    <dsp:sp modelId="{F9A87B96-064A-4609-8675-3102BF66B1A6}">
      <dsp:nvSpPr>
        <dsp:cNvPr id="0" name=""/>
        <dsp:cNvSpPr/>
      </dsp:nvSpPr>
      <dsp:spPr>
        <a:xfrm>
          <a:off x="4589824" y="3281"/>
          <a:ext cx="1827674" cy="125926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512D3-40AC-449C-867A-F063E1B9CAD0}">
      <dsp:nvSpPr>
        <dsp:cNvPr id="0" name=""/>
        <dsp:cNvSpPr/>
      </dsp:nvSpPr>
      <dsp:spPr>
        <a:xfrm>
          <a:off x="4589824" y="1262549"/>
          <a:ext cx="1827674" cy="6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Electric Urban Delivery Trucks: Energy Use, Greenhouse Gas Emissions, and Cost-Effectiveness</a:t>
          </a:r>
          <a:endParaRPr lang="en-US" sz="1000" b="0" kern="1200" dirty="0"/>
        </a:p>
      </dsp:txBody>
      <dsp:txXfrm>
        <a:off x="4589824" y="1262549"/>
        <a:ext cx="1827674" cy="678067"/>
      </dsp:txXfrm>
    </dsp:sp>
    <dsp:sp modelId="{F811278B-45DB-4CDA-9179-A5FFBFD071CA}">
      <dsp:nvSpPr>
        <dsp:cNvPr id="0" name=""/>
        <dsp:cNvSpPr/>
      </dsp:nvSpPr>
      <dsp:spPr>
        <a:xfrm>
          <a:off x="1574047" y="2123383"/>
          <a:ext cx="1827674" cy="125926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6F0A-8927-4BC7-B3E7-3EF790853E79}">
      <dsp:nvSpPr>
        <dsp:cNvPr id="0" name=""/>
        <dsp:cNvSpPr/>
      </dsp:nvSpPr>
      <dsp:spPr>
        <a:xfrm>
          <a:off x="1574047" y="3382651"/>
          <a:ext cx="1827674" cy="6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Point Distribution for New LEED Construction</a:t>
          </a:r>
          <a:endParaRPr lang="en-US" sz="1000" kern="1200" dirty="0"/>
        </a:p>
      </dsp:txBody>
      <dsp:txXfrm>
        <a:off x="1574047" y="3382651"/>
        <a:ext cx="1827674" cy="678067"/>
      </dsp:txXfrm>
    </dsp:sp>
    <dsp:sp modelId="{633330BD-AE0A-4A0A-AF77-1D7793558888}">
      <dsp:nvSpPr>
        <dsp:cNvPr id="0" name=""/>
        <dsp:cNvSpPr/>
      </dsp:nvSpPr>
      <dsp:spPr>
        <a:xfrm>
          <a:off x="3584565" y="2123383"/>
          <a:ext cx="1827674" cy="125926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9317F-63DC-4DA7-962A-8CF00A281850}">
      <dsp:nvSpPr>
        <dsp:cNvPr id="0" name=""/>
        <dsp:cNvSpPr/>
      </dsp:nvSpPr>
      <dsp:spPr>
        <a:xfrm>
          <a:off x="3584565" y="3382651"/>
          <a:ext cx="1827674" cy="67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The Emergence of Smart-Grid Policies</a:t>
          </a:r>
          <a:endParaRPr lang="en-US" sz="1000" b="0" kern="1200" dirty="0"/>
        </a:p>
      </dsp:txBody>
      <dsp:txXfrm>
        <a:off x="3584565" y="3382651"/>
        <a:ext cx="1827674" cy="67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4EA58-E479-400A-BB77-D175B53E8C58}">
      <dsp:nvSpPr>
        <dsp:cNvPr id="0" name=""/>
        <dsp:cNvSpPr/>
      </dsp:nvSpPr>
      <dsp:spPr>
        <a:xfrm rot="5400000">
          <a:off x="935149" y="-53175"/>
          <a:ext cx="992785" cy="13473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Range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Charging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Performance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Cost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Choice</a:t>
          </a:r>
        </a:p>
      </dsp:txBody>
      <dsp:txXfrm rot="-5400000">
        <a:off x="757875" y="172563"/>
        <a:ext cx="1298869" cy="895857"/>
      </dsp:txXfrm>
    </dsp:sp>
    <dsp:sp modelId="{11DE509C-99E4-4EAA-829D-8037AE3B31BA}">
      <dsp:nvSpPr>
        <dsp:cNvPr id="0" name=""/>
        <dsp:cNvSpPr/>
      </dsp:nvSpPr>
      <dsp:spPr>
        <a:xfrm>
          <a:off x="0" y="0"/>
          <a:ext cx="757875" cy="1240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Barriers</a:t>
          </a:r>
        </a:p>
      </dsp:txBody>
      <dsp:txXfrm>
        <a:off x="36996" y="36996"/>
        <a:ext cx="683883" cy="116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13BC-FB34-4DEE-9C6A-CBA4572D2B7D}">
      <dsp:nvSpPr>
        <dsp:cNvPr id="0" name=""/>
        <dsp:cNvSpPr/>
      </dsp:nvSpPr>
      <dsp:spPr>
        <a:xfrm rot="5400000">
          <a:off x="2947818" y="-1015704"/>
          <a:ext cx="953293" cy="32230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Increasing the access to charging infrastructure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Fast charging.. Reduces dwell time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EVs in grid functions.. Generate revenue stream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Increasing the battery life and performance</a:t>
          </a:r>
        </a:p>
      </dsp:txBody>
      <dsp:txXfrm rot="-5400000">
        <a:off x="1812952" y="165698"/>
        <a:ext cx="3176489" cy="860221"/>
      </dsp:txXfrm>
    </dsp:sp>
    <dsp:sp modelId="{8153BF01-926A-4725-9FC6-92665DF7422B}">
      <dsp:nvSpPr>
        <dsp:cNvPr id="0" name=""/>
        <dsp:cNvSpPr/>
      </dsp:nvSpPr>
      <dsp:spPr>
        <a:xfrm>
          <a:off x="0" y="0"/>
          <a:ext cx="1812952" cy="119161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Technical Solutions</a:t>
          </a:r>
        </a:p>
      </dsp:txBody>
      <dsp:txXfrm>
        <a:off x="58170" y="58170"/>
        <a:ext cx="1696612" cy="1075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E6FFC-957E-42F5-AA9D-8E9BFE91871E}">
      <dsp:nvSpPr>
        <dsp:cNvPr id="0" name=""/>
        <dsp:cNvSpPr/>
      </dsp:nvSpPr>
      <dsp:spPr>
        <a:xfrm>
          <a:off x="0" y="1547"/>
          <a:ext cx="8317524" cy="135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Barriers</a:t>
          </a:r>
        </a:p>
      </dsp:txBody>
      <dsp:txXfrm>
        <a:off x="6603" y="8150"/>
        <a:ext cx="8304318" cy="122053"/>
      </dsp:txXfrm>
    </dsp:sp>
    <dsp:sp modelId="{F0B2FAA6-59B2-4CBC-967B-516525B914AE}">
      <dsp:nvSpPr>
        <dsp:cNvPr id="0" name=""/>
        <dsp:cNvSpPr/>
      </dsp:nvSpPr>
      <dsp:spPr>
        <a:xfrm>
          <a:off x="0" y="136806"/>
          <a:ext cx="8317524" cy="124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08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Competing charging networks. </a:t>
          </a:r>
          <a:r>
            <a:rPr lang="en-US" sz="1800" kern="1200" dirty="0" err="1"/>
            <a:t>CHAdeMO</a:t>
          </a:r>
          <a:r>
            <a:rPr lang="en-US" sz="1800" kern="1200" dirty="0"/>
            <a:t>, CCS, Tesla… </a:t>
          </a:r>
          <a:r>
            <a:rPr lang="en-US" sz="1800" i="1" kern="1200" dirty="0"/>
            <a:t>Co-operation and Standard Interfaces needed.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 adoption requires expensive charging infrastructure </a:t>
          </a:r>
          <a:r>
            <a:rPr lang="en-US" sz="1800" i="1" kern="1200" dirty="0"/>
            <a:t>– finding new value streams for grid integrated vehicles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Range anxiety must be addressed for broad EV adoption – </a:t>
          </a:r>
          <a:r>
            <a:rPr lang="en-US" sz="1800" i="1" kern="1200" dirty="0"/>
            <a:t>DCFC infrastructure needed in low density rural areas</a:t>
          </a:r>
        </a:p>
      </dsp:txBody>
      <dsp:txXfrm>
        <a:off x="0" y="136806"/>
        <a:ext cx="8317524" cy="1248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4BF45-4B57-4707-9A95-5ACD0C28EEA0}">
      <dsp:nvSpPr>
        <dsp:cNvPr id="0" name=""/>
        <dsp:cNvSpPr/>
      </dsp:nvSpPr>
      <dsp:spPr>
        <a:xfrm>
          <a:off x="533143" y="0"/>
          <a:ext cx="6042293" cy="17000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5CCB2-5D74-4501-93ED-05621EB49E40}">
      <dsp:nvSpPr>
        <dsp:cNvPr id="0" name=""/>
        <dsp:cNvSpPr/>
      </dsp:nvSpPr>
      <dsp:spPr>
        <a:xfrm>
          <a:off x="25965" y="300819"/>
          <a:ext cx="3314427" cy="10984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By providing an efficient </a:t>
          </a:r>
          <a:r>
            <a:rPr lang="en-US" sz="2000" kern="1200" dirty="0"/>
            <a:t>infrastructure</a:t>
          </a:r>
          <a:r>
            <a:rPr lang="en-US" sz="1800" kern="1200" dirty="0"/>
            <a:t>, two major barriers - range anxiety and charging time can be addressed.</a:t>
          </a:r>
        </a:p>
      </dsp:txBody>
      <dsp:txXfrm>
        <a:off x="79587" y="354441"/>
        <a:ext cx="3207183" cy="991198"/>
      </dsp:txXfrm>
    </dsp:sp>
    <dsp:sp modelId="{367599F5-A81A-4864-B11F-4B407F885D84}">
      <dsp:nvSpPr>
        <dsp:cNvPr id="0" name=""/>
        <dsp:cNvSpPr/>
      </dsp:nvSpPr>
      <dsp:spPr>
        <a:xfrm>
          <a:off x="3577807" y="324831"/>
          <a:ext cx="3504807" cy="1050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role of utility becomes crucial and it can benefit if EVs are smart and grid integrated.</a:t>
          </a:r>
        </a:p>
      </dsp:txBody>
      <dsp:txXfrm>
        <a:off x="3629084" y="376108"/>
        <a:ext cx="3402253" cy="947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4CDA-5D79-4992-9B4D-878D39BD60BA}">
      <dsp:nvSpPr>
        <dsp:cNvPr id="0" name=""/>
        <dsp:cNvSpPr/>
      </dsp:nvSpPr>
      <dsp:spPr>
        <a:xfrm>
          <a:off x="0" y="2379233"/>
          <a:ext cx="63755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3B3F2-B762-4DEE-BEFB-6ABDB65343B9}">
      <dsp:nvSpPr>
        <dsp:cNvPr id="0" name=""/>
        <dsp:cNvSpPr/>
      </dsp:nvSpPr>
      <dsp:spPr>
        <a:xfrm>
          <a:off x="0" y="588130"/>
          <a:ext cx="63755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1495A-F4AD-41AF-BD03-C94B1578E025}">
      <dsp:nvSpPr>
        <dsp:cNvPr id="0" name=""/>
        <dsp:cNvSpPr/>
      </dsp:nvSpPr>
      <dsp:spPr>
        <a:xfrm>
          <a:off x="1657631" y="941"/>
          <a:ext cx="4717874" cy="587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657631" y="941"/>
        <a:ext cx="4717874" cy="587189"/>
      </dsp:txXfrm>
    </dsp:sp>
    <dsp:sp modelId="{9C7C39EE-039D-41E6-908E-BA0971141D65}">
      <dsp:nvSpPr>
        <dsp:cNvPr id="0" name=""/>
        <dsp:cNvSpPr/>
      </dsp:nvSpPr>
      <dsp:spPr>
        <a:xfrm>
          <a:off x="0" y="941"/>
          <a:ext cx="1657631" cy="5871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Constraints</a:t>
          </a:r>
        </a:p>
      </dsp:txBody>
      <dsp:txXfrm>
        <a:off x="28669" y="29610"/>
        <a:ext cx="1600293" cy="558520"/>
      </dsp:txXfrm>
    </dsp:sp>
    <dsp:sp modelId="{12860112-D081-41D3-8076-2CDAB0AB6659}">
      <dsp:nvSpPr>
        <dsp:cNvPr id="0" name=""/>
        <dsp:cNvSpPr/>
      </dsp:nvSpPr>
      <dsp:spPr>
        <a:xfrm>
          <a:off x="0" y="588130"/>
          <a:ext cx="6375506" cy="11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Typical driving range of most available cars: 80 to 200 miles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Time to recharge the EV is significantly more than refueling a gasoline car</a:t>
          </a:r>
        </a:p>
      </dsp:txBody>
      <dsp:txXfrm>
        <a:off x="0" y="588130"/>
        <a:ext cx="6375506" cy="1174554"/>
      </dsp:txXfrm>
    </dsp:sp>
    <dsp:sp modelId="{9368E1A6-D6AC-4345-9855-CD27A2342D7E}">
      <dsp:nvSpPr>
        <dsp:cNvPr id="0" name=""/>
        <dsp:cNvSpPr/>
      </dsp:nvSpPr>
      <dsp:spPr>
        <a:xfrm>
          <a:off x="1657631" y="1792044"/>
          <a:ext cx="4717874" cy="587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657631" y="1792044"/>
        <a:ext cx="4717874" cy="587189"/>
      </dsp:txXfrm>
    </dsp:sp>
    <dsp:sp modelId="{758B5367-CA5D-4D3E-8BF3-3624B8163359}">
      <dsp:nvSpPr>
        <dsp:cNvPr id="0" name=""/>
        <dsp:cNvSpPr/>
      </dsp:nvSpPr>
      <dsp:spPr>
        <a:xfrm>
          <a:off x="0" y="1855502"/>
          <a:ext cx="1657631" cy="58718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Range anxiety</a:t>
          </a:r>
        </a:p>
      </dsp:txBody>
      <dsp:txXfrm>
        <a:off x="28669" y="1884171"/>
        <a:ext cx="1600293" cy="558520"/>
      </dsp:txXfrm>
    </dsp:sp>
    <dsp:sp modelId="{9FE90E38-C9A4-4232-895F-8D4DA7F22634}">
      <dsp:nvSpPr>
        <dsp:cNvPr id="0" name=""/>
        <dsp:cNvSpPr/>
      </dsp:nvSpPr>
      <dsp:spPr>
        <a:xfrm>
          <a:off x="0" y="2379233"/>
          <a:ext cx="6375506" cy="11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Level 1 and Level 2 charging are not sufficient to address range anxiety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Need for fast charging stations, at least every 20 miles in interstates (and more in urbans/ dense populated areas)</a:t>
          </a:r>
        </a:p>
      </dsp:txBody>
      <dsp:txXfrm>
        <a:off x="0" y="2379233"/>
        <a:ext cx="6375506" cy="1174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C4042-E537-447A-80BC-BB4CA343BDD8}">
      <dsp:nvSpPr>
        <dsp:cNvPr id="0" name=""/>
        <dsp:cNvSpPr/>
      </dsp:nvSpPr>
      <dsp:spPr>
        <a:xfrm>
          <a:off x="597077" y="0"/>
          <a:ext cx="2655896" cy="18980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USA: 2230 stations with ~6200 outlets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GA: 116 stations with 242 outlets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Mostly located in urban and one in </a:t>
          </a:r>
          <a:r>
            <a:rPr lang="en-US" sz="1200" kern="1200" dirty="0">
              <a:solidFill>
                <a:srgbClr val="FF0000"/>
              </a:solidFill>
            </a:rPr>
            <a:t>more than 50 miles</a:t>
          </a:r>
          <a:r>
            <a:rPr lang="en-US" sz="1200" kern="1200" dirty="0"/>
            <a:t> in interstates</a:t>
          </a:r>
        </a:p>
      </dsp:txBody>
      <dsp:txXfrm>
        <a:off x="1261051" y="284701"/>
        <a:ext cx="1327619" cy="1328607"/>
      </dsp:txXfrm>
    </dsp:sp>
    <dsp:sp modelId="{8CDC1435-E3B5-41C2-95EE-14AC24591062}">
      <dsp:nvSpPr>
        <dsp:cNvPr id="0" name=""/>
        <dsp:cNvSpPr/>
      </dsp:nvSpPr>
      <dsp:spPr>
        <a:xfrm>
          <a:off x="4664" y="337489"/>
          <a:ext cx="1268269" cy="1223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Available</a:t>
          </a:r>
          <a:r>
            <a:rPr lang="en-US" sz="1400" kern="1200" dirty="0"/>
            <a:t> </a:t>
          </a:r>
          <a:r>
            <a:rPr lang="en-US" sz="1600" kern="1200" dirty="0"/>
            <a:t>infrastructure</a:t>
          </a:r>
          <a:endParaRPr lang="en-US" sz="1400" kern="1200" dirty="0"/>
        </a:p>
      </dsp:txBody>
      <dsp:txXfrm>
        <a:off x="190398" y="516699"/>
        <a:ext cx="896801" cy="865304"/>
      </dsp:txXfrm>
    </dsp:sp>
    <dsp:sp modelId="{2A7F1ECB-5888-43E7-9BDF-AEE086838757}">
      <dsp:nvSpPr>
        <dsp:cNvPr id="0" name=""/>
        <dsp:cNvSpPr/>
      </dsp:nvSpPr>
      <dsp:spPr>
        <a:xfrm>
          <a:off x="3577321" y="0"/>
          <a:ext cx="2897607" cy="18980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Business for EV charging station depends on number of EVs – one cannot grow without the other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Need for alternate business models for fast charging stations</a:t>
          </a:r>
        </a:p>
      </dsp:txBody>
      <dsp:txXfrm>
        <a:off x="4301723" y="284701"/>
        <a:ext cx="1508902" cy="1328607"/>
      </dsp:txXfrm>
    </dsp:sp>
    <dsp:sp modelId="{0A7B9BDA-18A2-4F97-91AB-D1DB0D6AA9BA}">
      <dsp:nvSpPr>
        <dsp:cNvPr id="0" name=""/>
        <dsp:cNvSpPr/>
      </dsp:nvSpPr>
      <dsp:spPr>
        <a:xfrm>
          <a:off x="3248811" y="406173"/>
          <a:ext cx="1085661" cy="1085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Challenges</a:t>
          </a:r>
        </a:p>
      </dsp:txBody>
      <dsp:txXfrm>
        <a:off x="3407802" y="565164"/>
        <a:ext cx="767679" cy="767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9F252-1A76-4F96-BFBA-A3D170F84D09}">
      <dsp:nvSpPr>
        <dsp:cNvPr id="0" name=""/>
        <dsp:cNvSpPr/>
      </dsp:nvSpPr>
      <dsp:spPr>
        <a:xfrm rot="16200000">
          <a:off x="971459" y="-971459"/>
          <a:ext cx="262908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Customers/Vehicle Owners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Individual EV owners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Leasing vehicles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Ownership of vehicles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Ownership of charging infrastructure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Role of fleet owners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Managed charging by third-parties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5400000">
        <a:off x="-1" y="1"/>
        <a:ext cx="4572000" cy="1971810"/>
      </dsp:txXfrm>
    </dsp:sp>
    <dsp:sp modelId="{837D305D-EC32-489D-81C2-6CA3B6D14F3C}">
      <dsp:nvSpPr>
        <dsp:cNvPr id="0" name=""/>
        <dsp:cNvSpPr/>
      </dsp:nvSpPr>
      <dsp:spPr>
        <a:xfrm>
          <a:off x="4572000" y="0"/>
          <a:ext cx="4572000" cy="26290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Non-utility participants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Ownership of vehicles and charging infrastructure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Leasing infrastructure and vehicles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Participating as aggregators &amp; providing subscription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Ride-sharing</a:t>
          </a:r>
          <a:endParaRPr lang="en-US" sz="20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Special </a:t>
          </a:r>
          <a:r>
            <a:rPr lang="en-US" sz="1400" kern="1200" dirty="0"/>
            <a:t>contracts among ride share companies &amp; aggregators</a:t>
          </a:r>
          <a:endParaRPr lang="en-US" sz="18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/>
        </a:p>
      </dsp:txBody>
      <dsp:txXfrm>
        <a:off x="4572000" y="0"/>
        <a:ext cx="4572000" cy="1971810"/>
      </dsp:txXfrm>
    </dsp:sp>
    <dsp:sp modelId="{6531DE4A-1B70-45F7-A6EF-4298AA83CA4A}">
      <dsp:nvSpPr>
        <dsp:cNvPr id="0" name=""/>
        <dsp:cNvSpPr/>
      </dsp:nvSpPr>
      <dsp:spPr>
        <a:xfrm rot="10800000">
          <a:off x="0" y="2629080"/>
          <a:ext cx="4572000" cy="26290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OEMs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Managing charging remotely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Owning charging infrastructure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Providing ICEs as back-up for long distance travel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Role of vehicle renting companies</a:t>
          </a:r>
        </a:p>
      </dsp:txBody>
      <dsp:txXfrm rot="10800000">
        <a:off x="0" y="3286350"/>
        <a:ext cx="4572000" cy="1971810"/>
      </dsp:txXfrm>
    </dsp:sp>
    <dsp:sp modelId="{DCB0FF85-4E02-47EB-9E6D-427C7D39AAD2}">
      <dsp:nvSpPr>
        <dsp:cNvPr id="0" name=""/>
        <dsp:cNvSpPr/>
      </dsp:nvSpPr>
      <dsp:spPr>
        <a:xfrm rot="5400000">
          <a:off x="5543459" y="1657620"/>
          <a:ext cx="262908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Utilities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Contracts for GIV services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 market trading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Participating in the market as aggregators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4571999" y="3286350"/>
        <a:ext cx="4572000" cy="1971810"/>
      </dsp:txXfrm>
    </dsp:sp>
    <dsp:sp modelId="{65245EAE-BCCD-494F-92C2-BA68D9B8F9F9}">
      <dsp:nvSpPr>
        <dsp:cNvPr id="0" name=""/>
        <dsp:cNvSpPr/>
      </dsp:nvSpPr>
      <dsp:spPr>
        <a:xfrm>
          <a:off x="3434079" y="2600995"/>
          <a:ext cx="2275841" cy="4048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Business Models</a:t>
          </a:r>
        </a:p>
      </dsp:txBody>
      <dsp:txXfrm>
        <a:off x="3453840" y="2620756"/>
        <a:ext cx="2236319" cy="3652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C99E-EBD2-4777-8769-1447FE39EC9A}">
      <dsp:nvSpPr>
        <dsp:cNvPr id="0" name=""/>
        <dsp:cNvSpPr/>
      </dsp:nvSpPr>
      <dsp:spPr>
        <a:xfrm>
          <a:off x="40485" y="943314"/>
          <a:ext cx="2197700" cy="181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Share o different components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IMPLAN Industry codes and multipliers</a:t>
          </a:r>
        </a:p>
      </dsp:txBody>
      <dsp:txXfrm>
        <a:off x="82199" y="985028"/>
        <a:ext cx="2114272" cy="1340791"/>
      </dsp:txXfrm>
    </dsp:sp>
    <dsp:sp modelId="{C6FCD828-EE0C-4A19-82C6-4CF8D0DDDF10}">
      <dsp:nvSpPr>
        <dsp:cNvPr id="0" name=""/>
        <dsp:cNvSpPr/>
      </dsp:nvSpPr>
      <dsp:spPr>
        <a:xfrm>
          <a:off x="1261188" y="1323501"/>
          <a:ext cx="2499778" cy="2499778"/>
        </a:xfrm>
        <a:prstGeom prst="leftCircularArrow">
          <a:avLst>
            <a:gd name="adj1" fmla="val 3457"/>
            <a:gd name="adj2" fmla="val 428459"/>
            <a:gd name="adj3" fmla="val 2203970"/>
            <a:gd name="adj4" fmla="val 9024489"/>
            <a:gd name="adj5" fmla="val 40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1F9D2-D59B-416E-BF83-8A68135DC828}">
      <dsp:nvSpPr>
        <dsp:cNvPr id="0" name=""/>
        <dsp:cNvSpPr/>
      </dsp:nvSpPr>
      <dsp:spPr>
        <a:xfrm>
          <a:off x="528863" y="2367534"/>
          <a:ext cx="1953511" cy="77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Bill of Goods</a:t>
          </a:r>
        </a:p>
      </dsp:txBody>
      <dsp:txXfrm>
        <a:off x="551616" y="2390287"/>
        <a:ext cx="1908005" cy="731341"/>
      </dsp:txXfrm>
    </dsp:sp>
    <dsp:sp modelId="{E7995FC1-0D7B-43C2-9266-229DE221E087}">
      <dsp:nvSpPr>
        <dsp:cNvPr id="0" name=""/>
        <dsp:cNvSpPr/>
      </dsp:nvSpPr>
      <dsp:spPr>
        <a:xfrm>
          <a:off x="2893855" y="943314"/>
          <a:ext cx="2197700" cy="181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Total investments made in the transportation sector</a:t>
          </a:r>
        </a:p>
      </dsp:txBody>
      <dsp:txXfrm>
        <a:off x="2935569" y="1373451"/>
        <a:ext cx="2114272" cy="1340791"/>
      </dsp:txXfrm>
    </dsp:sp>
    <dsp:sp modelId="{DBD2B26C-1499-4C15-B292-8BB50B2DB596}">
      <dsp:nvSpPr>
        <dsp:cNvPr id="0" name=""/>
        <dsp:cNvSpPr/>
      </dsp:nvSpPr>
      <dsp:spPr>
        <a:xfrm>
          <a:off x="4096244" y="-195079"/>
          <a:ext cx="2780595" cy="2780595"/>
        </a:xfrm>
        <a:prstGeom prst="circularArrow">
          <a:avLst>
            <a:gd name="adj1" fmla="val 3108"/>
            <a:gd name="adj2" fmla="val 382014"/>
            <a:gd name="adj3" fmla="val 19442475"/>
            <a:gd name="adj4" fmla="val 12575511"/>
            <a:gd name="adj5" fmla="val 36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ADA79-2910-4C77-B771-C0A7CD87E6B6}">
      <dsp:nvSpPr>
        <dsp:cNvPr id="0" name=""/>
        <dsp:cNvSpPr/>
      </dsp:nvSpPr>
      <dsp:spPr>
        <a:xfrm>
          <a:off x="3382233" y="554890"/>
          <a:ext cx="1953511" cy="77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Investment Levels</a:t>
          </a:r>
        </a:p>
      </dsp:txBody>
      <dsp:txXfrm>
        <a:off x="3404986" y="577643"/>
        <a:ext cx="1908005" cy="731341"/>
      </dsp:txXfrm>
    </dsp:sp>
    <dsp:sp modelId="{EA3F9BE2-3854-42B0-BD67-DD96EA7CD138}">
      <dsp:nvSpPr>
        <dsp:cNvPr id="0" name=""/>
        <dsp:cNvSpPr/>
      </dsp:nvSpPr>
      <dsp:spPr>
        <a:xfrm>
          <a:off x="5747224" y="943314"/>
          <a:ext cx="2197700" cy="181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By sector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By type</a:t>
          </a:r>
        </a:p>
      </dsp:txBody>
      <dsp:txXfrm>
        <a:off x="5788938" y="985028"/>
        <a:ext cx="2114272" cy="1340791"/>
      </dsp:txXfrm>
    </dsp:sp>
    <dsp:sp modelId="{3FCF392C-C02E-4C2F-848F-628CD6C1BD75}">
      <dsp:nvSpPr>
        <dsp:cNvPr id="0" name=""/>
        <dsp:cNvSpPr/>
      </dsp:nvSpPr>
      <dsp:spPr>
        <a:xfrm>
          <a:off x="6235602" y="2367534"/>
          <a:ext cx="1953511" cy="776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Employment Numbers</a:t>
          </a:r>
        </a:p>
      </dsp:txBody>
      <dsp:txXfrm>
        <a:off x="6258355" y="2390287"/>
        <a:ext cx="1908005" cy="73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53FEB-F765-F04F-927D-2B623B992994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19321E-E0AD-054F-AFBB-EE5D0729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C24A47-8CA6-4477-B9D9-81C9B83636A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64B13D-AFE5-487F-BFEF-A9106A3B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 defTabSz="9495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 defTabSz="9495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 defTabSz="9495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 defTabSz="94956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29BE3E-6B3B-CA41-B7F9-69838BEA110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709613"/>
            <a:ext cx="4706938" cy="35290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71" y="4472279"/>
            <a:ext cx="5261046" cy="42350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546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Monetary</a:t>
            </a:r>
            <a:r>
              <a:rPr lang="en-US" baseline="0" dirty="0"/>
              <a:t> values of the transactions b/w pairs of sectors (from each sector I to each sector j)</a:t>
            </a:r>
            <a:endParaRPr lang="en-US" dirty="0"/>
          </a:p>
          <a:p>
            <a:r>
              <a:rPr lang="en-US" dirty="0" err="1"/>
              <a:t>Interindustry</a:t>
            </a:r>
            <a:r>
              <a:rPr lang="en-US" dirty="0"/>
              <a:t> structure/Consumption patterns/Incomes/Nonmarket Transfers</a:t>
            </a:r>
          </a:p>
          <a:p>
            <a:endParaRPr lang="en-US" dirty="0"/>
          </a:p>
          <a:p>
            <a:r>
              <a:rPr lang="en-US" dirty="0" err="1"/>
              <a:t>Lg</a:t>
            </a:r>
            <a:r>
              <a:rPr lang="en-US" dirty="0"/>
              <a:t> represents payment to government workers.</a:t>
            </a:r>
          </a:p>
          <a:p>
            <a:r>
              <a:rPr lang="en-US" dirty="0" err="1"/>
              <a:t>Lc</a:t>
            </a:r>
            <a:r>
              <a:rPr lang="en-US" baseline="0" dirty="0"/>
              <a:t> includes household payments for domestic help. </a:t>
            </a:r>
          </a:p>
          <a:p>
            <a:r>
              <a:rPr lang="en-US" baseline="0" dirty="0" err="1"/>
              <a:t>Tc</a:t>
            </a:r>
            <a:r>
              <a:rPr lang="en-US" baseline="0" dirty="0"/>
              <a:t> includes tax payments by households.</a:t>
            </a:r>
          </a:p>
          <a:p>
            <a:r>
              <a:rPr lang="en-US" baseline="0" dirty="0"/>
              <a:t>Mg represents government purchases of imported items</a:t>
            </a:r>
          </a:p>
          <a:p>
            <a:r>
              <a:rPr lang="en-US" baseline="0" dirty="0"/>
              <a:t>Me represents imported items that are re-exported. </a:t>
            </a:r>
          </a:p>
          <a:p>
            <a:endParaRPr lang="en-US" dirty="0"/>
          </a:p>
          <a:p>
            <a:r>
              <a:rPr lang="en-US" dirty="0"/>
              <a:t>X=X1+….+</a:t>
            </a:r>
            <a:r>
              <a:rPr lang="en-US" dirty="0" err="1"/>
              <a:t>Xn+L+N+T+M</a:t>
            </a:r>
            <a:r>
              <a:rPr lang="en-US" baseline="0" dirty="0"/>
              <a:t> = X1+….+</a:t>
            </a:r>
            <a:r>
              <a:rPr lang="en-US" baseline="0" dirty="0" err="1"/>
              <a:t>Xn+C+I+E+G</a:t>
            </a:r>
            <a:endParaRPr lang="en-US" baseline="0" dirty="0"/>
          </a:p>
          <a:p>
            <a:r>
              <a:rPr lang="en-US" baseline="0" dirty="0"/>
              <a:t>L+N+T+M=C+I+E+G</a:t>
            </a:r>
          </a:p>
          <a:p>
            <a:r>
              <a:rPr lang="en-US" baseline="0" dirty="0"/>
              <a:t>L+N+T=C+I+G+(E-M)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C4D5-0C2D-3C4C-B6CD-1A1CC0439E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9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Electricity Industry Primer, DOE; https://www.energy.gov/sites/prod/files/2015/12/f28/united-states-electricity-industry-primer.pdf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8699C-C69D-47E0-9A66-C2DB8DC15E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8ECFA21-7A46-4360-B6EC-F54EA91E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coordination – ensuring that charging is balanced with the time of use </a:t>
            </a:r>
          </a:p>
          <a:p>
            <a:r>
              <a:rPr lang="en-US" dirty="0"/>
              <a:t>Power coordination (theoretically possible ) – coordinate the power supply based on the ability of the user to pay (PG)</a:t>
            </a:r>
          </a:p>
        </p:txBody>
      </p:sp>
    </p:spTree>
    <p:extLst>
      <p:ext uri="{BB962C8B-B14F-4D97-AF65-F5344CB8AC3E}">
        <p14:creationId xmlns:p14="http://schemas.microsoft.com/office/powerpoint/2010/main" val="129355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8ECFA21-7A46-4360-B6EC-F54EA91E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coordination – ensuring that charging is balanced with the time of use </a:t>
            </a:r>
          </a:p>
          <a:p>
            <a:r>
              <a:rPr lang="en-US" dirty="0"/>
              <a:t>Power coordination (theoretically possible ) – coordinate the power supply based on the ability of the user to pay (PG)</a:t>
            </a:r>
          </a:p>
        </p:txBody>
      </p:sp>
    </p:spTree>
    <p:extLst>
      <p:ext uri="{BB962C8B-B14F-4D97-AF65-F5344CB8AC3E}">
        <p14:creationId xmlns:p14="http://schemas.microsoft.com/office/powerpoint/2010/main" val="124397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 dirty="0"/>
              <a:t>NOTE</a:t>
            </a:r>
            <a:r>
              <a:rPr lang="en-US" baseline="0" dirty="0"/>
              <a:t> 1 </a:t>
            </a:r>
            <a:r>
              <a:rPr lang="mr-IN" baseline="0" dirty="0"/>
              <a:t>–</a:t>
            </a:r>
            <a:r>
              <a:rPr lang="en-US" baseline="0" dirty="0"/>
              <a:t> independent studies have shown that properly-managed V2G can actually extend battery life:  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cleantechnica.com</a:t>
            </a:r>
            <a:r>
              <a:rPr lang="en-US" baseline="0" dirty="0"/>
              <a:t>/2017/08/18/european-vehicle-grid-plan-pays-off-electric-car-owners-extends-battery-life/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newatlas.com</a:t>
            </a:r>
            <a:r>
              <a:rPr lang="en-US" baseline="0" dirty="0"/>
              <a:t>/</a:t>
            </a:r>
            <a:r>
              <a:rPr lang="en-US" baseline="0" dirty="0" err="1"/>
              <a:t>ev</a:t>
            </a:r>
            <a:r>
              <a:rPr lang="en-US" baseline="0" dirty="0"/>
              <a:t>-battery-power-buildings-extend-longevity/50070/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NOTE 2 </a:t>
            </a:r>
            <a:r>
              <a:rPr lang="mr-IN" baseline="0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Nuvve</a:t>
            </a:r>
            <a:r>
              <a:rPr lang="en-US" baseline="0" dirty="0"/>
              <a:t> works with each OEM to qualify its services on vehicle batteries so that the battery warranty is not impacted.</a:t>
            </a:r>
            <a:endParaRPr dirty="0"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60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Subscription based services for mobility</a:t>
            </a:r>
          </a:p>
          <a:p>
            <a:r>
              <a:rPr lang="en-US" dirty="0"/>
              <a:t>OEMs with EVs partnering with recharging services</a:t>
            </a:r>
          </a:p>
          <a:p>
            <a:r>
              <a:rPr lang="en-US" dirty="0"/>
              <a:t>Separate use of vehicles by ownership </a:t>
            </a:r>
            <a:r>
              <a:rPr lang="en-US" dirty="0" err="1"/>
              <a:t>eg</a:t>
            </a:r>
            <a:r>
              <a:rPr lang="en-US" dirty="0"/>
              <a:t>. Fleet owners, car rental companies, OEMS…</a:t>
            </a:r>
          </a:p>
          <a:p>
            <a:r>
              <a:rPr lang="en-US" dirty="0"/>
              <a:t>Car-to-go: Daimler is operating EVs in cities- shared use mobility. Volvo has also declared goals for EVs</a:t>
            </a:r>
          </a:p>
          <a:p>
            <a:r>
              <a:rPr lang="en-US" dirty="0"/>
              <a:t>Role of car rental companies: Avis purchased </a:t>
            </a:r>
            <a:r>
              <a:rPr lang="en-US" dirty="0" err="1"/>
              <a:t>Zipcar</a:t>
            </a:r>
            <a:endParaRPr lang="en-US" dirty="0"/>
          </a:p>
          <a:p>
            <a:r>
              <a:rPr lang="en-US" dirty="0"/>
              <a:t>Value to grid </a:t>
            </a:r>
            <a:r>
              <a:rPr lang="en-US" dirty="0" err="1"/>
              <a:t>vs</a:t>
            </a:r>
            <a:r>
              <a:rPr lang="en-US" dirty="0"/>
              <a:t> value to the building </a:t>
            </a:r>
            <a:r>
              <a:rPr lang="en-US" dirty="0" err="1"/>
              <a:t>vs</a:t>
            </a:r>
            <a:r>
              <a:rPr lang="en-US" dirty="0"/>
              <a:t> value to car owner </a:t>
            </a:r>
            <a:r>
              <a:rPr lang="en-US" dirty="0" err="1"/>
              <a:t>vs</a:t>
            </a:r>
            <a:r>
              <a:rPr lang="en-US" dirty="0"/>
              <a:t> value to home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0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Judy Chang – Brattle Group presentation</a:t>
            </a:r>
          </a:p>
          <a:p>
            <a:r>
              <a:rPr lang="en-US" dirty="0"/>
              <a:t>For definitions of prosumers: European Parliament Think Tank: http://www.europarl.europa.eu/thinktank/en/document.html?reference=EPRS_BRI(2016)593518</a:t>
            </a:r>
          </a:p>
          <a:p>
            <a:pPr defTabSz="931774">
              <a:defRPr/>
            </a:pPr>
            <a:r>
              <a:rPr lang="en-US" dirty="0"/>
              <a:t>Image Source: DoE, 2017. Consumer vs Prosumer: What's the Difference?. Office of Energy Efficiency &amp; Renewable Energy, Department of Energy. https://www.google.com/url?sa=i&amp;rct=j&amp;q=&amp;esrc=s&amp;source=imgres&amp;cd=&amp;cad=rja&amp;uact=8&amp;ved=0ahUKEwjMyJGy157YAhVKTSYKHZPQBmIQjRwIBw&amp;url=https%3A%2F%2Fenergy.gov%2Feere%2Farticles%2Fconsumer-vs-prosumer-whats-difference&amp;psig=AOvVaw0jhEvhnxTdYxNtdbakFQIw&amp;ust=1514068649543563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https://energy.gov/eere/articles/consumer-vs-prosumer-whats-difference</a:t>
            </a:r>
          </a:p>
          <a:p>
            <a:r>
              <a:rPr lang="en-US" dirty="0"/>
              <a:t>DoE, 2015. Grid Modernization Multi-Year Program Plan. US Department of Energy. Retrieved December 22, 2017 from https://energy.gov/sites/prod/files/2016/01/f28/Grid%20Modernization%20Multi-Year%20Program%20Plan.pdf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4B13D-AFE5-487F-BFEF-A9106A3BE6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7F2-2044-4EB7-AF09-06382FB323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152400"/>
            <a:ext cx="86566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779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5" y="13779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13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9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7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0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080" y="1316736"/>
            <a:ext cx="8046720" cy="4590288"/>
          </a:xfrm>
          <a:prstGeom prst="rect">
            <a:avLst/>
          </a:prstGeom>
        </p:spPr>
        <p:txBody>
          <a:bodyPr/>
          <a:lstStyle>
            <a:lvl1pPr marL="178308" indent="-178308">
              <a:spcBef>
                <a:spcPts val="1200"/>
              </a:spcBef>
              <a:spcAft>
                <a:spcPts val="450"/>
              </a:spcAft>
              <a:defRPr sz="1650"/>
            </a:lvl1pPr>
            <a:lvl2pPr marL="521208" indent="-178308">
              <a:spcAft>
                <a:spcPts val="300"/>
              </a:spcAft>
              <a:defRPr sz="1200"/>
            </a:lvl2pPr>
            <a:lvl3pPr marL="816102" indent="-130302">
              <a:spcAft>
                <a:spcPts val="300"/>
              </a:spcAft>
              <a:defRPr sz="1200"/>
            </a:lvl3pPr>
            <a:lvl4pPr marL="1207008" indent="-178308">
              <a:spcAft>
                <a:spcPts val="300"/>
              </a:spcAft>
              <a:defRPr sz="1200"/>
            </a:lvl4pPr>
            <a:lvl5pPr marL="1501902" indent="-130302">
              <a:spcAft>
                <a:spcPts val="3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5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2"/>
            <a:ext cx="6781800" cy="731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7EFA-6AE9-4D5B-A636-863184CEE2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/>
          <a:stretch/>
        </p:blipFill>
        <p:spPr>
          <a:xfrm>
            <a:off x="63500" y="76201"/>
            <a:ext cx="1866900" cy="6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5E2C-3917-4695-8773-A6EA3BCA08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6781800" cy="731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768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768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778-4710-4793-BFEF-3534257B3A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5A11-3199-4970-B00B-2862DF2BA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23C0-CC96-4518-9A1A-49A57C685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0B0E-5A21-4AFB-9FF9-23AF7FD7E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8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80AB-6931-411F-9761-9CD2150509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2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7FC-02E1-4136-9533-7D4B681E4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7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lumMod val="88000"/>
              </a:srgbClr>
            </a:gs>
            <a:gs pos="16000">
              <a:schemeClr val="bg1"/>
            </a:gs>
            <a:gs pos="96000">
              <a:schemeClr val="bg1"/>
            </a:gs>
            <a:gs pos="100000">
              <a:srgbClr val="18297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15"/>
            <a:ext cx="6781800" cy="8334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3801"/>
            <a:ext cx="8229600" cy="4932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A7DD-22D9-45A4-82AA-0456322610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7801"/>
            <a:ext cx="1600200" cy="470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89000"/>
            <a:ext cx="9144000" cy="101600"/>
          </a:xfrm>
          <a:prstGeom prst="rect">
            <a:avLst/>
          </a:prstGeom>
          <a:solidFill>
            <a:srgbClr val="1F3A6F"/>
          </a:solidFill>
          <a:ln>
            <a:solidFill>
              <a:srgbClr val="1F3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/>
          <a:stretch/>
        </p:blipFill>
        <p:spPr>
          <a:xfrm>
            <a:off x="76200" y="82173"/>
            <a:ext cx="2173014" cy="6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12" Type="http://schemas.openxmlformats.org/officeDocument/2006/relationships/diagramColors" Target="../diagrams/colors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QuickStyle" Target="../diagrams/quickStyle7.xml"/><Relationship Id="rId5" Type="http://schemas.openxmlformats.org/officeDocument/2006/relationships/diagramColors" Target="../diagrams/colors6.xml"/><Relationship Id="rId10" Type="http://schemas.openxmlformats.org/officeDocument/2006/relationships/diagramLayout" Target="../diagrams/layout7.xml"/><Relationship Id="rId4" Type="http://schemas.openxmlformats.org/officeDocument/2006/relationships/diagramQuickStyle" Target="../diagrams/quickStyle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9047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Georgia Tech Initiative: Grid Integrated Vehicles (GIVs) in the Southeast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94108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Presentation to Stakeholders</a:t>
            </a:r>
          </a:p>
          <a:p>
            <a:r>
              <a:rPr lang="en-US" dirty="0"/>
              <a:t>Chattanooga Electric Power Board</a:t>
            </a:r>
          </a:p>
          <a:p>
            <a:r>
              <a:rPr lang="en-US" dirty="0"/>
              <a:t>March 1,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44" y="5086350"/>
            <a:ext cx="3410712" cy="6395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1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A53F9F-4009-411E-9418-1B8FEFFF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Technological considerations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381F6-F965-4ACE-8669-167FB67D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5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6330FD-502A-4EA6-BA90-BAAC4FE2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130" y="903918"/>
            <a:ext cx="5506279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 Adoption: Need for GIV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87890"/>
          <a:ext cx="2105209" cy="124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DD91-AB16-4AFC-8BC3-5E22123C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3163970" y="1837255"/>
          <a:ext cx="5035978" cy="119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/>
          <p:cNvGraphicFramePr/>
          <p:nvPr>
            <p:extLst/>
          </p:nvPr>
        </p:nvGraphicFramePr>
        <p:xfrm>
          <a:off x="369276" y="3006920"/>
          <a:ext cx="8317524" cy="138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2835347"/>
              </p:ext>
            </p:extLst>
          </p:nvPr>
        </p:nvGraphicFramePr>
        <p:xfrm>
          <a:off x="871141" y="4656271"/>
          <a:ext cx="7108581" cy="170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26290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6330FD-502A-4EA6-BA90-BAAC4FE2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53" y="891253"/>
            <a:ext cx="5536095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DCFC Infrastructure &amp; Challenge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77846"/>
              </p:ext>
            </p:extLst>
          </p:nvPr>
        </p:nvGraphicFramePr>
        <p:xfrm>
          <a:off x="64294" y="1257300"/>
          <a:ext cx="6375506" cy="355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DD91-AB16-4AFC-8BC3-5E22123C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7510" y="1537339"/>
            <a:ext cx="12268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DCFC locations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39800" y="1764128"/>
            <a:ext cx="2878233" cy="1795217"/>
            <a:chOff x="8408138" y="2862786"/>
            <a:chExt cx="3889098" cy="2037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8138" y="2862786"/>
              <a:ext cx="3609656" cy="2037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561152" y="4653868"/>
              <a:ext cx="2736084" cy="2357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5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https://www.afdc.energy.gov/locator/stations</a:t>
              </a:r>
              <a:r>
                <a:rPr lang="en-US" sz="750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389" y="3880032"/>
            <a:ext cx="1442411" cy="1686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1606" y="3635925"/>
            <a:ext cx="7353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Georgia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408235480"/>
              </p:ext>
            </p:extLst>
          </p:nvPr>
        </p:nvGraphicFramePr>
        <p:xfrm>
          <a:off x="457200" y="4823468"/>
          <a:ext cx="6680159" cy="189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3693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92116" y="1593501"/>
            <a:ext cx="3827778" cy="409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128588">
              <a:buClr>
                <a:schemeClr val="dk1"/>
              </a:buClr>
              <a:buSzPts val="1800"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How would V2G operate in vertically integrated economies?</a:t>
            </a:r>
            <a:endParaRPr lang="en-US"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 in terms of following the signal based on inputs to DSO/Aggregator is critical to revenue assessment.</a:t>
            </a:r>
            <a:endParaRPr lang="en-US" sz="135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Standardization of communication protocol (IEEE 2030 </a:t>
            </a:r>
            <a:r>
              <a:rPr lang="en-US" sz="135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 on-going )</a:t>
            </a:r>
            <a:endParaRPr lang="en-US" sz="135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Need for real-time transactive market model</a:t>
            </a:r>
            <a:endParaRPr sz="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Fleet management and communication with market clearing centers</a:t>
            </a:r>
            <a:endParaRPr sz="1350" dirty="0"/>
          </a:p>
          <a:p>
            <a:pPr marL="557213" lvl="1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capacity in fleet.</a:t>
            </a:r>
            <a:endParaRPr sz="1350" dirty="0"/>
          </a:p>
          <a:p>
            <a:pPr marL="557213" lvl="1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Preferences.</a:t>
            </a:r>
            <a:endParaRPr sz="1350" dirty="0"/>
          </a:p>
          <a:p>
            <a:pPr marL="557213" lvl="1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with local utility.</a:t>
            </a:r>
            <a:endParaRPr lang="en-US" sz="7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Optimal methods of utilizing the battery without affecting the battery life and ways to address battery warranty issues and obtain qualification assurances from OEMs.</a:t>
            </a:r>
            <a:endParaRPr lang="en-US" sz="1350" dirty="0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buClr>
                <a:schemeClr val="dk1"/>
              </a:buClr>
              <a:buSzPts val="1800"/>
            </a:pPr>
            <a:endParaRPr sz="1350" dirty="0"/>
          </a:p>
        </p:txBody>
      </p:sp>
      <p:grpSp>
        <p:nvGrpSpPr>
          <p:cNvPr id="285" name="Shape 285"/>
          <p:cNvGrpSpPr/>
          <p:nvPr/>
        </p:nvGrpSpPr>
        <p:grpSpPr>
          <a:xfrm>
            <a:off x="3561299" y="1711993"/>
            <a:ext cx="5430260" cy="4097519"/>
            <a:chOff x="4914632" y="1193800"/>
            <a:chExt cx="7240347" cy="5463358"/>
          </a:xfrm>
        </p:grpSpPr>
        <p:pic>
          <p:nvPicPr>
            <p:cNvPr id="286" name="Shape 2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99709" y="5184916"/>
              <a:ext cx="3489471" cy="1241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Shape 287"/>
            <p:cNvSpPr txBox="1"/>
            <p:nvPr/>
          </p:nvSpPr>
          <p:spPr>
            <a:xfrm>
              <a:off x="8637994" y="3252497"/>
              <a:ext cx="1335820" cy="646331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Aggregator/DSO/Utility</a:t>
              </a:r>
              <a:endParaRPr sz="1350"/>
            </a:p>
          </p:txBody>
        </p:sp>
        <p:cxnSp>
          <p:nvCxnSpPr>
            <p:cNvPr id="288" name="Shape 288"/>
            <p:cNvCxnSpPr>
              <a:stCxn id="287" idx="2"/>
            </p:cNvCxnSpPr>
            <p:nvPr/>
          </p:nvCxnSpPr>
          <p:spPr>
            <a:xfrm>
              <a:off x="9305904" y="3898828"/>
              <a:ext cx="0" cy="12861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89" name="Shape 289"/>
            <p:cNvSpPr txBox="1"/>
            <p:nvPr/>
          </p:nvSpPr>
          <p:spPr>
            <a:xfrm>
              <a:off x="7344235" y="1279551"/>
              <a:ext cx="1528323" cy="646331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Co-ordination Market </a:t>
              </a:r>
              <a:endParaRPr sz="1350"/>
            </a:p>
          </p:txBody>
        </p:sp>
        <p:pic>
          <p:nvPicPr>
            <p:cNvPr id="290" name="Shape 29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3590" y="4274761"/>
              <a:ext cx="1545263" cy="54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Shape 29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38509" y="4270707"/>
              <a:ext cx="1545263" cy="549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Shape 292"/>
            <p:cNvSpPr/>
            <p:nvPr/>
          </p:nvSpPr>
          <p:spPr>
            <a:xfrm>
              <a:off x="6030906" y="3906223"/>
              <a:ext cx="2354042" cy="1137790"/>
            </a:xfrm>
            <a:prstGeom prst="cloud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9800937" y="3936636"/>
              <a:ext cx="2354042" cy="1137790"/>
            </a:xfrm>
            <a:prstGeom prst="cloud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7805389" y="5184916"/>
              <a:ext cx="3578087" cy="132696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8872558" y="6380159"/>
              <a:ext cx="866692" cy="276999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L2 Charger </a:t>
              </a:r>
              <a:endParaRPr sz="1350"/>
            </a:p>
          </p:txBody>
        </p:sp>
        <p:cxnSp>
          <p:nvCxnSpPr>
            <p:cNvPr id="296" name="Shape 296"/>
            <p:cNvCxnSpPr>
              <a:stCxn id="287" idx="1"/>
            </p:cNvCxnSpPr>
            <p:nvPr/>
          </p:nvCxnSpPr>
          <p:spPr>
            <a:xfrm flipH="1">
              <a:off x="8118394" y="3575663"/>
              <a:ext cx="519600" cy="47160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97" name="Shape 297"/>
            <p:cNvCxnSpPr>
              <a:stCxn id="287" idx="3"/>
              <a:endCxn id="293" idx="3"/>
            </p:cNvCxnSpPr>
            <p:nvPr/>
          </p:nvCxnSpPr>
          <p:spPr>
            <a:xfrm>
              <a:off x="9973814" y="3575663"/>
              <a:ext cx="1004100" cy="42600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298" name="Shape 298"/>
            <p:cNvSpPr txBox="1"/>
            <p:nvPr/>
          </p:nvSpPr>
          <p:spPr>
            <a:xfrm>
              <a:off x="8983220" y="2361649"/>
              <a:ext cx="631901" cy="369332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ISO</a:t>
              </a:r>
              <a:endParaRPr sz="1350"/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9591869" y="1255903"/>
              <a:ext cx="2277935" cy="923330"/>
            </a:xfrm>
            <a:prstGeom prst="rect">
              <a:avLst/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Frequency Regulation/Ancillary Market </a:t>
              </a:r>
              <a:endParaRPr sz="1350"/>
            </a:p>
          </p:txBody>
        </p:sp>
        <p:cxnSp>
          <p:nvCxnSpPr>
            <p:cNvPr id="300" name="Shape 300"/>
            <p:cNvCxnSpPr>
              <a:stCxn id="289" idx="2"/>
              <a:endCxn id="298" idx="1"/>
            </p:cNvCxnSpPr>
            <p:nvPr/>
          </p:nvCxnSpPr>
          <p:spPr>
            <a:xfrm>
              <a:off x="8108397" y="1925882"/>
              <a:ext cx="874800" cy="62040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dashDot"/>
              <a:round/>
              <a:headEnd type="none" w="med" len="med"/>
              <a:tailEnd type="triangle" w="lg" len="lg"/>
            </a:ln>
          </p:spPr>
        </p:cxnSp>
        <p:cxnSp>
          <p:nvCxnSpPr>
            <p:cNvPr id="301" name="Shape 301"/>
            <p:cNvCxnSpPr>
              <a:stCxn id="299" idx="2"/>
            </p:cNvCxnSpPr>
            <p:nvPr/>
          </p:nvCxnSpPr>
          <p:spPr>
            <a:xfrm flipH="1">
              <a:off x="9652036" y="2179233"/>
              <a:ext cx="1078800" cy="39150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dashDot"/>
              <a:round/>
              <a:headEnd type="none" w="med" len="med"/>
              <a:tailEnd type="triangle" w="lg" len="lg"/>
            </a:ln>
          </p:spPr>
        </p:cxnSp>
        <p:cxnSp>
          <p:nvCxnSpPr>
            <p:cNvPr id="302" name="Shape 302"/>
            <p:cNvCxnSpPr>
              <a:stCxn id="298" idx="2"/>
              <a:endCxn id="287" idx="0"/>
            </p:cNvCxnSpPr>
            <p:nvPr/>
          </p:nvCxnSpPr>
          <p:spPr>
            <a:xfrm>
              <a:off x="9299171" y="2730981"/>
              <a:ext cx="6600" cy="5214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03" name="Shape 303"/>
            <p:cNvSpPr/>
            <p:nvPr/>
          </p:nvSpPr>
          <p:spPr>
            <a:xfrm>
              <a:off x="7135586" y="1193800"/>
              <a:ext cx="4854697" cy="1672984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7167437" y="2473021"/>
              <a:ext cx="1734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Market Clearing</a:t>
              </a:r>
              <a:endParaRPr sz="1350"/>
            </a:p>
          </p:txBody>
        </p:sp>
        <p:cxnSp>
          <p:nvCxnSpPr>
            <p:cNvPr id="305" name="Shape 305"/>
            <p:cNvCxnSpPr>
              <a:stCxn id="294" idx="1"/>
              <a:endCxn id="303" idx="1"/>
            </p:cNvCxnSpPr>
            <p:nvPr/>
          </p:nvCxnSpPr>
          <p:spPr>
            <a:xfrm rot="10800000">
              <a:off x="7135489" y="2030297"/>
              <a:ext cx="669900" cy="3818100"/>
            </a:xfrm>
            <a:prstGeom prst="bentConnector3">
              <a:avLst>
                <a:gd name="adj1" fmla="val 299480"/>
              </a:avLst>
            </a:prstGeom>
            <a:noFill/>
            <a:ln w="38100" cap="flat" cmpd="sng">
              <a:solidFill>
                <a:srgbClr val="4A7DBA"/>
              </a:solidFill>
              <a:prstDash val="dashDot"/>
              <a:round/>
              <a:headEnd type="none" w="med" len="med"/>
              <a:tailEnd type="triangle" w="lg" len="lg"/>
            </a:ln>
          </p:spPr>
        </p:cxnSp>
        <p:sp>
          <p:nvSpPr>
            <p:cNvPr id="306" name="Shape 306"/>
            <p:cNvSpPr txBox="1"/>
            <p:nvPr/>
          </p:nvSpPr>
          <p:spPr>
            <a:xfrm>
              <a:off x="4914632" y="2956113"/>
              <a:ext cx="1689806" cy="52322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Available Capacity</a:t>
              </a:r>
              <a:endParaRPr sz="1350"/>
            </a:p>
            <a:p>
              <a:r>
                <a:rPr lang="en-US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 Utility signals</a:t>
              </a:r>
              <a:endParaRPr sz="1350"/>
            </a:p>
          </p:txBody>
        </p:sp>
        <p:cxnSp>
          <p:nvCxnSpPr>
            <p:cNvPr id="307" name="Shape 307"/>
            <p:cNvCxnSpPr/>
            <p:nvPr/>
          </p:nvCxnSpPr>
          <p:spPr>
            <a:xfrm>
              <a:off x="10977958" y="2937934"/>
              <a:ext cx="0" cy="960894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dashDot"/>
              <a:round/>
              <a:headEnd type="triangle" w="lg" len="lg"/>
              <a:tailEnd type="triangle" w="lg" len="lg"/>
            </a:ln>
          </p:spPr>
        </p:cxnSp>
        <p:sp>
          <p:nvSpPr>
            <p:cNvPr id="308" name="Shape 308"/>
            <p:cNvSpPr txBox="1"/>
            <p:nvPr/>
          </p:nvSpPr>
          <p:spPr>
            <a:xfrm>
              <a:off x="10179998" y="3147018"/>
              <a:ext cx="1689806" cy="52322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 Method?</a:t>
              </a:r>
              <a:endParaRPr sz="1350"/>
            </a:p>
          </p:txBody>
        </p:sp>
      </p:grpSp>
      <p:sp>
        <p:nvSpPr>
          <p:cNvPr id="309" name="Shape 309"/>
          <p:cNvSpPr txBox="1"/>
          <p:nvPr/>
        </p:nvSpPr>
        <p:spPr>
          <a:xfrm>
            <a:off x="4016861" y="5218469"/>
            <a:ext cx="2013881" cy="39241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Charger specifications</a:t>
            </a:r>
            <a:endParaRPr sz="1350"/>
          </a:p>
          <a:p>
            <a:pPr marL="214313" indent="-214313"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Battery Life/Warranty Issues</a:t>
            </a:r>
            <a:endParaRPr sz="1350"/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956064" y="1058217"/>
            <a:ext cx="5399621" cy="276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840"/>
            </a:pPr>
            <a:r>
              <a:rPr lang="en-US" sz="2850" b="1" dirty="0">
                <a:ea typeface="Calibri"/>
                <a:cs typeface="Calibri"/>
                <a:sym typeface="Calibri"/>
              </a:rPr>
              <a:t>Challenges in Enabling V2G</a:t>
            </a:r>
            <a:endParaRPr sz="2850" dirty="0"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6553200" y="562451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6530" y="5520638"/>
            <a:ext cx="1726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Image Courtesy: Fleetkarma.com</a:t>
            </a:r>
          </a:p>
        </p:txBody>
      </p:sp>
    </p:spTree>
    <p:extLst>
      <p:ext uri="{BB962C8B-B14F-4D97-AF65-F5344CB8AC3E}">
        <p14:creationId xmlns:p14="http://schemas.microsoft.com/office/powerpoint/2010/main" val="155899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187" y="968781"/>
            <a:ext cx="6781800" cy="4439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Considerations to GIV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5448" y="1597914"/>
            <a:ext cx="8865376" cy="4297455"/>
            <a:chOff x="350109" y="311420"/>
            <a:chExt cx="11820501" cy="5833675"/>
          </a:xfrm>
        </p:grpSpPr>
        <p:grpSp>
          <p:nvGrpSpPr>
            <p:cNvPr id="19" name="Group 18"/>
            <p:cNvGrpSpPr/>
            <p:nvPr/>
          </p:nvGrpSpPr>
          <p:grpSpPr>
            <a:xfrm>
              <a:off x="1460606" y="4880847"/>
              <a:ext cx="3382934" cy="1264248"/>
              <a:chOff x="6050310" y="4641730"/>
              <a:chExt cx="4308240" cy="156029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50310" y="4641730"/>
                <a:ext cx="4163365" cy="1443107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8341044" y="5892643"/>
                <a:ext cx="2017506" cy="309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</a:rPr>
                  <a:t>*http://www.toyota-global.com</a:t>
                </a: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1090" y="1807159"/>
              <a:ext cx="7374238" cy="19786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415416" y="352573"/>
              <a:ext cx="4137804" cy="783371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050" kern="0" dirty="0">
                  <a:latin typeface="Calibri" panose="020F0502020204030204"/>
                </a:rPr>
                <a:t>EV Charger technology requirement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latin typeface="Calibri" panose="020F0502020204030204"/>
                </a:rPr>
                <a:t>Level 1, Level 2, Level 3 (DC Fast Charging)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latin typeface="Calibri" panose="020F0502020204030204"/>
                </a:rPr>
                <a:t>Aggregation requirement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01317" y="1190260"/>
              <a:ext cx="1889184" cy="783371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175022" lvl="1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latin typeface="Calibri" panose="020F0502020204030204"/>
                </a:rPr>
                <a:t>Home</a:t>
              </a:r>
            </a:p>
            <a:p>
              <a:pPr marL="175022" lvl="1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latin typeface="Calibri" panose="020F0502020204030204"/>
                </a:rPr>
                <a:t>Public charging</a:t>
              </a:r>
            </a:p>
            <a:p>
              <a:pPr marL="175022" lvl="1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latin typeface="Calibri" panose="020F0502020204030204"/>
                </a:rPr>
                <a:t>Charging at work</a:t>
              </a:r>
            </a:p>
          </p:txBody>
        </p:sp>
        <p:cxnSp>
          <p:nvCxnSpPr>
            <p:cNvPr id="23" name="Curved Connector 22"/>
            <p:cNvCxnSpPr>
              <a:endCxn id="21" idx="1"/>
            </p:cNvCxnSpPr>
            <p:nvPr/>
          </p:nvCxnSpPr>
          <p:spPr>
            <a:xfrm flipV="1">
              <a:off x="4506766" y="744259"/>
              <a:ext cx="908649" cy="378584"/>
            </a:xfrm>
            <a:prstGeom prst="curved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350109" y="311420"/>
              <a:ext cx="3263659" cy="1880092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Utility Perspective: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Benefits 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Frequency regulation, peak shaving, load management, VAR support, ramp rate control (other ancillary services)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V2G may not be needed to realize many of these benefits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85997" y="1068084"/>
              <a:ext cx="4137804" cy="783371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Charger manufacturer perspective: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Cost and volume of charger increases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Integration with charging aggregator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18616" y="3229302"/>
              <a:ext cx="3263659" cy="1660748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Home/EV owner: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Benefits and concerns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Incentives / discount on charging price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Revenue from allowing battery access – battery life/warranty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Emergency power supply (V2B)</a:t>
              </a:r>
            </a:p>
          </p:txBody>
        </p:sp>
        <p:cxnSp>
          <p:nvCxnSpPr>
            <p:cNvPr id="27" name="Curved Connector 26"/>
            <p:cNvCxnSpPr/>
            <p:nvPr/>
          </p:nvCxnSpPr>
          <p:spPr>
            <a:xfrm rot="10800000">
              <a:off x="1892430" y="2211474"/>
              <a:ext cx="637098" cy="487406"/>
            </a:xfrm>
            <a:prstGeom prst="curvedConnector3">
              <a:avLst>
                <a:gd name="adj1" fmla="val 112145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8032806" y="3889670"/>
              <a:ext cx="4137804" cy="1222059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EV/ Battery manufacturer: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Benefits and concerns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Incentives?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Increases EV adoption?</a:t>
              </a:r>
            </a:p>
            <a:p>
              <a:pPr marL="557213" lvl="1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alibri" panose="020F0502020204030204"/>
                </a:rPr>
                <a:t>Battery warranty?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16402" y="3929572"/>
              <a:ext cx="3038069" cy="122205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lgDash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175022" lvl="1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Who leads the initiative of GIV ?</a:t>
              </a:r>
            </a:p>
            <a:p>
              <a:pPr marL="517922" lvl="2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Private company / startup ?</a:t>
              </a:r>
            </a:p>
            <a:p>
              <a:pPr marL="517922" lvl="2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EV manufacturer ? </a:t>
              </a:r>
            </a:p>
            <a:p>
              <a:pPr marL="517922" lvl="2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Utility ?</a:t>
              </a:r>
            </a:p>
            <a:p>
              <a:pPr marL="175022" lvl="1" indent="-175022" defTabSz="685800">
                <a:buFont typeface="Arial" panose="020B0604020202020204" pitchFamily="34" charset="0"/>
                <a:buChar char="•"/>
                <a:defRPr/>
              </a:pPr>
              <a:r>
                <a:rPr lang="en-US" sz="1050" kern="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The benefits are diffused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9009" y="3949593"/>
            <a:ext cx="1726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Image Courtesy: Fleetkarma.com</a:t>
            </a:r>
          </a:p>
        </p:txBody>
      </p:sp>
    </p:spTree>
    <p:extLst>
      <p:ext uri="{BB962C8B-B14F-4D97-AF65-F5344CB8AC3E}">
        <p14:creationId xmlns:p14="http://schemas.microsoft.com/office/powerpoint/2010/main" val="398680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2D2F3-C318-4E0F-A4AE-C06406A1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models for GIV</a:t>
            </a:r>
            <a:r>
              <a:rPr lang="en-US" cap="none" dirty="0"/>
              <a:t>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26A43-071C-4267-837A-10A23C68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8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2" y="941833"/>
            <a:ext cx="5522976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Emerging GIV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752601"/>
            <a:ext cx="8531352" cy="286702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Grid-to-Vehicle (G2V): Related to smart/coordinated charging to make the process of EV charging more efficient (PG&amp;E: BMW)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Vehicle-to-Buildings (V2B): Allowing EV companies to control vehicle charging for dynamic balancing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Vehicle-to-Grid (V2G): Based on a bi-directional flow of power between the vehicle and the grid to enable the vehicle to provide advanced grid services (PJM: </a:t>
            </a:r>
            <a:r>
              <a:rPr lang="en-US" sz="1800" dirty="0" err="1">
                <a:solidFill>
                  <a:prstClr val="black"/>
                </a:solidFill>
              </a:rPr>
              <a:t>Nuvve</a:t>
            </a:r>
            <a:r>
              <a:rPr lang="en-US" sz="1800" dirty="0">
                <a:solidFill>
                  <a:prstClr val="black"/>
                </a:solidFill>
              </a:rPr>
              <a:t>/U of Delaware; SCE: </a:t>
            </a:r>
            <a:r>
              <a:rPr lang="en-US" sz="1800" dirty="0" err="1">
                <a:solidFill>
                  <a:prstClr val="black"/>
                </a:solidFill>
              </a:rPr>
              <a:t>Nuvve+Torrance</a:t>
            </a:r>
            <a:r>
              <a:rPr lang="en-US" sz="1800" dirty="0">
                <a:solidFill>
                  <a:prstClr val="black"/>
                </a:solidFill>
              </a:rPr>
              <a:t> School District)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0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804B-34F4-4F93-95C1-60C5CD50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159" y="914401"/>
            <a:ext cx="5588876" cy="548915"/>
          </a:xfrm>
        </p:spPr>
        <p:txBody>
          <a:bodyPr>
            <a:noAutofit/>
          </a:bodyPr>
          <a:lstStyle/>
          <a:p>
            <a:r>
              <a:rPr lang="en-US" sz="2850" b="1" dirty="0"/>
              <a:t>Emerging Models for GIVs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B65759-6C59-491D-AF5E-4E3823DB4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81504"/>
              </p:ext>
            </p:extLst>
          </p:nvPr>
        </p:nvGraphicFramePr>
        <p:xfrm>
          <a:off x="0" y="1463315"/>
          <a:ext cx="9144000" cy="525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B62CD-A67B-449D-92C8-448BE4F3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0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A10D-99A2-4251-B77D-D1A30815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07" y="899363"/>
            <a:ext cx="5298186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Emerging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BBB5-2BA4-4839-9116-0BA0BA200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070" y="1757363"/>
            <a:ext cx="4298731" cy="40266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Changing definitions of electricity consumers</a:t>
            </a:r>
          </a:p>
          <a:p>
            <a:r>
              <a:rPr lang="en-US" dirty="0"/>
              <a:t>Consumers becoming producers as well as consumers – “Prosumers”</a:t>
            </a:r>
          </a:p>
          <a:p>
            <a:pPr lvl="1"/>
            <a:r>
              <a:rPr lang="en-US" dirty="0"/>
              <a:t>Residential prosumers – distributed energy generation</a:t>
            </a:r>
          </a:p>
          <a:p>
            <a:pPr lvl="1"/>
            <a:r>
              <a:rPr lang="en-US" dirty="0"/>
              <a:t>Commercial prosumers – do not rely on electricity generation as their main revenue source</a:t>
            </a:r>
          </a:p>
          <a:p>
            <a:pPr lvl="1"/>
            <a:r>
              <a:rPr lang="en-US" dirty="0"/>
              <a:t>Public Institutions – schools, public buildings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FCB8-6167-4255-BADD-12FBAAF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359208-8D8D-4864-A3FC-994ABF821B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59" y="2243534"/>
            <a:ext cx="2882462" cy="1527135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783F4C-EF22-43B0-81B1-DBB7A211B154}"/>
              </a:ext>
            </a:extLst>
          </p:cNvPr>
          <p:cNvSpPr/>
          <p:nvPr/>
        </p:nvSpPr>
        <p:spPr>
          <a:xfrm>
            <a:off x="5596759" y="3950164"/>
            <a:ext cx="309004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D92FE0-79DF-4753-AA6B-D17AE4509881}"/>
              </a:ext>
            </a:extLst>
          </p:cNvPr>
          <p:cNvSpPr txBox="1">
            <a:spLocks/>
          </p:cNvSpPr>
          <p:nvPr/>
        </p:nvSpPr>
        <p:spPr>
          <a:xfrm>
            <a:off x="4572000" y="4034002"/>
            <a:ext cx="4298731" cy="1727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V2G is another form of ‘</a:t>
            </a:r>
            <a:r>
              <a:rPr lang="en-US" sz="2100" dirty="0" err="1"/>
              <a:t>prosumership</a:t>
            </a:r>
            <a:r>
              <a:rPr lang="en-US" sz="2100" dirty="0"/>
              <a:t>’ where the vehicle owner is a consumer as well as a producer of the resource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494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1F41-E30A-4A3D-9522-3CBD9B2A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41" y="874987"/>
            <a:ext cx="5291959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on the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32F2-DE50-47C5-9342-87E390346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the demand and supply dynamics</a:t>
            </a:r>
          </a:p>
          <a:p>
            <a:r>
              <a:rPr lang="en-US" dirty="0"/>
              <a:t>Additional infrastructure needed to account for two way supply to the grid</a:t>
            </a:r>
          </a:p>
          <a:p>
            <a:r>
              <a:rPr lang="en-US" dirty="0"/>
              <a:t>Grid Modernization Initiative </a:t>
            </a:r>
            <a:r>
              <a:rPr lang="en-US" sz="2400" dirty="0"/>
              <a:t>(DoE, 2015):</a:t>
            </a:r>
            <a:endParaRPr lang="en-US" dirty="0"/>
          </a:p>
          <a:p>
            <a:pPr lvl="1"/>
            <a:r>
              <a:rPr lang="en-US" dirty="0"/>
              <a:t>Greater resilience </a:t>
            </a:r>
          </a:p>
          <a:p>
            <a:pPr lvl="1"/>
            <a:r>
              <a:rPr lang="en-US" dirty="0"/>
              <a:t>Improved reliability</a:t>
            </a:r>
          </a:p>
          <a:p>
            <a:pPr lvl="1"/>
            <a:r>
              <a:rPr lang="en-US" dirty="0"/>
              <a:t>Enhanced security</a:t>
            </a:r>
          </a:p>
          <a:p>
            <a:pPr lvl="1"/>
            <a:r>
              <a:rPr lang="en-US" dirty="0"/>
              <a:t>Additional affordability</a:t>
            </a:r>
          </a:p>
          <a:p>
            <a:pPr lvl="1"/>
            <a:r>
              <a:rPr lang="en-US" dirty="0"/>
              <a:t>Superior Flexibility</a:t>
            </a:r>
          </a:p>
          <a:p>
            <a:pPr lvl="1"/>
            <a:r>
              <a:rPr lang="en-US" dirty="0"/>
              <a:t>Increased sustainability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E88B-8723-4E4D-AE43-E60AB02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2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70EB-620E-4615-A7D5-B3D93F24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882F-0B34-4FFF-9C8A-EAF0FC3C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CEPL, CDE, and the GIV Project</a:t>
            </a:r>
          </a:p>
          <a:p>
            <a:r>
              <a:rPr lang="en-US" dirty="0"/>
              <a:t>GIV Modes and Services</a:t>
            </a:r>
          </a:p>
          <a:p>
            <a:r>
              <a:rPr lang="en-US" dirty="0"/>
              <a:t>Technological Considerations</a:t>
            </a:r>
          </a:p>
          <a:p>
            <a:r>
              <a:rPr lang="en-US" dirty="0"/>
              <a:t>Business Models</a:t>
            </a:r>
          </a:p>
          <a:p>
            <a:r>
              <a:rPr lang="en-US" dirty="0"/>
              <a:t>Utility Models</a:t>
            </a:r>
          </a:p>
          <a:p>
            <a:r>
              <a:rPr lang="en-US" dirty="0"/>
              <a:t>Cost Benefit Analysis</a:t>
            </a:r>
          </a:p>
          <a:p>
            <a:pPr lvl="1"/>
            <a:r>
              <a:rPr lang="en-US" dirty="0"/>
              <a:t>NEMS</a:t>
            </a:r>
          </a:p>
          <a:p>
            <a:pPr lvl="1"/>
            <a:r>
              <a:rPr lang="en-US" dirty="0"/>
              <a:t>Input Output (IMPLAN)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B64C9-8599-4572-B751-59803F5D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7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2592-B664-40FD-9524-B6C3F317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627" y="914401"/>
            <a:ext cx="5331373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Car Ownership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0D21-D80A-43EA-8D7F-88EA9D82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to the mobility services model</a:t>
            </a:r>
          </a:p>
          <a:p>
            <a:r>
              <a:rPr lang="en-US" dirty="0"/>
              <a:t>The sharing economy has affected the ownership of vehicles</a:t>
            </a:r>
          </a:p>
          <a:p>
            <a:pPr lvl="1"/>
            <a:r>
              <a:rPr lang="en-US" dirty="0"/>
              <a:t>Ride sharing</a:t>
            </a:r>
          </a:p>
          <a:p>
            <a:pPr lvl="1"/>
            <a:r>
              <a:rPr lang="en-US" dirty="0"/>
              <a:t>Renting vehicles</a:t>
            </a:r>
          </a:p>
          <a:p>
            <a:pPr lvl="1"/>
            <a:r>
              <a:rPr lang="en-US" dirty="0"/>
              <a:t>Autonomous vehicles</a:t>
            </a:r>
          </a:p>
          <a:p>
            <a:pPr lvl="1"/>
            <a:endParaRPr lang="en-US" dirty="0"/>
          </a:p>
          <a:p>
            <a:r>
              <a:rPr lang="en-US" dirty="0"/>
              <a:t>This will affect the pattern of usage and availability of storage resources on demand for ancillary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EFEF-6144-4773-BB5E-42620652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0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3CDD-D713-4C22-A080-1396295C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5" y="914401"/>
            <a:ext cx="5252545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Ownership Models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DBBC67-3B21-46AA-91E5-CE608B8D2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1942"/>
              </p:ext>
            </p:extLst>
          </p:nvPr>
        </p:nvGraphicFramePr>
        <p:xfrm>
          <a:off x="504496" y="1610714"/>
          <a:ext cx="8213835" cy="275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28">
                  <a:extLst>
                    <a:ext uri="{9D8B030D-6E8A-4147-A177-3AD203B41FA5}">
                      <a16:colId xmlns:a16="http://schemas.microsoft.com/office/drawing/2014/main" val="3229188609"/>
                    </a:ext>
                  </a:extLst>
                </a:gridCol>
                <a:gridCol w="3339662">
                  <a:extLst>
                    <a:ext uri="{9D8B030D-6E8A-4147-A177-3AD203B41FA5}">
                      <a16:colId xmlns:a16="http://schemas.microsoft.com/office/drawing/2014/main" val="2385305012"/>
                    </a:ext>
                  </a:extLst>
                </a:gridCol>
                <a:gridCol w="2737945">
                  <a:extLst>
                    <a:ext uri="{9D8B030D-6E8A-4147-A177-3AD203B41FA5}">
                      <a16:colId xmlns:a16="http://schemas.microsoft.com/office/drawing/2014/main" val="1636167144"/>
                    </a:ext>
                  </a:extLst>
                </a:gridCol>
              </a:tblGrid>
              <a:tr h="347498">
                <a:tc>
                  <a:txBody>
                    <a:bodyPr/>
                    <a:lstStyle/>
                    <a:p>
                      <a:r>
                        <a:rPr lang="en-US" sz="1400" dirty="0"/>
                        <a:t>Mode of ownership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Availability to offer ancillary services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Requirement for charging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36194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Consumer-owned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– syncing with the owners’ usage patterns is possible and day ahead decision making is also viable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Evenings to morning and during the day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8481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Rented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 – vehicles are available to provide</a:t>
                      </a:r>
                      <a:r>
                        <a:rPr lang="en-US" sz="1400" baseline="0" dirty="0"/>
                        <a:t> grid</a:t>
                      </a:r>
                      <a:r>
                        <a:rPr lang="en-US" sz="1400" dirty="0"/>
                        <a:t> services when idle and sometimes when being used by renters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Mixed, based on renting pattern of consumers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866198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Leased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– similar to the consumer owned vehicles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Similar to consumer owned vehicles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912060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Use for ride share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Varied – availability would fluctuate widely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Depending on the service offering by the driver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36572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533BC-DE88-47A3-8264-4AD587F4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8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3BECFC-C3A9-4CA8-842F-70D5CEC9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Steps: Cost Benefit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4196B-9AC6-4186-8B3F-06ABF14C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9632" y="989961"/>
            <a:ext cx="5592338" cy="571500"/>
          </a:xfrm>
        </p:spPr>
        <p:txBody>
          <a:bodyPr>
            <a:normAutofit/>
          </a:bodyPr>
          <a:lstStyle/>
          <a:p>
            <a:r>
              <a:rPr lang="en-US" altLang="en-US" sz="2850" b="1" dirty="0">
                <a:ea typeface="ＭＳ Ｐゴシック" charset="-128"/>
              </a:rPr>
              <a:t>National Energy Modeling System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6146" y="1909330"/>
            <a:ext cx="4574698" cy="3829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>
                <a:ea typeface="ＭＳ Ｐゴシック" charset="-128"/>
              </a:rPr>
              <a:t>NEMS: regional energy-economy model of the United States</a:t>
            </a:r>
          </a:p>
          <a:p>
            <a:pPr eaLnBrk="1" hangingPunct="1"/>
            <a:r>
              <a:rPr lang="en-US" altLang="en-US" sz="1800" dirty="0">
                <a:ea typeface="ＭＳ Ｐゴシック" charset="-128"/>
              </a:rPr>
              <a:t>Annual projections to 2040/2050: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Consumption by sector, fuel type, region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Production by fuel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Energy imports/exports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Prices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Technology trends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CO</a:t>
            </a:r>
            <a:r>
              <a:rPr lang="en-US" altLang="en-US" sz="1500" baseline="-25000" dirty="0">
                <a:ea typeface="ＭＳ Ｐゴシック" charset="-128"/>
              </a:rPr>
              <a:t>2</a:t>
            </a:r>
            <a:r>
              <a:rPr lang="en-US" altLang="en-US" sz="1500" dirty="0">
                <a:ea typeface="ＭＳ Ｐゴシック" charset="-128"/>
              </a:rPr>
              <a:t> emissions</a:t>
            </a:r>
          </a:p>
          <a:p>
            <a:pPr lvl="1" eaLnBrk="1" hangingPunct="1"/>
            <a:r>
              <a:rPr lang="en-US" altLang="en-US" sz="1500" dirty="0">
                <a:ea typeface="ＭＳ Ｐゴシック" charset="-128"/>
              </a:rPr>
              <a:t>Macroeconomic measures and energy market drivers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00950" y="5715000"/>
            <a:ext cx="400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F4CF47-83DB-B343-A20F-B00E1854B1EF}" type="slidenum">
              <a:rPr lang="en-US" altLang="en-US" sz="1350"/>
              <a:pPr eaLnBrk="1" hangingPunct="1"/>
              <a:t>23</a:t>
            </a:fld>
            <a:endParaRPr lang="en-US" alt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56" y="2204788"/>
            <a:ext cx="3597035" cy="2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13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664" y="1007951"/>
            <a:ext cx="5412179" cy="438055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ea typeface="ＭＳ Ｐゴシック" charset="-128"/>
              </a:rPr>
              <a:t>NEMS Uses a Modular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621428"/>
            <a:ext cx="9144000" cy="920931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A key aspect of the NEMS is its modular structure, which allows for individual modeling methodologies for each energy sector and facilitates model management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Where appropriate and significant information exists, each sector is represented by a detailed structural model of the market.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64" y="2838842"/>
            <a:ext cx="5203537" cy="3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4664" y="960606"/>
            <a:ext cx="5412179" cy="438055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ea typeface="ＭＳ Ｐゴシック" charset="-128"/>
              </a:rPr>
              <a:t>Modeling GIV in NEMS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733855"/>
            <a:ext cx="9144000" cy="2934645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dirty="0"/>
              <a:t>We are just beginning to scope this. Here’s our understanding thus far:</a:t>
            </a:r>
          </a:p>
          <a:p>
            <a:pPr marL="0" indent="0">
              <a:spcBef>
                <a:spcPts val="45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EVs with 100-, 200-, and 300-mile ranges are modeled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State ZEV mandates are modeled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$7500 tax rebate is modeled, but the 200,000 cap per car manufacturer is not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No scrappage value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endParaRPr lang="en-US" sz="1800" dirty="0"/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The electric sector models a 4-hour lithium-ion battery (new this year)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864 types of hours or time slices (12x24x3) are modeled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EV charging is modeled as an electricity load</a:t>
            </a:r>
          </a:p>
        </p:txBody>
      </p:sp>
    </p:spTree>
    <p:extLst>
      <p:ext uri="{BB962C8B-B14F-4D97-AF65-F5344CB8AC3E}">
        <p14:creationId xmlns:p14="http://schemas.microsoft.com/office/powerpoint/2010/main" val="137013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6689" y="5353054"/>
            <a:ext cx="18085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(Source: Miller and Blair, 2009 p.3)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83324" y="916623"/>
            <a:ext cx="47350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latin typeface="+mj-lt"/>
              </a:rPr>
              <a:t>Input-Output for Modeling Jobs</a:t>
            </a:r>
            <a:endParaRPr lang="en-US" sz="1050" b="1" dirty="0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341962" y="1477969"/>
            <a:ext cx="6767719" cy="4382719"/>
            <a:chOff x="2765005" y="1204952"/>
            <a:chExt cx="9023625" cy="6120118"/>
          </a:xfrm>
        </p:grpSpPr>
        <p:grpSp>
          <p:nvGrpSpPr>
            <p:cNvPr id="16" name="Group 15"/>
            <p:cNvGrpSpPr/>
            <p:nvPr/>
          </p:nvGrpSpPr>
          <p:grpSpPr>
            <a:xfrm>
              <a:off x="2765005" y="1204952"/>
              <a:ext cx="9023625" cy="6120118"/>
              <a:chOff x="1528139" y="862378"/>
              <a:chExt cx="9023625" cy="6120118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5" r="42395" b="27100"/>
              <a:stretch/>
            </p:blipFill>
            <p:spPr>
              <a:xfrm rot="5400000">
                <a:off x="3879734" y="-1275359"/>
                <a:ext cx="4211126" cy="8486599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1528139" y="1195242"/>
                <a:ext cx="9023625" cy="5787254"/>
                <a:chOff x="-20246" y="670985"/>
                <a:chExt cx="9023625" cy="578725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 rot="10800000">
                  <a:off x="-20246" y="1606434"/>
                  <a:ext cx="523220" cy="1451780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ko-KR" sz="1350" dirty="0"/>
                    <a:t>Selling Sector</a:t>
                  </a:r>
                  <a:endParaRPr lang="ko-KR" altLang="en-US" sz="135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370165" y="670985"/>
                  <a:ext cx="1920525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dirty="0"/>
                    <a:t>Purchasing Sector</a:t>
                  </a:r>
                  <a:endParaRPr lang="ko-KR" altLang="en-US" sz="1350" dirty="0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486041" y="4432498"/>
                  <a:ext cx="735672" cy="3223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Imports</a:t>
                  </a: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71475" y="4724400"/>
                  <a:ext cx="7936696" cy="64488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93339" y="4433355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308435" y="4430011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88071" y="4474978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8296275" y="4495800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904640" y="4430011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41577" y="4430011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140419" y="4430011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739261" y="4440422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359271" y="4450833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968871" y="4464568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564877" y="4450833"/>
                  <a:ext cx="0" cy="291901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TextBox 4"/>
                <p:cNvSpPr txBox="1"/>
                <p:nvPr/>
              </p:nvSpPr>
              <p:spPr>
                <a:xfrm>
                  <a:off x="398931" y="4943246"/>
                  <a:ext cx="8604448" cy="1514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14313" indent="-214313">
                    <a:buFont typeface="Arial" pitchFamily="34" charset="0"/>
                    <a:buChar char="•"/>
                  </a:pP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Where </a:t>
                  </a:r>
                  <a:r>
                    <a:rPr lang="en-US" altLang="ko-KR" sz="1050" i="1" dirty="0" err="1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en-US" altLang="ko-KR" sz="1050" i="1" baseline="-25000" dirty="0" err="1">
                      <a:latin typeface="Times New Roman" pitchFamily="18" charset="0"/>
                      <a:cs typeface="Times New Roman" pitchFamily="18" charset="0"/>
                    </a:rPr>
                    <a:t>ij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 is $ values of the transactions between sector </a:t>
                  </a:r>
                  <a:r>
                    <a:rPr lang="en-US" altLang="ko-KR" sz="1050" i="1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 and sector </a:t>
                  </a:r>
                  <a:r>
                    <a:rPr lang="en-US" altLang="ko-KR" sz="1050" i="1" dirty="0">
                      <a:latin typeface="Times New Roman" pitchFamily="18" charset="0"/>
                      <a:cs typeface="Times New Roman" pitchFamily="18" charset="0"/>
                    </a:rPr>
                    <a:t>j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</a:p>
                <a:p>
                  <a:pPr marL="214313" indent="-214313">
                    <a:buFont typeface="Arial" pitchFamily="34" charset="0"/>
                    <a:buChar char="•"/>
                  </a:pPr>
                  <a:r>
                    <a:rPr lang="en-US" altLang="ko-KR" sz="1050" i="1" dirty="0" err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altLang="ko-KR" sz="1050" i="1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is the consumer purchases,</a:t>
                  </a:r>
                </a:p>
                <a:p>
                  <a:pPr marL="214313" indent="-214313">
                    <a:buFont typeface="Arial" pitchFamily="34" charset="0"/>
                    <a:buChar char="•"/>
                  </a:pPr>
                  <a:r>
                    <a:rPr lang="en-US" altLang="ko-KR" sz="1050" i="1" dirty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i="1" baseline="-25000" dirty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is the purchases for investment purposes,</a:t>
                  </a:r>
                </a:p>
                <a:p>
                  <a:pPr marL="214313" indent="-214313">
                    <a:buFont typeface="Arial" pitchFamily="34" charset="0"/>
                    <a:buChar char="•"/>
                  </a:pPr>
                  <a:r>
                    <a:rPr lang="en-US" altLang="ko-KR" sz="1050" i="1" dirty="0" err="1"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r>
                    <a:rPr lang="en-US" altLang="ko-KR" sz="1050" i="1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is the sales abroad (exports),</a:t>
                  </a:r>
                </a:p>
                <a:p>
                  <a:pPr marL="214313" indent="-214313">
                    <a:buFont typeface="Arial" pitchFamily="34" charset="0"/>
                    <a:buChar char="•"/>
                  </a:pPr>
                  <a:r>
                    <a:rPr lang="en-US" altLang="ko-KR" sz="1050" i="1" dirty="0" err="1"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en-US" altLang="ko-KR" sz="1050" i="1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 is the government (federal, state, and local) purchases, </a:t>
                  </a:r>
                </a:p>
                <a:p>
                  <a:pPr marL="214313" indent="-214313">
                    <a:buFont typeface="Arial" pitchFamily="34" charset="0"/>
                    <a:buChar char="•"/>
                  </a:pPr>
                  <a:r>
                    <a:rPr lang="en-US" altLang="ko-KR" sz="1050" i="1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ko-KR" sz="1050" i="1" baseline="-25000" dirty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altLang="ko-KR" sz="1050" dirty="0">
                      <a:latin typeface="Times New Roman" pitchFamily="18" charset="0"/>
                      <a:cs typeface="Times New Roman" pitchFamily="18" charset="0"/>
                    </a:rPr>
                    <a:t> is the total output, and X is total gross output throughout the economy.</a:t>
                  </a:r>
                  <a:r>
                    <a:rPr lang="en-US" altLang="ko-KR" sz="1200" dirty="0"/>
                    <a:t>  </a:t>
                  </a:r>
                  <a:endParaRPr lang="ko-KR" altLang="en-US" sz="12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370165" y="1298633"/>
                  <a:ext cx="492016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/>
                    <a:t>z</a:t>
                  </a:r>
                  <a:r>
                    <a:rPr lang="en-US" altLang="ko-KR" sz="1350" i="1" baseline="-25000" dirty="0"/>
                    <a:t>11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618636" y="1323661"/>
                  <a:ext cx="494152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/>
                    <a:t>z</a:t>
                  </a:r>
                  <a:r>
                    <a:rPr lang="en-US" altLang="ko-KR" sz="1350" i="1" baseline="-25000" dirty="0"/>
                    <a:t>1n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618636" y="3242849"/>
                  <a:ext cx="496291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 err="1"/>
                    <a:t>z</a:t>
                  </a:r>
                  <a:r>
                    <a:rPr lang="en-US" altLang="ko-KR" sz="1350" i="1" baseline="-25000" dirty="0" err="1"/>
                    <a:t>nn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26037" y="3242849"/>
                  <a:ext cx="494152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/>
                    <a:t>z</a:t>
                  </a:r>
                  <a:r>
                    <a:rPr lang="en-US" altLang="ko-KR" sz="1350" i="1" baseline="-25000" dirty="0"/>
                    <a:t>n1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847733" y="1289341"/>
                  <a:ext cx="1644040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dirty="0"/>
                    <a:t>……………………..</a:t>
                  </a:r>
                  <a:endParaRPr lang="ko-KR" altLang="en-US" sz="135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308609" y="1725184"/>
                  <a:ext cx="523220" cy="1196685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ko-KR" sz="1350" dirty="0"/>
                    <a:t>……………….</a:t>
                  </a:r>
                  <a:endParaRPr lang="ko-KR" altLang="en-US" sz="135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251942" y="1346762"/>
                  <a:ext cx="2195473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/>
                    <a:t>C</a:t>
                  </a:r>
                  <a:r>
                    <a:rPr lang="en-US" altLang="ko-KR" sz="1350" i="1" baseline="-25000" dirty="0"/>
                    <a:t>1</a:t>
                  </a:r>
                  <a:r>
                    <a:rPr lang="en-US" altLang="ko-KR" sz="1350" i="1" dirty="0"/>
                    <a:t>     I</a:t>
                  </a:r>
                  <a:r>
                    <a:rPr lang="en-US" altLang="ko-KR" sz="1350" i="1" baseline="-25000" dirty="0"/>
                    <a:t>1</a:t>
                  </a:r>
                  <a:r>
                    <a:rPr lang="en-US" altLang="ko-KR" sz="1350" i="1" dirty="0"/>
                    <a:t>     E</a:t>
                  </a:r>
                  <a:r>
                    <a:rPr lang="en-US" altLang="ko-KR" sz="1350" i="1" baseline="-25000" dirty="0"/>
                    <a:t>1</a:t>
                  </a:r>
                  <a:r>
                    <a:rPr lang="en-US" altLang="ko-KR" sz="1350" i="1" dirty="0"/>
                    <a:t>     G</a:t>
                  </a:r>
                  <a:r>
                    <a:rPr lang="en-US" altLang="ko-KR" sz="1350" i="1" baseline="-25000" dirty="0"/>
                    <a:t>1       </a:t>
                  </a:r>
                  <a:r>
                    <a:rPr lang="en-US" altLang="ko-KR" sz="1350" i="1" dirty="0"/>
                    <a:t>X</a:t>
                  </a:r>
                  <a:r>
                    <a:rPr lang="en-US" altLang="ko-KR" sz="1350" i="1" baseline="-25000" dirty="0"/>
                    <a:t>1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351321" y="3560597"/>
                  <a:ext cx="519800" cy="15794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/>
                    <a:t>L</a:t>
                  </a:r>
                  <a:r>
                    <a:rPr lang="en-US" altLang="ko-KR" sz="1350" i="1" baseline="-25000" dirty="0"/>
                    <a:t>1</a:t>
                  </a:r>
                </a:p>
                <a:p>
                  <a:r>
                    <a:rPr lang="en-US" altLang="ko-KR" sz="1350" i="1" dirty="0"/>
                    <a:t>N</a:t>
                  </a:r>
                  <a:r>
                    <a:rPr lang="en-US" altLang="ko-KR" sz="1350" i="1" baseline="-25000" dirty="0"/>
                    <a:t>1</a:t>
                  </a:r>
                </a:p>
                <a:p>
                  <a:r>
                    <a:rPr lang="en-US" altLang="ko-KR" sz="1350" i="1" dirty="0"/>
                    <a:t>T</a:t>
                  </a:r>
                  <a:r>
                    <a:rPr lang="en-US" altLang="ko-KR" sz="1350" i="1" baseline="-25000" dirty="0"/>
                    <a:t>1</a:t>
                  </a:r>
                </a:p>
                <a:p>
                  <a:r>
                    <a:rPr lang="en-US" altLang="ko-KR" sz="1350" i="1" dirty="0"/>
                    <a:t>M</a:t>
                  </a:r>
                  <a:r>
                    <a:rPr lang="en-US" altLang="ko-KR" sz="1350" i="1" baseline="-25000" dirty="0"/>
                    <a:t>1</a:t>
                  </a:r>
                </a:p>
                <a:p>
                  <a:r>
                    <a:rPr lang="en-US" altLang="ko-KR" sz="1350" i="1" dirty="0"/>
                    <a:t>X</a:t>
                  </a:r>
                  <a:r>
                    <a:rPr lang="en-US" altLang="ko-KR" sz="1350" i="1" baseline="-25000" dirty="0"/>
                    <a:t>1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807079" y="3200557"/>
                  <a:ext cx="1644040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dirty="0"/>
                    <a:t>……………………..</a:t>
                  </a:r>
                  <a:endParaRPr lang="ko-KR" altLang="en-US" sz="135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599471" y="1754900"/>
                  <a:ext cx="523220" cy="1196685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ko-KR" sz="1350" dirty="0"/>
                    <a:t>……………….</a:t>
                  </a:r>
                  <a:endParaRPr lang="ko-KR" altLang="en-US" sz="135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82561" y="2133600"/>
                  <a:ext cx="609600" cy="419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350" i="1" dirty="0" err="1"/>
                    <a:t>z</a:t>
                  </a:r>
                  <a:r>
                    <a:rPr lang="en-US" altLang="ko-KR" sz="1350" i="1" baseline="-25000" dirty="0" err="1"/>
                    <a:t>ij</a:t>
                  </a:r>
                  <a:endParaRPr lang="en-US" sz="135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263248" y="3607686"/>
                  <a:ext cx="2400223" cy="1579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350" i="1" dirty="0" err="1"/>
                    <a:t>L</a:t>
                  </a:r>
                  <a:r>
                    <a:rPr lang="en-US" altLang="ko-KR" sz="1350" i="1" baseline="-25000" dirty="0" err="1"/>
                    <a:t>c</a:t>
                  </a:r>
                  <a:r>
                    <a:rPr lang="en-US" altLang="ko-KR" sz="1350" i="1" baseline="-25000" dirty="0"/>
                    <a:t>        </a:t>
                  </a:r>
                  <a:r>
                    <a:rPr lang="en-US" altLang="ko-KR" sz="1350" i="1" dirty="0"/>
                    <a:t>L</a:t>
                  </a:r>
                  <a:r>
                    <a:rPr lang="en-US" altLang="ko-KR" sz="1350" i="1" baseline="-25000" dirty="0"/>
                    <a:t>i </a:t>
                  </a:r>
                  <a:r>
                    <a:rPr lang="en-US" altLang="ko-KR" sz="1350" i="1" dirty="0"/>
                    <a:t>     L</a:t>
                  </a:r>
                  <a:r>
                    <a:rPr lang="en-US" altLang="ko-KR" sz="1350" i="1" baseline="-25000" dirty="0"/>
                    <a:t>e </a:t>
                  </a:r>
                  <a:r>
                    <a:rPr lang="en-US" altLang="ko-KR" sz="1350" i="1" dirty="0"/>
                    <a:t>    </a:t>
                  </a:r>
                  <a:r>
                    <a:rPr lang="en-US" altLang="ko-KR" sz="1350" i="1" dirty="0" err="1"/>
                    <a:t>L</a:t>
                  </a:r>
                  <a:r>
                    <a:rPr lang="en-US" altLang="ko-KR" sz="1350" i="1" baseline="-25000" dirty="0" err="1"/>
                    <a:t>g</a:t>
                  </a:r>
                  <a:r>
                    <a:rPr lang="en-US" altLang="ko-KR" sz="1350" i="1" baseline="-25000" dirty="0"/>
                    <a:t>        </a:t>
                  </a:r>
                  <a:r>
                    <a:rPr lang="en-US" altLang="ko-KR" sz="1350" i="1" dirty="0"/>
                    <a:t>L</a:t>
                  </a:r>
                  <a:endParaRPr lang="en-US" altLang="ko-KR" sz="1350" i="1" baseline="-25000" dirty="0"/>
                </a:p>
                <a:p>
                  <a:r>
                    <a:rPr lang="en-US" altLang="ko-KR" sz="1350" i="1" dirty="0" err="1"/>
                    <a:t>N</a:t>
                  </a:r>
                  <a:r>
                    <a:rPr lang="en-US" altLang="ko-KR" sz="1350" i="1" baseline="-25000" dirty="0" err="1"/>
                    <a:t>c</a:t>
                  </a:r>
                  <a:r>
                    <a:rPr lang="en-US" altLang="ko-KR" sz="1350" i="1" baseline="-25000" dirty="0"/>
                    <a:t>       </a:t>
                  </a:r>
                  <a:r>
                    <a:rPr lang="en-US" altLang="ko-KR" sz="1350" i="1" dirty="0"/>
                    <a:t>N</a:t>
                  </a:r>
                  <a:r>
                    <a:rPr lang="en-US" altLang="ko-KR" sz="1350" i="1" baseline="-25000" dirty="0"/>
                    <a:t>i </a:t>
                  </a:r>
                  <a:r>
                    <a:rPr lang="en-US" altLang="ko-KR" sz="1350" i="1" dirty="0"/>
                    <a:t>    N</a:t>
                  </a:r>
                  <a:r>
                    <a:rPr lang="en-US" altLang="ko-KR" sz="1350" i="1" baseline="-25000" dirty="0"/>
                    <a:t>e </a:t>
                  </a:r>
                  <a:r>
                    <a:rPr lang="en-US" altLang="ko-KR" sz="1350" i="1" dirty="0"/>
                    <a:t>    N</a:t>
                  </a:r>
                  <a:r>
                    <a:rPr lang="en-US" altLang="ko-KR" sz="1350" i="1" baseline="-25000" dirty="0"/>
                    <a:t>g       </a:t>
                  </a:r>
                  <a:r>
                    <a:rPr lang="en-US" altLang="ko-KR" sz="1350" i="1" dirty="0"/>
                    <a:t>N</a:t>
                  </a:r>
                  <a:endParaRPr lang="en-US" altLang="ko-KR" sz="1350" i="1" baseline="-25000" dirty="0"/>
                </a:p>
                <a:p>
                  <a:r>
                    <a:rPr lang="en-US" altLang="ko-KR" sz="1350" i="1" dirty="0" err="1"/>
                    <a:t>T</a:t>
                  </a:r>
                  <a:r>
                    <a:rPr lang="en-US" altLang="ko-KR" sz="1350" i="1" baseline="-25000" dirty="0" err="1"/>
                    <a:t>c</a:t>
                  </a:r>
                  <a:r>
                    <a:rPr lang="en-US" altLang="ko-KR" sz="1350" i="1" baseline="-25000" dirty="0"/>
                    <a:t>      </a:t>
                  </a:r>
                  <a:r>
                    <a:rPr lang="en-US" altLang="ko-KR" sz="1350" i="1" dirty="0"/>
                    <a:t> T</a:t>
                  </a:r>
                  <a:r>
                    <a:rPr lang="en-US" altLang="ko-KR" sz="1350" i="1" baseline="-25000" dirty="0"/>
                    <a:t>i </a:t>
                  </a:r>
                  <a:r>
                    <a:rPr lang="en-US" altLang="ko-KR" sz="1350" i="1" dirty="0"/>
                    <a:t>     </a:t>
                  </a:r>
                  <a:r>
                    <a:rPr lang="en-US" altLang="ko-KR" sz="1350" i="1" dirty="0" err="1"/>
                    <a:t>T</a:t>
                  </a:r>
                  <a:r>
                    <a:rPr lang="en-US" altLang="ko-KR" sz="1350" i="1" baseline="-25000" dirty="0" err="1"/>
                    <a:t>e</a:t>
                  </a:r>
                  <a:r>
                    <a:rPr lang="en-US" altLang="ko-KR" sz="1350" i="1" baseline="-25000" dirty="0"/>
                    <a:t> </a:t>
                  </a:r>
                  <a:r>
                    <a:rPr lang="en-US" altLang="ko-KR" sz="1350" i="1" dirty="0"/>
                    <a:t>    </a:t>
                  </a:r>
                  <a:r>
                    <a:rPr lang="en-US" altLang="ko-KR" sz="1350" i="1" dirty="0" err="1"/>
                    <a:t>T</a:t>
                  </a:r>
                  <a:r>
                    <a:rPr lang="en-US" altLang="ko-KR" sz="1350" i="1" baseline="-25000" dirty="0" err="1"/>
                    <a:t>g</a:t>
                  </a:r>
                  <a:r>
                    <a:rPr lang="en-US" altLang="ko-KR" sz="1350" i="1" baseline="-25000" dirty="0"/>
                    <a:t>       </a:t>
                  </a:r>
                  <a:r>
                    <a:rPr lang="en-US" altLang="ko-KR" sz="1350" i="1" dirty="0"/>
                    <a:t>T</a:t>
                  </a:r>
                </a:p>
                <a:p>
                  <a:r>
                    <a:rPr lang="en-US" altLang="ko-KR" sz="1350" i="1" dirty="0" err="1"/>
                    <a:t>M</a:t>
                  </a:r>
                  <a:r>
                    <a:rPr lang="en-US" altLang="ko-KR" sz="1350" i="1" baseline="-25000" dirty="0" err="1"/>
                    <a:t>c</a:t>
                  </a:r>
                  <a:r>
                    <a:rPr lang="en-US" altLang="ko-KR" sz="1350" i="1" baseline="-25000" dirty="0"/>
                    <a:t>      </a:t>
                  </a:r>
                  <a:r>
                    <a:rPr lang="en-US" altLang="ko-KR" sz="1350" i="1" dirty="0" err="1"/>
                    <a:t>M</a:t>
                  </a:r>
                  <a:r>
                    <a:rPr lang="en-US" altLang="ko-KR" sz="1350" i="1" baseline="-25000" dirty="0" err="1"/>
                    <a:t>i</a:t>
                  </a:r>
                  <a:r>
                    <a:rPr lang="en-US" altLang="ko-KR" sz="1350" i="1" baseline="-25000" dirty="0"/>
                    <a:t> </a:t>
                  </a:r>
                  <a:r>
                    <a:rPr lang="en-US" altLang="ko-KR" sz="1350" i="1" dirty="0"/>
                    <a:t>    M</a:t>
                  </a:r>
                  <a:r>
                    <a:rPr lang="en-US" altLang="ko-KR" sz="1350" i="1" baseline="-25000" dirty="0"/>
                    <a:t>e </a:t>
                  </a:r>
                  <a:r>
                    <a:rPr lang="en-US" altLang="ko-KR" sz="1350" i="1" dirty="0"/>
                    <a:t>   M</a:t>
                  </a:r>
                  <a:r>
                    <a:rPr lang="en-US" altLang="ko-KR" sz="1350" i="1" baseline="-25000" dirty="0"/>
                    <a:t>g       </a:t>
                  </a:r>
                  <a:r>
                    <a:rPr lang="en-US" altLang="ko-KR" sz="1350" i="1" dirty="0"/>
                    <a:t>M</a:t>
                  </a:r>
                  <a:endParaRPr lang="en-US" altLang="ko-KR" sz="1350" i="1" baseline="-25000" dirty="0"/>
                </a:p>
                <a:p>
                  <a:r>
                    <a:rPr lang="en-US" altLang="ko-KR" sz="1350" i="1" dirty="0"/>
                    <a:t>C</a:t>
                  </a:r>
                  <a:r>
                    <a:rPr lang="en-US" altLang="ko-KR" sz="1350" i="1" baseline="-25000" dirty="0"/>
                    <a:t>          </a:t>
                  </a:r>
                  <a:r>
                    <a:rPr lang="en-US" altLang="ko-KR" sz="1350" i="1" dirty="0"/>
                    <a:t>I</a:t>
                  </a:r>
                  <a:r>
                    <a:rPr lang="en-US" altLang="ko-KR" sz="1350" i="1" baseline="-25000" dirty="0"/>
                    <a:t> </a:t>
                  </a:r>
                  <a:r>
                    <a:rPr lang="en-US" altLang="ko-KR" sz="1350" i="1" dirty="0"/>
                    <a:t>      E     G</a:t>
                  </a:r>
                  <a:r>
                    <a:rPr lang="en-US" altLang="ko-KR" sz="1350" i="1" baseline="-25000" dirty="0"/>
                    <a:t> </a:t>
                  </a:r>
                  <a:r>
                    <a:rPr lang="en-US" altLang="ko-KR" sz="1350" i="1" dirty="0"/>
                    <a:t> </a:t>
                  </a:r>
                  <a:r>
                    <a:rPr lang="en-US" altLang="ko-KR" sz="1350" i="1" baseline="-25000" dirty="0"/>
                    <a:t>       </a:t>
                  </a:r>
                  <a:r>
                    <a:rPr lang="en-US" altLang="ko-KR" sz="1350" i="1" dirty="0"/>
                    <a:t>X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361288" y="3276718"/>
                  <a:ext cx="444995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 err="1"/>
                    <a:t>X</a:t>
                  </a:r>
                  <a:r>
                    <a:rPr lang="en-US" altLang="ko-KR" sz="1350" i="1" baseline="-25000" dirty="0" err="1"/>
                    <a:t>n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309490" y="1788770"/>
                  <a:ext cx="523220" cy="1196685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ko-KR" sz="1350" dirty="0"/>
                    <a:t>……………….</a:t>
                  </a:r>
                  <a:endParaRPr lang="ko-KR" altLang="en-US" sz="135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646012" y="4699120"/>
                  <a:ext cx="444995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i="1" dirty="0" err="1"/>
                    <a:t>X</a:t>
                  </a:r>
                  <a:r>
                    <a:rPr lang="en-US" altLang="ko-KR" sz="1350" i="1" baseline="-25000" dirty="0" err="1"/>
                    <a:t>n</a:t>
                  </a:r>
                  <a:endParaRPr lang="ko-KR" altLang="en-US" sz="1350" i="1" baseline="-250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919701" y="4622802"/>
                  <a:ext cx="1644040" cy="4190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350" dirty="0"/>
                    <a:t>……………………..</a:t>
                  </a:r>
                  <a:endParaRPr lang="ko-KR" altLang="en-US" sz="1350" dirty="0"/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>
              <a:off x="3221086" y="4474516"/>
              <a:ext cx="7935210" cy="61442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743622" y="1226928"/>
              <a:ext cx="8918" cy="4059503"/>
            </a:xfrm>
            <a:prstGeom prst="line">
              <a:avLst/>
            </a:prstGeom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0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914401"/>
            <a:ext cx="5318760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Employment in I-O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economy wide effects of investments on Output &amp; Employment</a:t>
            </a:r>
          </a:p>
          <a:p>
            <a:pPr marL="257175" indent="-257175">
              <a:buFont typeface="Arial"/>
              <a:buChar char="•"/>
            </a:pPr>
            <a:r>
              <a:rPr lang="en-US" dirty="0"/>
              <a:t>Three types of employment results</a:t>
            </a:r>
          </a:p>
          <a:p>
            <a:pPr marL="742940" lvl="1" indent="-342900">
              <a:buFont typeface="Wingdings" panose="05000000000000000000" pitchFamily="2" charset="2"/>
              <a:buChar char="q"/>
            </a:pPr>
            <a:r>
              <a:rPr lang="en-US" sz="2100" dirty="0"/>
              <a:t>Direct: Directly affected by business activity (production and sales of EVs in the transportation sector)</a:t>
            </a:r>
          </a:p>
          <a:p>
            <a:pPr marL="742940" lvl="1" indent="-342900">
              <a:buFont typeface="Wingdings" panose="05000000000000000000" pitchFamily="2" charset="2"/>
              <a:buChar char="q"/>
            </a:pPr>
            <a:r>
              <a:rPr lang="en-US" sz="2100" dirty="0"/>
              <a:t>Indirect:  Impacts caused by inter-industry exchanges (purchase of production inputs)</a:t>
            </a:r>
          </a:p>
          <a:p>
            <a:pPr marL="742940" lvl="1" indent="-342900">
              <a:buFont typeface="Wingdings" panose="05000000000000000000" pitchFamily="2" charset="2"/>
              <a:buChar char="q"/>
            </a:pPr>
            <a:r>
              <a:rPr lang="en-US" sz="2100" dirty="0"/>
              <a:t>Induced:  Impacts created by household spending of those directly and indirectly employed by the industry (Spending by those employed in the Industry)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7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192" y="902494"/>
            <a:ext cx="5309616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Process of Calculating the Effects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440653"/>
              </p:ext>
            </p:extLst>
          </p:nvPr>
        </p:nvGraphicFramePr>
        <p:xfrm>
          <a:off x="457200" y="1752601"/>
          <a:ext cx="8229600" cy="369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3DE6D-C2C8-4F12-8A4E-7EE32492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093A-81F2-4D63-AE3A-21F4B9C9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5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4CDF-B230-4C30-8C9E-E454FBFD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9263F-02A4-4CF3-86DA-779CAA4F0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141" y="2368847"/>
            <a:ext cx="7772400" cy="1125140"/>
          </a:xfrm>
        </p:spPr>
        <p:txBody>
          <a:bodyPr/>
          <a:lstStyle/>
          <a:p>
            <a:pPr algn="ctr"/>
            <a:r>
              <a:rPr lang="en-US" dirty="0"/>
              <a:t>Grid-Integrated Vehicles in the Southeast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1DA30-AF28-4E84-AAA2-87CAA19D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58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F6EC-3139-4CAF-9210-73F26D9F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 Models for Utilities</a:t>
            </a:r>
          </a:p>
        </p:txBody>
      </p:sp>
    </p:spTree>
    <p:extLst>
      <p:ext uri="{BB962C8B-B14F-4D97-AF65-F5344CB8AC3E}">
        <p14:creationId xmlns:p14="http://schemas.microsoft.com/office/powerpoint/2010/main" val="121512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C62D-03EC-4C1D-AF93-ADA6A570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914401"/>
            <a:ext cx="5276850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Types of Utility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3339-2CDB-4AB6-AECB-B36E9A059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16"/>
            <a:ext cx="8229600" cy="49323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Investor owned utilities – For profit companies owned by shareholders</a:t>
            </a:r>
          </a:p>
          <a:p>
            <a:r>
              <a:rPr lang="en-US" dirty="0"/>
              <a:t>Public Power Utilities – Not-for-profit utilities owned by local government agencies</a:t>
            </a:r>
          </a:p>
          <a:p>
            <a:r>
              <a:rPr lang="en-US" dirty="0"/>
              <a:t>Cooperatives – Not-for-profit entities owned by members</a:t>
            </a:r>
          </a:p>
          <a:p>
            <a:r>
              <a:rPr lang="en-US" dirty="0"/>
              <a:t>Federal Power Programs – wholesale only entities that own different segments of the power sector business</a:t>
            </a:r>
          </a:p>
          <a:p>
            <a:r>
              <a:rPr lang="en-US" dirty="0"/>
              <a:t>Independent Power Producers – Privately owned businesses that own their generation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8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F74C-3316-4BE1-A84F-B250AFF3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482" y="1045153"/>
            <a:ext cx="5772150" cy="301226"/>
          </a:xfrm>
        </p:spPr>
        <p:txBody>
          <a:bodyPr>
            <a:noAutofit/>
          </a:bodyPr>
          <a:lstStyle/>
          <a:p>
            <a:r>
              <a:rPr lang="en-US" sz="2700" b="1" dirty="0"/>
              <a:t>Implications of Governance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8FA0-42A8-4A21-9D9A-DF5F500B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281"/>
            <a:ext cx="8229600" cy="4932364"/>
          </a:xfrm>
        </p:spPr>
        <p:txBody>
          <a:bodyPr/>
          <a:lstStyle/>
          <a:p>
            <a:r>
              <a:rPr lang="en-US" dirty="0"/>
              <a:t>Impact on the ability to set rates</a:t>
            </a:r>
          </a:p>
          <a:p>
            <a:r>
              <a:rPr lang="en-US" dirty="0"/>
              <a:t>Ability to provide different services and market them</a:t>
            </a:r>
          </a:p>
          <a:p>
            <a:r>
              <a:rPr lang="en-US" dirty="0"/>
              <a:t>Ability to stack different ancillary services</a:t>
            </a:r>
          </a:p>
        </p:txBody>
      </p:sp>
    </p:spTree>
    <p:extLst>
      <p:ext uri="{BB962C8B-B14F-4D97-AF65-F5344CB8AC3E}">
        <p14:creationId xmlns:p14="http://schemas.microsoft.com/office/powerpoint/2010/main" val="237124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62B6-767A-4AB5-A076-468FB02C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647" y="914401"/>
            <a:ext cx="5281353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Vertically Integrated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EDC4-C8A7-4DEF-9063-C856854E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5261"/>
            <a:ext cx="8229600" cy="4932364"/>
          </a:xfrm>
        </p:spPr>
        <p:txBody>
          <a:bodyPr/>
          <a:lstStyle/>
          <a:p>
            <a:r>
              <a:rPr lang="en-US" dirty="0"/>
              <a:t>Electricity rates are set on the basis of cost to serve</a:t>
            </a:r>
          </a:p>
          <a:p>
            <a:r>
              <a:rPr lang="en-US" dirty="0"/>
              <a:t>Monitoring by the regulatory commission</a:t>
            </a:r>
          </a:p>
          <a:p>
            <a:r>
              <a:rPr lang="en-US" dirty="0"/>
              <a:t>Ancillary services are provided in-house making it difficult to put a value on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04DB9-C3E7-4312-B7B5-2B6836AE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75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B3A8-6130-490A-AE65-7C2AA5F9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857251"/>
            <a:ext cx="5267325" cy="5489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Competitive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7476C-3C31-4D2C-BC11-7F1C6D9A2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5" y="1757362"/>
            <a:ext cx="4257675" cy="3824288"/>
          </a:xfrm>
        </p:spPr>
        <p:txBody>
          <a:bodyPr>
            <a:normAutofit/>
          </a:bodyPr>
          <a:lstStyle/>
          <a:p>
            <a:r>
              <a:rPr lang="en-US" sz="2100" dirty="0"/>
              <a:t>RTOs</a:t>
            </a:r>
          </a:p>
          <a:p>
            <a:pPr lvl="1"/>
            <a:r>
              <a:rPr lang="en-US" sz="1700" dirty="0"/>
              <a:t>PJM – PJM Interconnection</a:t>
            </a:r>
          </a:p>
          <a:p>
            <a:pPr lvl="1"/>
            <a:r>
              <a:rPr lang="en-US" sz="1700" dirty="0"/>
              <a:t>MISO - Midcontinent Independent System Operator</a:t>
            </a:r>
          </a:p>
          <a:p>
            <a:pPr lvl="1"/>
            <a:r>
              <a:rPr lang="en-US" sz="1700" dirty="0"/>
              <a:t>SPP – Southwest Power Pool (also a regional reliability council)</a:t>
            </a:r>
          </a:p>
          <a:p>
            <a:pPr lvl="1"/>
            <a:r>
              <a:rPr lang="en-US" sz="1700" dirty="0"/>
              <a:t>ISONE – ISO New England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C7830-BA79-45E2-8872-BFCC48E5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7362"/>
            <a:ext cx="4333875" cy="3824288"/>
          </a:xfrm>
        </p:spPr>
        <p:txBody>
          <a:bodyPr>
            <a:normAutofit/>
          </a:bodyPr>
          <a:lstStyle/>
          <a:p>
            <a:r>
              <a:rPr lang="en-US" sz="2100" dirty="0"/>
              <a:t>ISOs</a:t>
            </a:r>
          </a:p>
          <a:p>
            <a:pPr lvl="1"/>
            <a:r>
              <a:rPr lang="en-US" sz="1700" dirty="0"/>
              <a:t>CAISO – California ISO</a:t>
            </a:r>
          </a:p>
          <a:p>
            <a:pPr lvl="1"/>
            <a:r>
              <a:rPr lang="en-US" sz="1700" dirty="0"/>
              <a:t>NYISO – New York ISO</a:t>
            </a:r>
          </a:p>
          <a:p>
            <a:pPr lvl="1"/>
            <a:r>
              <a:rPr lang="en-US" sz="1700" dirty="0"/>
              <a:t>ERCOT – Electric Reliability Council of Texas (also a regional reliability council)</a:t>
            </a:r>
          </a:p>
          <a:p>
            <a:pPr lvl="1"/>
            <a:r>
              <a:rPr lang="en-US" sz="1700" dirty="0"/>
              <a:t>MISO  – Midcontinent ISO</a:t>
            </a:r>
          </a:p>
          <a:p>
            <a:pPr lvl="1"/>
            <a:r>
              <a:rPr lang="en-US" sz="1700" dirty="0"/>
              <a:t>ISO NE – ISO New England</a:t>
            </a:r>
          </a:p>
          <a:p>
            <a:pPr lvl="1"/>
            <a:r>
              <a:rPr lang="en-US" sz="1700" dirty="0"/>
              <a:t>AESO – Alberta Electric System Operator</a:t>
            </a:r>
          </a:p>
          <a:p>
            <a:pPr lvl="1"/>
            <a:r>
              <a:rPr lang="en-US" sz="1700" dirty="0"/>
              <a:t>IESO – Independent Electric System Operator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6871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2"/>
          <p:cNvSpPr>
            <a:spLocks noGrp="1"/>
          </p:cNvSpPr>
          <p:nvPr>
            <p:ph type="title"/>
          </p:nvPr>
        </p:nvSpPr>
        <p:spPr>
          <a:xfrm>
            <a:off x="1936247" y="949570"/>
            <a:ext cx="5509582" cy="548915"/>
          </a:xfrm>
        </p:spPr>
        <p:txBody>
          <a:bodyPr>
            <a:noAutofit/>
          </a:bodyPr>
          <a:lstStyle/>
          <a:p>
            <a:r>
              <a:rPr lang="en-US" sz="2700" b="1" dirty="0"/>
              <a:t>GT Climate and Energy Policy Lab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39" t="24513" r="59156" b="11670"/>
          <a:stretch/>
        </p:blipFill>
        <p:spPr>
          <a:xfrm>
            <a:off x="0" y="3862916"/>
            <a:ext cx="2579211" cy="1625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1933" y="5593975"/>
            <a:ext cx="2971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www.cepl.gatech.edu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9464817"/>
              </p:ext>
            </p:extLst>
          </p:nvPr>
        </p:nvGraphicFramePr>
        <p:xfrm>
          <a:off x="1037259" y="1773416"/>
          <a:ext cx="69862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Word Cloud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3856216"/>
            <a:ext cx="2571750" cy="16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2"/>
          <p:cNvSpPr>
            <a:spLocks noGrp="1"/>
          </p:cNvSpPr>
          <p:nvPr>
            <p:ph type="title"/>
          </p:nvPr>
        </p:nvSpPr>
        <p:spPr>
          <a:xfrm>
            <a:off x="1894683" y="835541"/>
            <a:ext cx="6391869" cy="548915"/>
          </a:xfrm>
        </p:spPr>
        <p:txBody>
          <a:bodyPr>
            <a:noAutofit/>
          </a:bodyPr>
          <a:lstStyle/>
          <a:p>
            <a:pPr algn="l"/>
            <a:r>
              <a:rPr lang="en-US" sz="2325" b="1" dirty="0"/>
              <a:t>GT Center for Distributed Energy –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4016" y="1259811"/>
            <a:ext cx="4814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6C31"/>
                </a:solidFill>
              </a:rPr>
              <a:t>Vision: Transforming Electricity Delivery and Utilization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41" y="1667454"/>
            <a:ext cx="7500445" cy="40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2448FA-1761-42B8-9A01-3A6C835E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390"/>
            <a:ext cx="9144000" cy="318686"/>
          </a:xfrm>
        </p:spPr>
        <p:txBody>
          <a:bodyPr>
            <a:noAutofit/>
          </a:bodyPr>
          <a:lstStyle/>
          <a:p>
            <a:r>
              <a:rPr lang="en-US" sz="2550" b="1" dirty="0"/>
              <a:t>Grid-Integrated Vehicles</a:t>
            </a:r>
            <a:br>
              <a:rPr lang="en-US" sz="2550" b="1" dirty="0"/>
            </a:br>
            <a:r>
              <a:rPr lang="en-US" sz="2550" b="1" dirty="0"/>
              <a:t>Business Models for the Southeast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CDE43F-2EB2-4FD9-9B90-ECB6AD81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4341"/>
            <a:ext cx="9144000" cy="3508583"/>
          </a:xfrm>
        </p:spPr>
        <p:txBody>
          <a:bodyPr>
            <a:normAutofit fontScale="92500"/>
          </a:bodyPr>
          <a:lstStyle/>
          <a:p>
            <a:r>
              <a:rPr lang="en-US" dirty="0"/>
              <a:t>Research Questions</a:t>
            </a:r>
          </a:p>
          <a:p>
            <a:pPr lvl="1"/>
            <a:r>
              <a:rPr lang="en-US" dirty="0"/>
              <a:t>What is the status of the technical components needed to support GIVs?</a:t>
            </a:r>
          </a:p>
          <a:p>
            <a:pPr lvl="1"/>
            <a:r>
              <a:rPr lang="en-US" dirty="0"/>
              <a:t>What business models can increase the adoption of GIVs in the Southeast?</a:t>
            </a:r>
          </a:p>
          <a:p>
            <a:pPr lvl="1"/>
            <a:r>
              <a:rPr lang="en-US" dirty="0"/>
              <a:t>How can GIVs be adapted to the vertically integrated utilities in the Southeast?</a:t>
            </a:r>
          </a:p>
          <a:p>
            <a:pPr lvl="1"/>
            <a:r>
              <a:rPr lang="en-US" dirty="0"/>
              <a:t>What impacts might GIV have on the economy as well as the energy sector in the Southeast?</a:t>
            </a:r>
          </a:p>
          <a:p>
            <a:pPr lvl="1"/>
            <a:r>
              <a:rPr lang="en-US" dirty="0"/>
              <a:t>What are the benefits and costs and are there winners and losers?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DDD019-7FA4-4782-9371-5056CDDC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162426"/>
            <a:ext cx="7772400" cy="1021556"/>
          </a:xfrm>
        </p:spPr>
        <p:txBody>
          <a:bodyPr/>
          <a:lstStyle/>
          <a:p>
            <a:r>
              <a:rPr lang="en-US" dirty="0" err="1"/>
              <a:t>giV</a:t>
            </a:r>
            <a:r>
              <a:rPr lang="en-US" dirty="0"/>
              <a:t> Modes and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2ABF-2FC9-473C-AA41-8CF43020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70">
            <a:extLst>
              <a:ext uri="{FF2B5EF4-FFF2-40B4-BE49-F238E27FC236}">
                <a16:creationId xmlns:a16="http://schemas.microsoft.com/office/drawing/2014/main" id="{33E5F0E7-D3F1-4D58-A1D4-F24F0AB08163}"/>
              </a:ext>
            </a:extLst>
          </p:cNvPr>
          <p:cNvCxnSpPr/>
          <p:nvPr/>
        </p:nvCxnSpPr>
        <p:spPr>
          <a:xfrm flipH="1">
            <a:off x="3402913" y="2209449"/>
            <a:ext cx="6750" cy="266445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5" name="Shape 70">
            <a:extLst>
              <a:ext uri="{FF2B5EF4-FFF2-40B4-BE49-F238E27FC236}">
                <a16:creationId xmlns:a16="http://schemas.microsoft.com/office/drawing/2014/main" id="{CD7376E3-104E-4B0C-877E-CE278EC3DD3D}"/>
              </a:ext>
            </a:extLst>
          </p:cNvPr>
          <p:cNvCxnSpPr/>
          <p:nvPr/>
        </p:nvCxnSpPr>
        <p:spPr>
          <a:xfrm flipH="1">
            <a:off x="5488980" y="2216971"/>
            <a:ext cx="6750" cy="266445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6" name="Shape 80"/>
          <p:cNvSpPr txBox="1">
            <a:spLocks noGrp="1"/>
          </p:cNvSpPr>
          <p:nvPr>
            <p:ph type="title"/>
          </p:nvPr>
        </p:nvSpPr>
        <p:spPr>
          <a:xfrm>
            <a:off x="1995206" y="902695"/>
            <a:ext cx="5541376" cy="562943"/>
          </a:xfrm>
          <a:prstGeom prst="rect">
            <a:avLst/>
          </a:prstGeom>
          <a:noFill/>
          <a:ln>
            <a:noFill/>
          </a:ln>
        </p:spPr>
        <p:txBody>
          <a:bodyPr vert="horz" wrap="square" lIns="51431" tIns="25706" rIns="51431" bIns="25706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700" b="1" dirty="0"/>
              <a:t>Modes of Grid Integrated Vehicles</a:t>
            </a:r>
            <a:endParaRPr lang="en" sz="2700" b="1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A843613-9C8A-443A-B9DC-612B7469F7F3}"/>
              </a:ext>
            </a:extLst>
          </p:cNvPr>
          <p:cNvSpPr/>
          <p:nvPr/>
        </p:nvSpPr>
        <p:spPr>
          <a:xfrm>
            <a:off x="596143" y="5135899"/>
            <a:ext cx="596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How much are these services worth?</a:t>
            </a:r>
          </a:p>
          <a:p>
            <a:pPr marL="257175" lvl="1" indent="-257175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What is their marketplace value: today and in the future?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33" y="1836229"/>
            <a:ext cx="5692634" cy="31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70">
            <a:extLst>
              <a:ext uri="{FF2B5EF4-FFF2-40B4-BE49-F238E27FC236}">
                <a16:creationId xmlns:a16="http://schemas.microsoft.com/office/drawing/2014/main" id="{33E5F0E7-D3F1-4D58-A1D4-F24F0AB08163}"/>
              </a:ext>
            </a:extLst>
          </p:cNvPr>
          <p:cNvCxnSpPr/>
          <p:nvPr/>
        </p:nvCxnSpPr>
        <p:spPr>
          <a:xfrm flipH="1">
            <a:off x="3402913" y="2209449"/>
            <a:ext cx="6750" cy="266445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5" name="Shape 70">
            <a:extLst>
              <a:ext uri="{FF2B5EF4-FFF2-40B4-BE49-F238E27FC236}">
                <a16:creationId xmlns:a16="http://schemas.microsoft.com/office/drawing/2014/main" id="{CD7376E3-104E-4B0C-877E-CE278EC3DD3D}"/>
              </a:ext>
            </a:extLst>
          </p:cNvPr>
          <p:cNvCxnSpPr/>
          <p:nvPr/>
        </p:nvCxnSpPr>
        <p:spPr>
          <a:xfrm flipH="1">
            <a:off x="5488980" y="2216971"/>
            <a:ext cx="6750" cy="266445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B238-48B6-4D60-A6B8-989876C520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6" name="Shape 80"/>
          <p:cNvSpPr txBox="1">
            <a:spLocks noGrp="1"/>
          </p:cNvSpPr>
          <p:nvPr>
            <p:ph type="title"/>
          </p:nvPr>
        </p:nvSpPr>
        <p:spPr>
          <a:xfrm>
            <a:off x="1995206" y="902695"/>
            <a:ext cx="5541376" cy="562943"/>
          </a:xfrm>
          <a:prstGeom prst="rect">
            <a:avLst/>
          </a:prstGeom>
          <a:noFill/>
          <a:ln>
            <a:noFill/>
          </a:ln>
        </p:spPr>
        <p:txBody>
          <a:bodyPr vert="horz" wrap="square" lIns="51431" tIns="25706" rIns="51431" bIns="25706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700" b="1" dirty="0"/>
              <a:t>Possible GIV Grid Services</a:t>
            </a:r>
            <a:endParaRPr lang="en" sz="27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7598"/>
              </p:ext>
            </p:extLst>
          </p:nvPr>
        </p:nvGraphicFramePr>
        <p:xfrm>
          <a:off x="208722" y="1718666"/>
          <a:ext cx="8806070" cy="3984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Definition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Demand Response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Responding to the changes in prices or high demand by charging vehicles when the demand is lower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Valley Filling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Building loads during off-peak hours to help load shifting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Negative Demand Response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Dynamic charging can be used to support demand during low demand periods to support base load power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Coordinated Charging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Synchronizing the charging process in order to avoid demand surges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Demand Charge Reduction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Switching to car batteries during high demand periods can help reduce the demand charges for users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185" algn="l"/>
                        </a:tabLst>
                      </a:pPr>
                      <a:r>
                        <a:rPr lang="en-US" sz="1200" dirty="0">
                          <a:effectLst/>
                        </a:rPr>
                        <a:t>The low ramp-up speeds allow vehicle batteries to provide  spinning, non-spinning and supplementary reserves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Emergency Back-up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battery of the vehicle can be used as a storage device that feeds back into the grid in the event of outages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Capacity Firming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Using storage facilities to manage the variable generation, especially with the integration of renewables in the power generation mix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Voltage Control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Using the battery storage and two-way flow help maintain the voltage at the users’ end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 Regulation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l"/>
                        </a:tabLst>
                      </a:pPr>
                      <a:r>
                        <a:rPr lang="en-US" sz="1200" dirty="0">
                          <a:effectLst/>
                        </a:rPr>
                        <a:t>Ramping up or down based on the changes in frequency and difference in power demand and supply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08" marR="505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E" id="{B502D745-C1C5-4A2B-93B9-B99429BCEBFF}" vid="{AAF41543-B884-497D-B860-2D9B12395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2647</Words>
  <Application>Microsoft Office PowerPoint</Application>
  <PresentationFormat>On-screen Show (4:3)</PresentationFormat>
  <Paragraphs>404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맑은 고딕</vt:lpstr>
      <vt:lpstr>ＭＳ Ｐゴシック</vt:lpstr>
      <vt:lpstr>Arial</vt:lpstr>
      <vt:lpstr>Calibri</vt:lpstr>
      <vt:lpstr>Mangal</vt:lpstr>
      <vt:lpstr>Times New Roman</vt:lpstr>
      <vt:lpstr>Wingdings</vt:lpstr>
      <vt:lpstr>CDE</vt:lpstr>
      <vt:lpstr>Georgia Tech Initiative: Grid Integrated Vehicles (GIVs) in the Southeast </vt:lpstr>
      <vt:lpstr>Outline</vt:lpstr>
      <vt:lpstr>Introduction</vt:lpstr>
      <vt:lpstr>GT Climate and Energy Policy Lab</vt:lpstr>
      <vt:lpstr>GT Center for Distributed Energy – Overview</vt:lpstr>
      <vt:lpstr>Grid-Integrated Vehicles Business Models for the Southeast</vt:lpstr>
      <vt:lpstr>giV Modes and services</vt:lpstr>
      <vt:lpstr>Modes of Grid Integrated Vehicles</vt:lpstr>
      <vt:lpstr>Possible GIV Grid Services</vt:lpstr>
      <vt:lpstr>Technological considerations</vt:lpstr>
      <vt:lpstr>EV Adoption: Need for GIV</vt:lpstr>
      <vt:lpstr>DCFC Infrastructure &amp; Challenge</vt:lpstr>
      <vt:lpstr>Challenges in Enabling V2G</vt:lpstr>
      <vt:lpstr>Key Considerations to GIV</vt:lpstr>
      <vt:lpstr>Business models for GIVs</vt:lpstr>
      <vt:lpstr>Emerging GIV Business Models</vt:lpstr>
      <vt:lpstr>Emerging Models for GIVs</vt:lpstr>
      <vt:lpstr>Emerging Trends</vt:lpstr>
      <vt:lpstr>Impact on the Grid</vt:lpstr>
      <vt:lpstr>Car Ownership Models</vt:lpstr>
      <vt:lpstr>Ownership Models</vt:lpstr>
      <vt:lpstr>Next Steps: Cost Benefit Analysis</vt:lpstr>
      <vt:lpstr>National Energy Modeling System</vt:lpstr>
      <vt:lpstr>NEMS Uses a Modular Structure</vt:lpstr>
      <vt:lpstr>Modeling GIV in NEMS 2018</vt:lpstr>
      <vt:lpstr>PowerPoint Presentation</vt:lpstr>
      <vt:lpstr>Employment in I-O Models</vt:lpstr>
      <vt:lpstr>Process of Calculating the Effects</vt:lpstr>
      <vt:lpstr>Appendices</vt:lpstr>
      <vt:lpstr>Governance Models for Utilities</vt:lpstr>
      <vt:lpstr>Types of Utility Models</vt:lpstr>
      <vt:lpstr>Implications of Governance Structures</vt:lpstr>
      <vt:lpstr>Vertically Integrated Utilities</vt:lpstr>
      <vt:lpstr>Competitive Markets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Tech Initiative: Vehicle Grid Integration in the Southeast</dc:title>
  <dc:creator>AYSPS</dc:creator>
  <cp:lastModifiedBy>Elizabeth Hyman</cp:lastModifiedBy>
  <cp:revision>135</cp:revision>
  <cp:lastPrinted>2018-02-12T18:59:12Z</cp:lastPrinted>
  <dcterms:created xsi:type="dcterms:W3CDTF">2017-11-19T20:14:24Z</dcterms:created>
  <dcterms:modified xsi:type="dcterms:W3CDTF">2018-07-09T15:29:11Z</dcterms:modified>
</cp:coreProperties>
</file>