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 id="2147483717" r:id="rId3"/>
  </p:sldMasterIdLst>
  <p:notesMasterIdLst>
    <p:notesMasterId r:id="rId37"/>
  </p:notesMasterIdLst>
  <p:sldIdLst>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B84DB-82CE-4824-82E8-8DAE7B9B6BA2}" type="datetimeFigureOut">
              <a:rPr lang="en-US" smtClean="0"/>
              <a:t>7/27/2017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A4CA9-8109-4E66-B786-884C065205D7}" type="slidenum">
              <a:rPr lang="en-US" smtClean="0"/>
              <a:t>‹#›</a:t>
            </a:fld>
            <a:endParaRPr lang="en-US"/>
          </a:p>
        </p:txBody>
      </p:sp>
    </p:spTree>
    <p:extLst>
      <p:ext uri="{BB962C8B-B14F-4D97-AF65-F5344CB8AC3E}">
        <p14:creationId xmlns:p14="http://schemas.microsoft.com/office/powerpoint/2010/main" val="50865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3618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vs Florescent, vs LED</a:t>
            </a:r>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2100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vs Florescent, vs LED</a:t>
            </a:r>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46423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8086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0440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9220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5711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7495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2223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51827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46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62619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358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Codes, Regulations: slow, but</a:t>
            </a:r>
            <a:r>
              <a:rPr lang="en-US" baseline="0" dirty="0" smtClean="0"/>
              <a:t> don’t hurt</a:t>
            </a:r>
          </a:p>
          <a:p>
            <a:r>
              <a:rPr lang="en-US" baseline="0" dirty="0" smtClean="0"/>
              <a:t>Economics side: market failures must be addressed</a:t>
            </a:r>
          </a:p>
          <a:p>
            <a:r>
              <a:rPr lang="en-US" baseline="0" dirty="0" smtClean="0"/>
              <a:t>Information programs like benchmarking &amp; voluntary certification</a:t>
            </a:r>
          </a:p>
          <a:p>
            <a:r>
              <a:rPr lang="en-US" baseline="0" dirty="0" smtClean="0"/>
              <a:t>Dissertation examines technology adoption toward certification for LEED; will focus on that program</a:t>
            </a:r>
          </a:p>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88816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this is a signal,</a:t>
            </a:r>
            <a:r>
              <a:rPr lang="en-US" baseline="0" dirty="0" smtClean="0"/>
              <a:t> that it’s made up of a lot of stuff / tech / impacts</a:t>
            </a:r>
          </a:p>
          <a:p>
            <a:pPr defTabSz="933237">
              <a:defRPr/>
            </a:pPr>
            <a:r>
              <a:rPr lang="en-US" baseline="0" dirty="0" smtClean="0"/>
              <a:t>Note </a:t>
            </a:r>
            <a:r>
              <a:rPr lang="en-US" baseline="0" dirty="0" err="1" smtClean="0"/>
              <a:t>comprehesive</a:t>
            </a:r>
            <a:r>
              <a:rPr lang="en-US" baseline="0" dirty="0" smtClean="0"/>
              <a:t> but flexible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4042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LEED: get points for specific technologies;</a:t>
            </a:r>
            <a:r>
              <a:rPr lang="en-US" baseline="0" dirty="0" smtClean="0"/>
              <a:t> need enough to certify into one of these tiers.</a:t>
            </a:r>
            <a:endParaRPr lang="en-US" dirty="0" smtClean="0"/>
          </a:p>
          <a:p>
            <a:r>
              <a:rPr lang="en-US" dirty="0" smtClean="0"/>
              <a:t>Typically don’t see what tech the signal is made of. Just this</a:t>
            </a:r>
            <a:r>
              <a:rPr lang="en-US" baseline="0" dirty="0" smtClean="0"/>
              <a:t> distribution that suggests they really want the label.</a:t>
            </a:r>
            <a:endParaRPr lang="en-US" dirty="0" smtClean="0"/>
          </a:p>
          <a:p>
            <a:pPr defTabSz="933237">
              <a:defRPr/>
            </a:pPr>
            <a:r>
              <a:rPr lang="en-US" dirty="0" smtClean="0"/>
              <a:t>Studying</a:t>
            </a:r>
            <a:r>
              <a:rPr lang="en-US" baseline="0" dirty="0" smtClean="0"/>
              <a:t> the diffusion of tech let’s us know how we value signals</a:t>
            </a:r>
          </a:p>
          <a:p>
            <a:r>
              <a:rPr lang="en-US" baseline="0" dirty="0" smtClean="0"/>
              <a:t>And tells us something about the effectiveness of certification programs</a:t>
            </a:r>
          </a:p>
          <a:p>
            <a:r>
              <a:rPr lang="en-US" baseline="0" dirty="0" smtClean="0"/>
              <a:t>Skip over details of the approach</a:t>
            </a:r>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89200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Promising for the Energy Transition!</a:t>
            </a:r>
          </a:p>
          <a:p>
            <a:r>
              <a:rPr lang="en-US" dirty="0" smtClean="0"/>
              <a:t>But we still have</a:t>
            </a:r>
            <a:r>
              <a:rPr lang="en-US" baseline="0" dirty="0" smtClean="0"/>
              <a:t> a ways to go, </a:t>
            </a:r>
          </a:p>
          <a:p>
            <a:r>
              <a:rPr lang="en-US" baseline="0" dirty="0" smtClean="0"/>
              <a:t>Unique new </a:t>
            </a:r>
            <a:r>
              <a:rPr lang="en-US" baseline="0" smtClean="0"/>
              <a:t>challenges around promoting </a:t>
            </a:r>
            <a:r>
              <a:rPr lang="en-US" baseline="0" dirty="0" smtClean="0"/>
              <a:t>sustainability in other areas</a:t>
            </a:r>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5693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CCF61EE-4389-4BFF-9598-80AE8EE8B03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1348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9849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Evolution of Regional Installed Lamp Base by Lighting Technology </a:t>
            </a:r>
            <a:endParaRPr lang="en-US" dirty="0" smtClean="0"/>
          </a:p>
          <a:p>
            <a:pPr defTabSz="466618">
              <a:defRPr/>
            </a:pPr>
            <a:r>
              <a:rPr lang="en-US" dirty="0"/>
              <a:t>Source: Stephanie Pruitt, Strategies Unlimited, November 2015 [34]:S. Pruitt, "Testimony to National Academy of Science Committee on Solid State Lighting," Washington, DC, November 2015. </a:t>
            </a:r>
            <a:endParaRPr lang="en-US" dirty="0" smtClean="0">
              <a:effectLst/>
            </a:endParaRPr>
          </a:p>
          <a:p>
            <a:endParaRPr lang="en-US" dirty="0" smtClean="0"/>
          </a:p>
          <a:p>
            <a:r>
              <a:rPr lang="en-US" dirty="0" smtClean="0"/>
              <a:t>As cited in EERE,</a:t>
            </a:r>
            <a:r>
              <a:rPr lang="en-US" baseline="0" dirty="0" smtClean="0"/>
              <a:t> Solid State Lighting R&amp;D plan, June 2016. </a:t>
            </a:r>
            <a:endParaRPr lang="en-US" dirty="0" smtClean="0"/>
          </a:p>
          <a:p>
            <a:endParaRPr lang="en-US" dirty="0"/>
          </a:p>
        </p:txBody>
      </p:sp>
      <p:sp>
        <p:nvSpPr>
          <p:cNvPr id="4" name="Slide Number Placeholder 3"/>
          <p:cNvSpPr>
            <a:spLocks noGrp="1"/>
          </p:cNvSpPr>
          <p:nvPr>
            <p:ph type="sldNum" sz="quarter" idx="10"/>
          </p:nvPr>
        </p:nvSpPr>
        <p:spPr/>
        <p:txBody>
          <a:bodyPr/>
          <a:lstStyle/>
          <a:p>
            <a:fld id="{6FA1393A-4868-A944-8C74-3854D3E3456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1017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4235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1089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2016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7ABCF-FD18-4255-8CC9-37121589E1B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2625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96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59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40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0" y="1004888"/>
            <a:ext cx="4552491" cy="2619756"/>
          </a:xfrm>
        </p:spPr>
        <p:txBody>
          <a:bodyPr/>
          <a:lstStyle/>
          <a:p>
            <a:endParaRPr lang="en-US"/>
          </a:p>
        </p:txBody>
      </p:sp>
      <p:sp>
        <p:nvSpPr>
          <p:cNvPr id="4" name="Picture Placeholder 3"/>
          <p:cNvSpPr>
            <a:spLocks noGrp="1"/>
          </p:cNvSpPr>
          <p:nvPr>
            <p:ph type="pic" sz="quarter" idx="11"/>
          </p:nvPr>
        </p:nvSpPr>
        <p:spPr>
          <a:xfrm>
            <a:off x="4552490" y="1004888"/>
            <a:ext cx="4591509" cy="2619756"/>
          </a:xfrm>
        </p:spPr>
        <p:txBody>
          <a:bodyPr/>
          <a:lstStyle/>
          <a:p>
            <a:endParaRPr lang="en-US"/>
          </a:p>
        </p:txBody>
      </p:sp>
      <p:sp>
        <p:nvSpPr>
          <p:cNvPr id="5" name="Picture Placeholder 3"/>
          <p:cNvSpPr>
            <a:spLocks noGrp="1"/>
          </p:cNvSpPr>
          <p:nvPr>
            <p:ph type="pic" sz="quarter" idx="12"/>
          </p:nvPr>
        </p:nvSpPr>
        <p:spPr>
          <a:xfrm>
            <a:off x="0" y="3624644"/>
            <a:ext cx="4552491" cy="2619756"/>
          </a:xfrm>
        </p:spPr>
        <p:txBody>
          <a:bodyPr/>
          <a:lstStyle/>
          <a:p>
            <a:endParaRPr lang="en-US"/>
          </a:p>
        </p:txBody>
      </p:sp>
      <p:sp>
        <p:nvSpPr>
          <p:cNvPr id="6" name="Picture Placeholder 3"/>
          <p:cNvSpPr>
            <a:spLocks noGrp="1"/>
          </p:cNvSpPr>
          <p:nvPr>
            <p:ph type="pic" sz="quarter" idx="13"/>
          </p:nvPr>
        </p:nvSpPr>
        <p:spPr>
          <a:xfrm>
            <a:off x="4552490" y="3624644"/>
            <a:ext cx="4591509" cy="2619756"/>
          </a:xfrm>
        </p:spPr>
        <p:txBody>
          <a:bodyPr/>
          <a:lstStyle/>
          <a:p>
            <a:endParaRPr lang="en-US"/>
          </a:p>
        </p:txBody>
      </p:sp>
    </p:spTree>
    <p:extLst>
      <p:ext uri="{BB962C8B-B14F-4D97-AF65-F5344CB8AC3E}">
        <p14:creationId xmlns:p14="http://schemas.microsoft.com/office/powerpoint/2010/main" val="3239605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FC0F2-6E12-5340-9D71-9595C216F60F}"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466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2F1B8-295C-474A-BF8D-B760E297DC46}"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23191-A365-3144-A82D-516E468C421C}"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13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77A35-438B-B84D-B445-3E64C1D98A60}"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41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251BE3-E33E-7C46-AB29-29DDEAF81D00}" type="datetime1">
              <a:rPr lang="en-US" smtClean="0">
                <a:solidFill>
                  <a:prstClr val="black">
                    <a:tint val="75000"/>
                  </a:prstClr>
                </a:solidFill>
              </a:rPr>
              <a:pPr/>
              <a:t>7/27/2017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426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4C124-CBEE-2F46-8CC9-D1B47672448B}" type="datetime1">
              <a:rPr lang="en-US" smtClean="0">
                <a:solidFill>
                  <a:prstClr val="black">
                    <a:tint val="75000"/>
                  </a:prstClr>
                </a:solidFill>
              </a:rPr>
              <a:pPr/>
              <a:t>7/27/2017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60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003B2-6683-A948-907E-ECF15919AB59}" type="datetime1">
              <a:rPr lang="en-US" smtClean="0">
                <a:solidFill>
                  <a:prstClr val="black">
                    <a:tint val="75000"/>
                  </a:prstClr>
                </a:solidFill>
              </a:rPr>
              <a:pPr/>
              <a:t>7/27/2017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68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428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2A3FA-C2E2-FE4F-A366-B0FB157F5BD0}"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20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BAB1-9607-5A4C-9697-CD771EDF1278}"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2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09C26-1741-4747-8A5C-8AF2A9956916}"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43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5BF67-368A-7A42-ACBC-EBD90CC597BE}"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443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62251-1131-4389-9455-F399A8334A23}"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93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6056-145E-4810-B213-A5C13E3CB597}"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47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E054A8-F3EC-4B92-A6F9-1980868B2FC5}"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7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1C8F4-F56A-4F67-82E4-0E018C4B2CB3}"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25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08E8CE-23BA-4426-AE3D-F502A2431531}" type="datetime1">
              <a:rPr lang="en-US" smtClean="0">
                <a:solidFill>
                  <a:prstClr val="black">
                    <a:tint val="75000"/>
                  </a:prstClr>
                </a:solidFill>
              </a:rPr>
              <a:pPr/>
              <a:t>7/27/2017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368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26687-2328-4BDC-B02D-BF6219EDBF19}" type="datetime1">
              <a:rPr lang="en-US" smtClean="0">
                <a:solidFill>
                  <a:prstClr val="black">
                    <a:tint val="75000"/>
                  </a:prstClr>
                </a:solidFill>
              </a:rPr>
              <a:pPr/>
              <a:t>7/27/2017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0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051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BC3E5-4577-45A0-8EBD-94A458FA87B4}" type="datetime1">
              <a:rPr lang="en-US" smtClean="0">
                <a:solidFill>
                  <a:prstClr val="black">
                    <a:tint val="75000"/>
                  </a:prstClr>
                </a:solidFill>
              </a:rPr>
              <a:pPr/>
              <a:t>7/27/2017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010040" y="6573419"/>
            <a:ext cx="2057400" cy="277544"/>
          </a:xfrm>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10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F39E6-9557-4A07-86D1-D1C43ACBB6CA}"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843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3E1592-F2F1-47C6-8D30-7E37FD5FD755}" type="datetime1">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76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A6D85-2086-4B99-B56F-18BF16D5D3A3}"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62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86024-9666-464D-9017-3C9067D529E7}" type="datetime1">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C5EA0-27E7-42B5-B172-7DE394753F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01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1"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2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53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7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7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76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93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FFE65B-80BF-432E-8B5E-1A8351506910}" type="datetimeFigureOut">
              <a:rPr lang="en-US" smtClean="0">
                <a:solidFill>
                  <a:prstClr val="black">
                    <a:tint val="75000"/>
                  </a:prstClr>
                </a:solidFill>
              </a:rPr>
              <a:pPr/>
              <a:t>7/27/2017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1661B0-6FC8-4036-BDD9-A55230E4382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8" name="TextBox 7"/>
          <p:cNvSpPr txBox="1"/>
          <p:nvPr userDrawn="1"/>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9" name="Group 8"/>
          <p:cNvGrpSpPr/>
          <p:nvPr userDrawn="1"/>
        </p:nvGrpSpPr>
        <p:grpSpPr>
          <a:xfrm>
            <a:off x="7403599" y="-50780"/>
            <a:ext cx="1791478" cy="830997"/>
            <a:chOff x="7399176" y="-52067"/>
            <a:chExt cx="1791478" cy="830997"/>
          </a:xfrm>
        </p:grpSpPr>
        <p:sp>
          <p:nvSpPr>
            <p:cNvPr id="10" name="Rectangle 9"/>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Tree>
    <p:extLst>
      <p:ext uri="{BB962C8B-B14F-4D97-AF65-F5344CB8AC3E}">
        <p14:creationId xmlns:p14="http://schemas.microsoft.com/office/powerpoint/2010/main" val="1408990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2927EF5-A03A-7142-B057-C09F8719C77D}" type="datetime1">
              <a:rPr lang="en-US" smtClean="0">
                <a:solidFill>
                  <a:prstClr val="black">
                    <a:tint val="75000"/>
                  </a:prstClr>
                </a:solidFill>
              </a:rPr>
              <a:pPr defTabSz="457200"/>
              <a:t>7/27/2017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E8D05D-B949-AA47-BEC2-2E8FA4B00E99}"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8" name="TextBox 7"/>
          <p:cNvSpPr txBox="1"/>
          <p:nvPr userDrawn="1"/>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11" name="Group 10"/>
          <p:cNvGrpSpPr/>
          <p:nvPr userDrawn="1"/>
        </p:nvGrpSpPr>
        <p:grpSpPr>
          <a:xfrm>
            <a:off x="7403599" y="-50780"/>
            <a:ext cx="1791478" cy="830997"/>
            <a:chOff x="7399176" y="-52067"/>
            <a:chExt cx="1791478" cy="830997"/>
          </a:xfrm>
        </p:grpSpPr>
        <p:sp>
          <p:nvSpPr>
            <p:cNvPr id="12" name="Rectangle 11"/>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TextBox 12"/>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Tree>
    <p:extLst>
      <p:ext uri="{BB962C8B-B14F-4D97-AF65-F5344CB8AC3E}">
        <p14:creationId xmlns:p14="http://schemas.microsoft.com/office/powerpoint/2010/main" val="12341167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F3440BD-3FEF-4559-BDBB-2DA68D2BF801}" type="datetime1">
              <a:rPr lang="en-US" smtClean="0">
                <a:solidFill>
                  <a:prstClr val="black">
                    <a:tint val="75000"/>
                  </a:prstClr>
                </a:solidFill>
              </a:rPr>
              <a:pPr defTabSz="457200"/>
              <a:t>7/27/2017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4C5EA0-27E7-42B5-B172-7DE394753F1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307457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mailto:kippelen@gatech.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mailto:rjmurphy@gatech.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mailto:kippelen@gatech.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9.jpeg"/><Relationship Id="rId5" Type="http://schemas.openxmlformats.org/officeDocument/2006/relationships/image" Target="../media/image2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30.xml"/><Relationship Id="rId5" Type="http://schemas.openxmlformats.org/officeDocument/2006/relationships/image" Target="../media/image37.jpe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tiff"/><Relationship Id="rId5" Type="http://schemas.openxmlformats.org/officeDocument/2006/relationships/image" Target="../media/image39.tiff"/><Relationship Id="rId4" Type="http://schemas.openxmlformats.org/officeDocument/2006/relationships/image" Target="../media/image38.tif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8.tif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1130438" y="1071668"/>
            <a:ext cx="7603254" cy="384030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charset="0"/>
              <a:buChar char="•"/>
            </a:pPr>
            <a:endParaRPr lang="en-US" sz="2400" b="1" dirty="0">
              <a:solidFill>
                <a:prstClr val="black"/>
              </a:solidFill>
            </a:endParaRPr>
          </a:p>
        </p:txBody>
      </p:sp>
      <p:graphicFrame>
        <p:nvGraphicFramePr>
          <p:cNvPr id="2" name="Table 1"/>
          <p:cNvGraphicFramePr>
            <a:graphicFrameLocks noGrp="1"/>
          </p:cNvGraphicFramePr>
          <p:nvPr>
            <p:extLst/>
          </p:nvPr>
        </p:nvGraphicFramePr>
        <p:xfrm>
          <a:off x="301869" y="1432949"/>
          <a:ext cx="8540262" cy="4480560"/>
        </p:xfrm>
        <a:graphic>
          <a:graphicData uri="http://schemas.openxmlformats.org/drawingml/2006/table">
            <a:tbl>
              <a:tblPr firstRow="1" bandRow="1">
                <a:tableStyleId>{5C22544A-7EE6-4342-B048-85BDC9FD1C3A}</a:tableStyleId>
              </a:tblPr>
              <a:tblGrid>
                <a:gridCol w="8540262"/>
              </a:tblGrid>
              <a:tr h="1661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smtClean="0">
                          <a:solidFill>
                            <a:schemeClr val="tx1"/>
                          </a:solidFill>
                        </a:rPr>
                        <a:t>ENERGY EFFICIENCY AND SOLID STATE LIGHTING</a:t>
                      </a:r>
                      <a:endParaRPr lang="en-US" sz="6000" b="1" i="1" dirty="0" smtClean="0">
                        <a:solidFill>
                          <a:schemeClr val="tx1"/>
                        </a:solidFill>
                      </a:endParaRPr>
                    </a:p>
                  </a:txBody>
                  <a:tcPr anchor="b">
                    <a:lnB w="12700" cap="flat" cmpd="sng" algn="ctr">
                      <a:solidFill>
                        <a:schemeClr val="tx1"/>
                      </a:solidFill>
                      <a:prstDash val="solid"/>
                      <a:round/>
                      <a:headEnd type="none" w="med" len="med"/>
                      <a:tailEnd type="none" w="med" len="med"/>
                    </a:lnB>
                    <a:solidFill>
                      <a:srgbClr val="FFCC00"/>
                    </a:solidFill>
                  </a:tcPr>
                </a:tc>
              </a:tr>
              <a:tr h="777240">
                <a:tc>
                  <a:txBody>
                    <a:bodyPr/>
                    <a:lstStyle/>
                    <a:p>
                      <a:r>
                        <a:rPr lang="en-US" sz="1800" kern="1200" dirty="0" smtClean="0">
                          <a:solidFill>
                            <a:schemeClr val="dk1"/>
                          </a:solidFill>
                          <a:effectLst/>
                          <a:latin typeface="+mn-lt"/>
                          <a:ea typeface="+mn-ea"/>
                          <a:cs typeface="+mn-cs"/>
                        </a:rPr>
                        <a:t>Setting the stage by Georgia Tech NSF IGERT Faculty:</a:t>
                      </a:r>
                    </a:p>
                    <a:p>
                      <a:r>
                        <a:rPr lang="en-US" sz="1800" kern="1200" dirty="0" smtClean="0">
                          <a:solidFill>
                            <a:schemeClr val="dk1"/>
                          </a:solidFill>
                          <a:effectLst/>
                          <a:latin typeface="+mn-lt"/>
                          <a:ea typeface="+mn-ea"/>
                          <a:cs typeface="+mn-cs"/>
                        </a:rPr>
                        <a:t>--Professor Bernard </a:t>
                      </a:r>
                      <a:r>
                        <a:rPr lang="en-US" sz="1800" kern="1200" dirty="0" err="1" smtClean="0">
                          <a:solidFill>
                            <a:schemeClr val="dk1"/>
                          </a:solidFill>
                          <a:effectLst/>
                          <a:latin typeface="+mn-lt"/>
                          <a:ea typeface="+mn-ea"/>
                          <a:cs typeface="+mn-cs"/>
                        </a:rPr>
                        <a:t>Kippelen</a:t>
                      </a:r>
                      <a:r>
                        <a:rPr lang="en-US" sz="1800" kern="1200" dirty="0" smtClean="0">
                          <a:solidFill>
                            <a:schemeClr val="dk1"/>
                          </a:solidFill>
                          <a:effectLst/>
                          <a:latin typeface="+mn-lt"/>
                          <a:ea typeface="+mn-ea"/>
                          <a:cs typeface="+mn-cs"/>
                        </a:rPr>
                        <a:t>, Electrical and Computer Engineering</a:t>
                      </a:r>
                    </a:p>
                    <a:p>
                      <a:r>
                        <a:rPr lang="en-US" sz="1800" kern="1200" dirty="0" smtClean="0">
                          <a:solidFill>
                            <a:schemeClr val="dk1"/>
                          </a:solidFill>
                          <a:effectLst/>
                          <a:latin typeface="+mn-lt"/>
                          <a:ea typeface="+mn-ea"/>
                          <a:cs typeface="+mn-cs"/>
                        </a:rPr>
                        <a:t>--Professor Valerie Thomas, Industrial and Systems Engineering</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Research results presented by Georgia Tech NSF Fellows:</a:t>
                      </a:r>
                    </a:p>
                    <a:p>
                      <a:r>
                        <a:rPr lang="en-US" sz="1800" kern="1200" dirty="0" smtClean="0">
                          <a:solidFill>
                            <a:schemeClr val="dk1"/>
                          </a:solidFill>
                          <a:effectLst/>
                          <a:latin typeface="+mn-lt"/>
                          <a:ea typeface="+mn-ea"/>
                          <a:cs typeface="+mn-cs"/>
                        </a:rPr>
                        <a:t>Materials and Systems</a:t>
                      </a:r>
                    </a:p>
                    <a:p>
                      <a:r>
                        <a:rPr lang="en-US" sz="1800" kern="1200" dirty="0" smtClean="0">
                          <a:solidFill>
                            <a:schemeClr val="dk1"/>
                          </a:solidFill>
                          <a:effectLst/>
                          <a:latin typeface="+mn-lt"/>
                          <a:ea typeface="+mn-ea"/>
                          <a:cs typeface="+mn-cs"/>
                        </a:rPr>
                        <a:t>--Ryan Murphy, Materials Science and Engineering,</a:t>
                      </a:r>
                    </a:p>
                    <a:p>
                      <a:r>
                        <a:rPr lang="en-US" sz="1800" kern="1200" dirty="0" smtClean="0">
                          <a:solidFill>
                            <a:schemeClr val="dk1"/>
                          </a:solidFill>
                          <a:effectLst/>
                          <a:latin typeface="+mn-lt"/>
                          <a:ea typeface="+mn-ea"/>
                          <a:cs typeface="+mn-cs"/>
                        </a:rPr>
                        <a:t>Policy and Economics</a:t>
                      </a:r>
                    </a:p>
                    <a:p>
                      <a:r>
                        <a:rPr lang="en-US" sz="1800" kern="1200" dirty="0" smtClean="0">
                          <a:solidFill>
                            <a:schemeClr val="dk1"/>
                          </a:solidFill>
                          <a:effectLst/>
                          <a:latin typeface="+mn-lt"/>
                          <a:ea typeface="+mn-ea"/>
                          <a:cs typeface="+mn-cs"/>
                        </a:rPr>
                        <a:t>--Mallory Flowers, School of Public Policy</a:t>
                      </a:r>
                      <a:endParaRPr lang="en-US" sz="1800" kern="1200" dirty="0">
                        <a:solidFill>
                          <a:schemeClr val="dk1"/>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72138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sz="4000"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2" name="TextBox 1"/>
          <p:cNvSpPr txBox="1"/>
          <p:nvPr/>
        </p:nvSpPr>
        <p:spPr>
          <a:xfrm>
            <a:off x="685800" y="1290191"/>
            <a:ext cx="7575176" cy="1077218"/>
          </a:xfrm>
          <a:prstGeom prst="rect">
            <a:avLst/>
          </a:prstGeom>
          <a:noFill/>
        </p:spPr>
        <p:txBody>
          <a:bodyPr wrap="square" rtlCol="0">
            <a:spAutoFit/>
          </a:bodyPr>
          <a:lstStyle/>
          <a:p>
            <a:pPr algn="ctr" defTabSz="457200"/>
            <a:r>
              <a:rPr lang="en-US" sz="3200" dirty="0">
                <a:solidFill>
                  <a:srgbClr val="0000FF"/>
                </a:solidFill>
              </a:rPr>
              <a:t>Energy Efficiency and Solid-State Lighting: </a:t>
            </a:r>
          </a:p>
          <a:p>
            <a:pPr algn="ctr" defTabSz="457200"/>
            <a:r>
              <a:rPr lang="en-US" sz="3200" dirty="0">
                <a:solidFill>
                  <a:srgbClr val="0000FF"/>
                </a:solidFill>
              </a:rPr>
              <a:t>An introduction</a:t>
            </a:r>
          </a:p>
        </p:txBody>
      </p:sp>
      <p:sp>
        <p:nvSpPr>
          <p:cNvPr id="3" name="TextBox 2"/>
          <p:cNvSpPr txBox="1"/>
          <p:nvPr/>
        </p:nvSpPr>
        <p:spPr>
          <a:xfrm>
            <a:off x="685800" y="2532529"/>
            <a:ext cx="7575176" cy="2369880"/>
          </a:xfrm>
          <a:prstGeom prst="rect">
            <a:avLst/>
          </a:prstGeom>
          <a:noFill/>
        </p:spPr>
        <p:txBody>
          <a:bodyPr wrap="square" rtlCol="0">
            <a:spAutoFit/>
          </a:bodyPr>
          <a:lstStyle/>
          <a:p>
            <a:pPr algn="ctr" defTabSz="457200"/>
            <a:r>
              <a:rPr lang="en-US" sz="2400" dirty="0">
                <a:solidFill>
                  <a:prstClr val="black"/>
                </a:solidFill>
              </a:rPr>
              <a:t>Valerie Thomas</a:t>
            </a:r>
          </a:p>
          <a:p>
            <a:pPr algn="ctr" defTabSz="457200"/>
            <a:endParaRPr lang="en-US" sz="2400" dirty="0">
              <a:solidFill>
                <a:prstClr val="black"/>
              </a:solidFill>
            </a:endParaRPr>
          </a:p>
          <a:p>
            <a:pPr algn="ctr" defTabSz="457200"/>
            <a:r>
              <a:rPr lang="en-US" sz="2000" i="1" dirty="0">
                <a:solidFill>
                  <a:prstClr val="black"/>
                </a:solidFill>
              </a:rPr>
              <a:t>Anderson Interface Professor </a:t>
            </a:r>
          </a:p>
          <a:p>
            <a:pPr algn="ctr" defTabSz="457200"/>
            <a:r>
              <a:rPr lang="en-US" sz="2000" i="1" dirty="0">
                <a:solidFill>
                  <a:prstClr val="black"/>
                </a:solidFill>
              </a:rPr>
              <a:t>in Industrial and Systems Engineering and Public Policy</a:t>
            </a:r>
          </a:p>
          <a:p>
            <a:pPr algn="ctr" defTabSz="457200"/>
            <a:endParaRPr lang="en-US" sz="2000" i="1" dirty="0">
              <a:solidFill>
                <a:prstClr val="black"/>
              </a:solidFill>
            </a:endParaRPr>
          </a:p>
          <a:p>
            <a:pPr algn="ctr" defTabSz="457200"/>
            <a:r>
              <a:rPr lang="en-US" sz="2000" i="1" dirty="0">
                <a:solidFill>
                  <a:prstClr val="black"/>
                </a:solidFill>
                <a:hlinkClick r:id="rId4"/>
              </a:rPr>
              <a:t>vt34@gatech.edu</a:t>
            </a:r>
            <a:endParaRPr lang="en-US" sz="2000" i="1" dirty="0">
              <a:solidFill>
                <a:prstClr val="black"/>
              </a:solidFill>
            </a:endParaRPr>
          </a:p>
          <a:p>
            <a:pPr algn="ctr" defTabSz="457200"/>
            <a:r>
              <a:rPr lang="en-US" sz="2000" i="1" dirty="0">
                <a:solidFill>
                  <a:prstClr val="black"/>
                </a:solidFill>
              </a:rPr>
              <a:t>404 385-7254</a:t>
            </a:r>
          </a:p>
        </p:txBody>
      </p:sp>
      <p:sp>
        <p:nvSpPr>
          <p:cNvPr id="4" name="Slide Number Placeholder 3"/>
          <p:cNvSpPr>
            <a:spLocks noGrp="1"/>
          </p:cNvSpPr>
          <p:nvPr>
            <p:ph type="sldNum" sz="quarter" idx="12"/>
          </p:nvPr>
        </p:nvSpPr>
        <p:spPr/>
        <p:txBody>
          <a:bodyPr/>
          <a:lstStyle/>
          <a:p>
            <a:fld id="{34E8D05D-B949-AA47-BEC2-2E8FA4B00E99}"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2513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8"/>
            <a:ext cx="8229600" cy="749086"/>
          </a:xfrm>
        </p:spPr>
        <p:txBody>
          <a:bodyPr>
            <a:normAutofit/>
          </a:bodyPr>
          <a:lstStyle/>
          <a:p>
            <a:r>
              <a:rPr lang="en-US" sz="2000" dirty="0" smtClean="0"/>
              <a:t>Japan Led Early Adoption</a:t>
            </a:r>
            <a:br>
              <a:rPr lang="en-US" sz="2000" dirty="0" smtClean="0"/>
            </a:br>
            <a:r>
              <a:rPr lang="en-US" sz="2000" dirty="0" smtClean="0"/>
              <a:t>Due to Prioritizing Energy Savings after Fukushima</a:t>
            </a:r>
            <a:endParaRPr lang="en-US" sz="2000" dirty="0"/>
          </a:p>
        </p:txBody>
      </p:sp>
      <p:pic>
        <p:nvPicPr>
          <p:cNvPr id="4" name="Picture 3" descr="Screen Shot 2017-07-21 at 4.14.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462" y="1173946"/>
            <a:ext cx="5399709" cy="5300450"/>
          </a:xfrm>
          <a:prstGeom prst="rect">
            <a:avLst/>
          </a:prstGeom>
        </p:spPr>
      </p:pic>
    </p:spTree>
    <p:extLst>
      <p:ext uri="{BB962C8B-B14F-4D97-AF65-F5344CB8AC3E}">
        <p14:creationId xmlns:p14="http://schemas.microsoft.com/office/powerpoint/2010/main" val="419541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E8D05D-B949-AA47-BEC2-2E8FA4B00E99}" type="slidenum">
              <a:rPr lang="en-US" smtClean="0">
                <a:solidFill>
                  <a:prstClr val="black">
                    <a:tint val="75000"/>
                  </a:prstClr>
                </a:solidFill>
              </a:rPr>
              <a:pPr/>
              <a:t>12</a:t>
            </a:fld>
            <a:endParaRPr lang="en-US">
              <a:solidFill>
                <a:prstClr val="black">
                  <a:tint val="75000"/>
                </a:prstClr>
              </a:solidFill>
            </a:endParaRPr>
          </a:p>
        </p:txBody>
      </p:sp>
      <p:pic>
        <p:nvPicPr>
          <p:cNvPr id="3" name="Picture 2" descr="Screen Shot 2017-07-24 at 11.1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988" y="0"/>
            <a:ext cx="1179335" cy="779010"/>
          </a:xfrm>
          <a:prstGeom prst="rect">
            <a:avLst/>
          </a:prstGeom>
        </p:spPr>
      </p:pic>
      <p:pic>
        <p:nvPicPr>
          <p:cNvPr id="4" name="Picture 3" descr="Screen Shot 2017-07-24 at 11.23.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60" y="1056010"/>
            <a:ext cx="8350940" cy="5502305"/>
          </a:xfrm>
          <a:prstGeom prst="rect">
            <a:avLst/>
          </a:prstGeom>
        </p:spPr>
      </p:pic>
      <p:sp>
        <p:nvSpPr>
          <p:cNvPr id="5" name="TextBox 4"/>
          <p:cNvSpPr txBox="1"/>
          <p:nvPr/>
        </p:nvSpPr>
        <p:spPr>
          <a:xfrm>
            <a:off x="0" y="779011"/>
            <a:ext cx="3518912" cy="276999"/>
          </a:xfrm>
          <a:prstGeom prst="rect">
            <a:avLst/>
          </a:prstGeom>
          <a:noFill/>
        </p:spPr>
        <p:txBody>
          <a:bodyPr wrap="none" rtlCol="0">
            <a:spAutoFit/>
          </a:bodyPr>
          <a:lstStyle/>
          <a:p>
            <a:pPr defTabSz="457200"/>
            <a:r>
              <a:rPr lang="en-US" sz="1200" dirty="0">
                <a:solidFill>
                  <a:prstClr val="black"/>
                </a:solidFill>
              </a:rPr>
              <a:t>EIA, 2016, Energy Star Summary of Lighting Programs</a:t>
            </a:r>
          </a:p>
        </p:txBody>
      </p:sp>
    </p:spTree>
    <p:extLst>
      <p:ext uri="{BB962C8B-B14F-4D97-AF65-F5344CB8AC3E}">
        <p14:creationId xmlns:p14="http://schemas.microsoft.com/office/powerpoint/2010/main" val="28952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E8D05D-B949-AA47-BEC2-2E8FA4B00E99}" type="slidenum">
              <a:rPr lang="en-US" smtClean="0">
                <a:solidFill>
                  <a:prstClr val="black">
                    <a:tint val="75000"/>
                  </a:prstClr>
                </a:solidFill>
              </a:rPr>
              <a:pPr/>
              <a:t>13</a:t>
            </a:fld>
            <a:endParaRPr lang="en-US">
              <a:solidFill>
                <a:prstClr val="black">
                  <a:tint val="75000"/>
                </a:prstClr>
              </a:solidFill>
            </a:endParaRPr>
          </a:p>
        </p:txBody>
      </p:sp>
      <p:pic>
        <p:nvPicPr>
          <p:cNvPr id="3" name="Picture 2" descr="phase-out-chart_mass-sav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941" y="885453"/>
            <a:ext cx="6265059" cy="5470897"/>
          </a:xfrm>
          <a:prstGeom prst="rect">
            <a:avLst/>
          </a:prstGeom>
        </p:spPr>
      </p:pic>
    </p:spTree>
    <p:extLst>
      <p:ext uri="{BB962C8B-B14F-4D97-AF65-F5344CB8AC3E}">
        <p14:creationId xmlns:p14="http://schemas.microsoft.com/office/powerpoint/2010/main" val="118395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E8D05D-B949-AA47-BEC2-2E8FA4B00E99}" type="slidenum">
              <a:rPr lang="en-US" smtClean="0">
                <a:solidFill>
                  <a:prstClr val="black">
                    <a:tint val="75000"/>
                  </a:prstClr>
                </a:solidFill>
              </a:rPr>
              <a:pPr/>
              <a:t>14</a:t>
            </a:fld>
            <a:endParaRPr lang="en-US">
              <a:solidFill>
                <a:prstClr val="black">
                  <a:tint val="75000"/>
                </a:prstClr>
              </a:solidFill>
            </a:endParaRPr>
          </a:p>
        </p:txBody>
      </p:sp>
      <p:pic>
        <p:nvPicPr>
          <p:cNvPr id="3" name="Picture 2" descr="Screen Shot 2017-07-24 at 10.3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1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a:ln>
              <a:noFill/>
            </a:ln>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graphicFrame>
        <p:nvGraphicFramePr>
          <p:cNvPr id="2" name="Table 1"/>
          <p:cNvGraphicFramePr>
            <a:graphicFrameLocks noGrp="1"/>
          </p:cNvGraphicFramePr>
          <p:nvPr>
            <p:extLst/>
          </p:nvPr>
        </p:nvGraphicFramePr>
        <p:xfrm>
          <a:off x="301869" y="1432949"/>
          <a:ext cx="8540262" cy="881185"/>
        </p:xfrm>
        <a:graphic>
          <a:graphicData uri="http://schemas.openxmlformats.org/drawingml/2006/table">
            <a:tbl>
              <a:tblPr firstRow="1" bandRow="1">
                <a:tableStyleId>{5C22544A-7EE6-4342-B048-85BDC9FD1C3A}</a:tableStyleId>
              </a:tblPr>
              <a:tblGrid>
                <a:gridCol w="8540262">
                  <a:extLst>
                    <a:ext uri="{9D8B030D-6E8A-4147-A177-3AD203B41FA5}">
                      <a16:colId xmlns:a16="http://schemas.microsoft.com/office/drawing/2014/main" xmlns="" val="20000"/>
                    </a:ext>
                  </a:extLst>
                </a:gridCol>
              </a:tblGrid>
              <a:tr h="881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“Challenges</a:t>
                      </a:r>
                      <a:r>
                        <a:rPr lang="en-US" sz="3200" b="1" baseline="0" dirty="0">
                          <a:solidFill>
                            <a:schemeClr val="tx1"/>
                          </a:solidFill>
                        </a:rPr>
                        <a:t> of Solid State Lighting Adoption</a:t>
                      </a:r>
                      <a:r>
                        <a:rPr lang="en-US" sz="3200" b="1" dirty="0">
                          <a:solidFill>
                            <a:schemeClr val="tx1"/>
                          </a:solidFill>
                        </a:rPr>
                        <a:t>” </a:t>
                      </a:r>
                    </a:p>
                  </a:txBody>
                  <a:tcPr anchor="ctr">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xmlns="" val="10000"/>
                  </a:ext>
                </a:extLst>
              </a:tr>
            </a:tbl>
          </a:graphicData>
        </a:graphic>
      </p:graphicFrame>
      <p:sp>
        <p:nvSpPr>
          <p:cNvPr id="3" name="TextBox 2"/>
          <p:cNvSpPr txBox="1"/>
          <p:nvPr/>
        </p:nvSpPr>
        <p:spPr>
          <a:xfrm>
            <a:off x="1730421" y="3362073"/>
            <a:ext cx="5683158" cy="1692771"/>
          </a:xfrm>
          <a:prstGeom prst="rect">
            <a:avLst/>
          </a:prstGeom>
          <a:noFill/>
        </p:spPr>
        <p:txBody>
          <a:bodyPr wrap="none" rtlCol="0">
            <a:spAutoFit/>
          </a:bodyPr>
          <a:lstStyle/>
          <a:p>
            <a:pPr algn="ctr" defTabSz="457200"/>
            <a:r>
              <a:rPr lang="en-US" sz="3200" b="1" dirty="0">
                <a:solidFill>
                  <a:prstClr val="black"/>
                </a:solidFill>
              </a:rPr>
              <a:t>Ryan Murphy</a:t>
            </a:r>
          </a:p>
          <a:p>
            <a:pPr algn="ctr" defTabSz="457200"/>
            <a:endParaRPr lang="en-US" sz="1200" b="1" dirty="0">
              <a:solidFill>
                <a:prstClr val="black"/>
              </a:solidFill>
            </a:endParaRPr>
          </a:p>
          <a:p>
            <a:pPr algn="ctr" defTabSz="457200"/>
            <a:r>
              <a:rPr lang="en-US" sz="2400" dirty="0">
                <a:solidFill>
                  <a:prstClr val="black"/>
                </a:solidFill>
              </a:rPr>
              <a:t>School of Materials Science and Engineering</a:t>
            </a:r>
          </a:p>
          <a:p>
            <a:pPr algn="ctr" defTabSz="457200"/>
            <a:endParaRPr lang="en-US" sz="1200" dirty="0">
              <a:solidFill>
                <a:prstClr val="black"/>
              </a:solidFill>
            </a:endParaRPr>
          </a:p>
          <a:p>
            <a:pPr algn="ctr" defTabSz="457200"/>
            <a:r>
              <a:rPr lang="en-US" sz="2400" dirty="0">
                <a:solidFill>
                  <a:prstClr val="black"/>
                </a:solidFill>
                <a:hlinkClick r:id="rId4"/>
              </a:rPr>
              <a:t>rjmurphy@gatech.edu</a:t>
            </a:r>
            <a:endParaRPr lang="en-US" sz="2400" dirty="0">
              <a:solidFill>
                <a:prstClr val="black"/>
              </a:solidFill>
            </a:endParaRPr>
          </a:p>
        </p:txBody>
      </p:sp>
      <p:sp>
        <p:nvSpPr>
          <p:cNvPr id="4" name="Slide Number Placeholder 3"/>
          <p:cNvSpPr>
            <a:spLocks noGrp="1"/>
          </p:cNvSpPr>
          <p:nvPr>
            <p:ph type="sldNum" sz="quarter" idx="12"/>
          </p:nvPr>
        </p:nvSpPr>
        <p:spPr/>
        <p:txBody>
          <a:bodyPr/>
          <a:lstStyle/>
          <a:p>
            <a:fld id="{444C5EA0-27E7-42B5-B172-7DE394753F1F}"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02129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3" name="Title 1"/>
          <p:cNvSpPr txBox="1">
            <a:spLocks/>
          </p:cNvSpPr>
          <p:nvPr/>
        </p:nvSpPr>
        <p:spPr>
          <a:xfrm>
            <a:off x="770373" y="1569033"/>
            <a:ext cx="7603254" cy="38403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charset="0"/>
              <a:buChar char="•"/>
            </a:pPr>
            <a:endParaRPr lang="en-US" sz="3200" b="1" dirty="0">
              <a:solidFill>
                <a:prstClr val="black"/>
              </a:solidFill>
            </a:endParaRPr>
          </a:p>
          <a:p>
            <a:pPr marL="571500" indent="-571500" algn="l">
              <a:buFont typeface="Arial" charset="0"/>
              <a:buChar char="•"/>
            </a:pPr>
            <a:r>
              <a:rPr lang="en-US" sz="3200" b="1" dirty="0">
                <a:solidFill>
                  <a:prstClr val="black"/>
                </a:solidFill>
              </a:rPr>
              <a:t>Advantages of LEDs</a:t>
            </a:r>
          </a:p>
          <a:p>
            <a:pPr marL="571500" indent="-571500" algn="l">
              <a:buFont typeface="Arial" charset="0"/>
              <a:buChar char="•"/>
            </a:pPr>
            <a:r>
              <a:rPr lang="en-US" sz="3200" b="1" dirty="0">
                <a:solidFill>
                  <a:prstClr val="black"/>
                </a:solidFill>
              </a:rPr>
              <a:t>Challenges of LEDs and LED Adoption</a:t>
            </a:r>
          </a:p>
          <a:p>
            <a:pPr marL="571500" indent="-571500" algn="l">
              <a:buFont typeface="Arial" charset="0"/>
              <a:buChar char="•"/>
            </a:pPr>
            <a:r>
              <a:rPr lang="en-US" sz="3200" b="1" dirty="0">
                <a:solidFill>
                  <a:prstClr val="black"/>
                </a:solidFill>
              </a:rPr>
              <a:t>New Technologies and Policies to Improve LED Adoption</a:t>
            </a:r>
          </a:p>
          <a:p>
            <a:pPr marL="571500" indent="-571500" algn="l">
              <a:buFont typeface="Arial" charset="0"/>
              <a:buChar char="•"/>
            </a:pPr>
            <a:endParaRPr lang="en-US" sz="3200" b="1" dirty="0">
              <a:solidFill>
                <a:prstClr val="black"/>
              </a:solidFill>
            </a:endParaRPr>
          </a:p>
          <a:p>
            <a:pPr marL="571500" indent="-571500" algn="l">
              <a:buFont typeface="Arial" charset="0"/>
              <a:buChar char="•"/>
            </a:pPr>
            <a:endParaRPr lang="en-US" sz="2400" b="1" dirty="0">
              <a:solidFill>
                <a:prstClr val="black"/>
              </a:solidFill>
            </a:endParaRPr>
          </a:p>
        </p:txBody>
      </p:sp>
      <p:sp>
        <p:nvSpPr>
          <p:cNvPr id="2" name="Rectangle 1"/>
          <p:cNvSpPr/>
          <p:nvPr/>
        </p:nvSpPr>
        <p:spPr>
          <a:xfrm>
            <a:off x="3670917" y="984258"/>
            <a:ext cx="1802166" cy="584775"/>
          </a:xfrm>
          <a:prstGeom prst="rect">
            <a:avLst/>
          </a:prstGeom>
        </p:spPr>
        <p:txBody>
          <a:bodyPr wrap="square">
            <a:spAutoFit/>
          </a:bodyPr>
          <a:lstStyle/>
          <a:p>
            <a:pPr defTabSz="457200"/>
            <a:r>
              <a:rPr lang="en-US" sz="3200" b="1" u="sng" dirty="0">
                <a:solidFill>
                  <a:prstClr val="black"/>
                </a:solidFill>
              </a:rPr>
              <a:t>Outline</a:t>
            </a:r>
            <a:endParaRPr lang="en-US" sz="800" b="1" dirty="0">
              <a:solidFill>
                <a:prstClr val="black"/>
              </a:solidFill>
            </a:endParaRPr>
          </a:p>
        </p:txBody>
      </p:sp>
      <p:sp>
        <p:nvSpPr>
          <p:cNvPr id="3" name="Slide Number Placeholder 2"/>
          <p:cNvSpPr>
            <a:spLocks noGrp="1"/>
          </p:cNvSpPr>
          <p:nvPr>
            <p:ph type="sldNum" sz="quarter" idx="12"/>
          </p:nvPr>
        </p:nvSpPr>
        <p:spPr/>
        <p:txBody>
          <a:bodyPr/>
          <a:lstStyle/>
          <a:p>
            <a:fld id="{444C5EA0-27E7-42B5-B172-7DE394753F1F}"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90396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3" name="Title 1"/>
          <p:cNvSpPr txBox="1">
            <a:spLocks/>
          </p:cNvSpPr>
          <p:nvPr/>
        </p:nvSpPr>
        <p:spPr>
          <a:xfrm>
            <a:off x="770373" y="1055191"/>
            <a:ext cx="7603254" cy="111223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A Reduction in Energy Consumption Does not Have to Cost the Economy!</a:t>
            </a: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2" name="Picture 1"/>
          <p:cNvPicPr>
            <a:picLocks noChangeAspect="1"/>
          </p:cNvPicPr>
          <p:nvPr/>
        </p:nvPicPr>
        <p:blipFill>
          <a:blip r:embed="rId4"/>
          <a:stretch>
            <a:fillRect/>
          </a:stretch>
        </p:blipFill>
        <p:spPr>
          <a:xfrm>
            <a:off x="1529368" y="2183907"/>
            <a:ext cx="6085265" cy="3862921"/>
          </a:xfrm>
          <a:prstGeom prst="rect">
            <a:avLst/>
          </a:prstGeom>
        </p:spPr>
      </p:pic>
      <p:sp>
        <p:nvSpPr>
          <p:cNvPr id="3" name="TextBox 2"/>
          <p:cNvSpPr txBox="1"/>
          <p:nvPr/>
        </p:nvSpPr>
        <p:spPr>
          <a:xfrm>
            <a:off x="25537" y="5981178"/>
            <a:ext cx="9144000" cy="307777"/>
          </a:xfrm>
          <a:prstGeom prst="rect">
            <a:avLst/>
          </a:prstGeom>
          <a:noFill/>
        </p:spPr>
        <p:txBody>
          <a:bodyPr wrap="square" rtlCol="0">
            <a:spAutoFit/>
          </a:bodyPr>
          <a:lstStyle/>
          <a:p>
            <a:pPr algn="ctr" defTabSz="457200"/>
            <a:r>
              <a:rPr lang="en-US" sz="1400" dirty="0">
                <a:solidFill>
                  <a:prstClr val="black"/>
                </a:solidFill>
              </a:rPr>
              <a:t>McKinsey &amp; Company, </a:t>
            </a:r>
            <a:r>
              <a:rPr lang="en-US" sz="1400" i="1" dirty="0">
                <a:solidFill>
                  <a:prstClr val="black"/>
                </a:solidFill>
              </a:rPr>
              <a:t>Version 2.1 of the Global Greenhouse Gas Abatement Cost Curve</a:t>
            </a:r>
            <a:r>
              <a:rPr lang="en-US" sz="1400" dirty="0">
                <a:solidFill>
                  <a:prstClr val="black"/>
                </a:solidFill>
              </a:rPr>
              <a:t>, 2010</a:t>
            </a:r>
          </a:p>
        </p:txBody>
      </p:sp>
      <p:sp>
        <p:nvSpPr>
          <p:cNvPr id="4" name="Slide Number Placeholder 3"/>
          <p:cNvSpPr>
            <a:spLocks noGrp="1"/>
          </p:cNvSpPr>
          <p:nvPr>
            <p:ph type="sldNum" sz="quarter" idx="12"/>
          </p:nvPr>
        </p:nvSpPr>
        <p:spPr/>
        <p:txBody>
          <a:bodyPr/>
          <a:lstStyle/>
          <a:p>
            <a:fld id="{444C5EA0-27E7-42B5-B172-7DE394753F1F}"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74541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2010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Simple Estimations Show Huge Savings Over Traditional Incandescent Bulbs</a:t>
            </a:r>
            <a:endParaRPr lang="en-US" sz="3600" b="1" dirty="0">
              <a:solidFill>
                <a:prstClr val="black"/>
              </a:solidFill>
              <a:latin typeface="Calibri" panose="020F0502020204030204"/>
            </a:endParaRPr>
          </a:p>
        </p:txBody>
      </p:sp>
      <p:graphicFrame>
        <p:nvGraphicFramePr>
          <p:cNvPr id="15" name="Content Placeholder 4"/>
          <p:cNvGraphicFramePr>
            <a:graphicFrameLocks/>
          </p:cNvGraphicFramePr>
          <p:nvPr>
            <p:extLst/>
          </p:nvPr>
        </p:nvGraphicFramePr>
        <p:xfrm>
          <a:off x="482738" y="2383835"/>
          <a:ext cx="8229600" cy="2560320"/>
        </p:xfrm>
        <a:graphic>
          <a:graphicData uri="http://schemas.openxmlformats.org/drawingml/2006/table">
            <a:tbl>
              <a:tblPr firstRow="1" bandRow="1">
                <a:tableStyleId>{00A15C55-8517-42AA-B614-E9B94910E393}</a:tableStyleId>
              </a:tblPr>
              <a:tblGrid>
                <a:gridCol w="3123398">
                  <a:extLst>
                    <a:ext uri="{9D8B030D-6E8A-4147-A177-3AD203B41FA5}">
                      <a16:colId xmlns:a16="http://schemas.microsoft.com/office/drawing/2014/main" xmlns="" val="10817326"/>
                    </a:ext>
                  </a:extLst>
                </a:gridCol>
                <a:gridCol w="2553101">
                  <a:extLst>
                    <a:ext uri="{9D8B030D-6E8A-4147-A177-3AD203B41FA5}">
                      <a16:colId xmlns:a16="http://schemas.microsoft.com/office/drawing/2014/main" xmlns="" val="1907603625"/>
                    </a:ext>
                  </a:extLst>
                </a:gridCol>
                <a:gridCol w="2553101">
                  <a:extLst>
                    <a:ext uri="{9D8B030D-6E8A-4147-A177-3AD203B41FA5}">
                      <a16:colId xmlns:a16="http://schemas.microsoft.com/office/drawing/2014/main" xmlns="" val="2546927358"/>
                    </a:ext>
                  </a:extLst>
                </a:gridCol>
              </a:tblGrid>
              <a:tr h="313636">
                <a:tc>
                  <a:txBody>
                    <a:bodyPr/>
                    <a:lstStyle/>
                    <a:p>
                      <a:endParaRPr lang="en-US" dirty="0"/>
                    </a:p>
                  </a:txBody>
                  <a:tcPr/>
                </a:tc>
                <a:tc>
                  <a:txBody>
                    <a:bodyPr/>
                    <a:lstStyle/>
                    <a:p>
                      <a:r>
                        <a:rPr lang="en-US" dirty="0"/>
                        <a:t>LED</a:t>
                      </a:r>
                    </a:p>
                  </a:txBody>
                  <a:tcPr/>
                </a:tc>
                <a:tc>
                  <a:txBody>
                    <a:bodyPr/>
                    <a:lstStyle/>
                    <a:p>
                      <a:r>
                        <a:rPr lang="en-US" dirty="0"/>
                        <a:t>Incandescent</a:t>
                      </a:r>
                    </a:p>
                  </a:txBody>
                  <a:tcPr/>
                </a:tc>
                <a:extLst>
                  <a:ext uri="{0D108BD9-81ED-4DB2-BD59-A6C34878D82A}">
                    <a16:rowId xmlns:a16="http://schemas.microsoft.com/office/drawing/2014/main" xmlns="" val="4274874432"/>
                  </a:ext>
                </a:extLst>
              </a:tr>
              <a:tr h="313636">
                <a:tc>
                  <a:txBody>
                    <a:bodyPr/>
                    <a:lstStyle/>
                    <a:p>
                      <a:r>
                        <a:rPr lang="en-US" dirty="0"/>
                        <a:t>Upfront</a:t>
                      </a:r>
                      <a:r>
                        <a:rPr lang="en-US" baseline="0" dirty="0"/>
                        <a:t> cost</a:t>
                      </a:r>
                      <a:endParaRPr lang="en-US" dirty="0"/>
                    </a:p>
                  </a:txBody>
                  <a:tcPr/>
                </a:tc>
                <a:tc>
                  <a:txBody>
                    <a:bodyPr/>
                    <a:lstStyle/>
                    <a:p>
                      <a:r>
                        <a:rPr lang="en-US" dirty="0"/>
                        <a:t>$8</a:t>
                      </a:r>
                    </a:p>
                  </a:txBody>
                  <a:tcPr/>
                </a:tc>
                <a:tc>
                  <a:txBody>
                    <a:bodyPr/>
                    <a:lstStyle/>
                    <a:p>
                      <a:r>
                        <a:rPr lang="en-US" dirty="0"/>
                        <a:t>$1</a:t>
                      </a:r>
                    </a:p>
                  </a:txBody>
                  <a:tcPr/>
                </a:tc>
                <a:extLst>
                  <a:ext uri="{0D108BD9-81ED-4DB2-BD59-A6C34878D82A}">
                    <a16:rowId xmlns:a16="http://schemas.microsoft.com/office/drawing/2014/main" xmlns="" val="3035259099"/>
                  </a:ext>
                </a:extLst>
              </a:tr>
              <a:tr h="313636">
                <a:tc>
                  <a:txBody>
                    <a:bodyPr/>
                    <a:lstStyle/>
                    <a:p>
                      <a:r>
                        <a:rPr lang="en-US" dirty="0"/>
                        <a:t>Energy</a:t>
                      </a:r>
                    </a:p>
                  </a:txBody>
                  <a:tcPr/>
                </a:tc>
                <a:tc>
                  <a:txBody>
                    <a:bodyPr/>
                    <a:lstStyle/>
                    <a:p>
                      <a:r>
                        <a:rPr lang="en-US" dirty="0"/>
                        <a:t>11 watts</a:t>
                      </a:r>
                    </a:p>
                  </a:txBody>
                  <a:tcPr/>
                </a:tc>
                <a:tc>
                  <a:txBody>
                    <a:bodyPr/>
                    <a:lstStyle/>
                    <a:p>
                      <a:r>
                        <a:rPr lang="en-US" dirty="0"/>
                        <a:t>60 watts</a:t>
                      </a:r>
                    </a:p>
                  </a:txBody>
                  <a:tcPr/>
                </a:tc>
                <a:extLst>
                  <a:ext uri="{0D108BD9-81ED-4DB2-BD59-A6C34878D82A}">
                    <a16:rowId xmlns:a16="http://schemas.microsoft.com/office/drawing/2014/main" xmlns="" val="576980311"/>
                  </a:ext>
                </a:extLst>
              </a:tr>
              <a:tr h="313636">
                <a:tc>
                  <a:txBody>
                    <a:bodyPr/>
                    <a:lstStyle/>
                    <a:p>
                      <a:r>
                        <a:rPr lang="en-US" dirty="0"/>
                        <a:t>Lifetime</a:t>
                      </a:r>
                    </a:p>
                  </a:txBody>
                  <a:tcPr/>
                </a:tc>
                <a:tc>
                  <a:txBody>
                    <a:bodyPr/>
                    <a:lstStyle/>
                    <a:p>
                      <a:r>
                        <a:rPr lang="en-US" dirty="0"/>
                        <a:t>50,000</a:t>
                      </a:r>
                    </a:p>
                  </a:txBody>
                  <a:tcPr/>
                </a:tc>
                <a:tc>
                  <a:txBody>
                    <a:bodyPr/>
                    <a:lstStyle/>
                    <a:p>
                      <a:r>
                        <a:rPr lang="en-US" dirty="0"/>
                        <a:t>1,200</a:t>
                      </a:r>
                    </a:p>
                  </a:txBody>
                  <a:tcPr/>
                </a:tc>
                <a:extLst>
                  <a:ext uri="{0D108BD9-81ED-4DB2-BD59-A6C34878D82A}">
                    <a16:rowId xmlns:a16="http://schemas.microsoft.com/office/drawing/2014/main" xmlns="" val="3882868408"/>
                  </a:ext>
                </a:extLst>
              </a:tr>
              <a:tr h="132347">
                <a:tc>
                  <a:txBody>
                    <a:bodyPr/>
                    <a:lstStyle/>
                    <a:p>
                      <a:r>
                        <a:rPr lang="en-US" dirty="0"/>
                        <a:t>Power</a:t>
                      </a:r>
                      <a:r>
                        <a:rPr lang="en-US" baseline="0" dirty="0"/>
                        <a:t> @ 6 hours per day</a:t>
                      </a:r>
                      <a:endParaRPr lang="en-US" dirty="0"/>
                    </a:p>
                  </a:txBody>
                  <a:tcPr/>
                </a:tc>
                <a:tc>
                  <a:txBody>
                    <a:bodyPr/>
                    <a:lstStyle/>
                    <a:p>
                      <a:r>
                        <a:rPr lang="en-US" dirty="0"/>
                        <a:t>66</a:t>
                      </a:r>
                      <a:r>
                        <a:rPr lang="en-US" baseline="0" dirty="0"/>
                        <a:t> </a:t>
                      </a:r>
                      <a:r>
                        <a:rPr lang="en-US" baseline="0" dirty="0" err="1"/>
                        <a:t>Wh</a:t>
                      </a:r>
                      <a:r>
                        <a:rPr lang="en-US" baseline="0" dirty="0"/>
                        <a:t>/day</a:t>
                      </a:r>
                      <a:endParaRPr lang="en-US" dirty="0"/>
                    </a:p>
                  </a:txBody>
                  <a:tcPr/>
                </a:tc>
                <a:tc>
                  <a:txBody>
                    <a:bodyPr/>
                    <a:lstStyle/>
                    <a:p>
                      <a:r>
                        <a:rPr lang="en-US" dirty="0"/>
                        <a:t>360 </a:t>
                      </a:r>
                      <a:r>
                        <a:rPr lang="en-US" dirty="0" err="1"/>
                        <a:t>Wh</a:t>
                      </a:r>
                      <a:r>
                        <a:rPr lang="en-US" dirty="0"/>
                        <a:t>/day</a:t>
                      </a:r>
                    </a:p>
                  </a:txBody>
                  <a:tcPr/>
                </a:tc>
                <a:extLst>
                  <a:ext uri="{0D108BD9-81ED-4DB2-BD59-A6C34878D82A}">
                    <a16:rowId xmlns:a16="http://schemas.microsoft.com/office/drawing/2014/main" xmlns="" val="2852922593"/>
                  </a:ext>
                </a:extLst>
              </a:tr>
              <a:tr h="228600">
                <a:tc>
                  <a:txBody>
                    <a:bodyPr/>
                    <a:lstStyle/>
                    <a:p>
                      <a:r>
                        <a:rPr lang="en-US" dirty="0"/>
                        <a:t>Cost per day @ 7</a:t>
                      </a:r>
                      <a:r>
                        <a:rPr lang="en-US" baseline="0" dirty="0"/>
                        <a:t> ₵ per kWh</a:t>
                      </a:r>
                      <a:endParaRPr lang="en-US" dirty="0"/>
                    </a:p>
                  </a:txBody>
                  <a:tcPr/>
                </a:tc>
                <a:tc>
                  <a:txBody>
                    <a:bodyPr/>
                    <a:lstStyle/>
                    <a:p>
                      <a:r>
                        <a:rPr lang="en-US" dirty="0"/>
                        <a:t>0.46 </a:t>
                      </a:r>
                      <a:r>
                        <a:rPr lang="en-US" baseline="0" dirty="0"/>
                        <a:t>₵</a:t>
                      </a:r>
                      <a:endParaRPr lang="en-US" dirty="0"/>
                    </a:p>
                  </a:txBody>
                  <a:tcPr/>
                </a:tc>
                <a:tc>
                  <a:txBody>
                    <a:bodyPr/>
                    <a:lstStyle/>
                    <a:p>
                      <a:r>
                        <a:rPr lang="en-US" dirty="0"/>
                        <a:t>2.52 </a:t>
                      </a:r>
                      <a:r>
                        <a:rPr lang="en-US" baseline="0" dirty="0"/>
                        <a:t>₵</a:t>
                      </a:r>
                      <a:endParaRPr lang="en-US" dirty="0"/>
                    </a:p>
                  </a:txBody>
                  <a:tcPr/>
                </a:tc>
                <a:extLst>
                  <a:ext uri="{0D108BD9-81ED-4DB2-BD59-A6C34878D82A}">
                    <a16:rowId xmlns:a16="http://schemas.microsoft.com/office/drawing/2014/main" xmlns="" val="12620857"/>
                  </a:ext>
                </a:extLst>
              </a:tr>
              <a:tr h="165282">
                <a:tc>
                  <a:txBody>
                    <a:bodyPr/>
                    <a:lstStyle/>
                    <a:p>
                      <a:r>
                        <a:rPr lang="en-US" dirty="0"/>
                        <a:t>Cost per year @ 7</a:t>
                      </a:r>
                      <a:r>
                        <a:rPr lang="en-US" baseline="0" dirty="0"/>
                        <a:t> ₵ per kWh</a:t>
                      </a:r>
                      <a:endParaRPr lang="en-US" dirty="0"/>
                    </a:p>
                  </a:txBody>
                  <a:tcPr/>
                </a:tc>
                <a:tc>
                  <a:txBody>
                    <a:bodyPr/>
                    <a:lstStyle/>
                    <a:p>
                      <a:r>
                        <a:rPr lang="en-US" dirty="0"/>
                        <a:t>$1.69</a:t>
                      </a:r>
                    </a:p>
                  </a:txBody>
                  <a:tcPr/>
                </a:tc>
                <a:tc>
                  <a:txBody>
                    <a:bodyPr/>
                    <a:lstStyle/>
                    <a:p>
                      <a:r>
                        <a:rPr lang="en-US" dirty="0"/>
                        <a:t>$9.20</a:t>
                      </a:r>
                    </a:p>
                  </a:txBody>
                  <a:tcPr/>
                </a:tc>
                <a:extLst>
                  <a:ext uri="{0D108BD9-81ED-4DB2-BD59-A6C34878D82A}">
                    <a16:rowId xmlns:a16="http://schemas.microsoft.com/office/drawing/2014/main" xmlns="" val="1735368624"/>
                  </a:ext>
                </a:extLst>
              </a:tr>
            </a:tbl>
          </a:graphicData>
        </a:graphic>
      </p:graphicFrame>
      <p:sp>
        <p:nvSpPr>
          <p:cNvPr id="3" name="Rectangle 2"/>
          <p:cNvSpPr/>
          <p:nvPr/>
        </p:nvSpPr>
        <p:spPr>
          <a:xfrm>
            <a:off x="482738" y="5081233"/>
            <a:ext cx="8229600" cy="1200329"/>
          </a:xfrm>
          <a:prstGeom prst="rect">
            <a:avLst/>
          </a:prstGeom>
        </p:spPr>
        <p:txBody>
          <a:bodyPr wrap="square">
            <a:spAutoFit/>
          </a:bodyPr>
          <a:lstStyle/>
          <a:p>
            <a:pPr defTabSz="457200"/>
            <a:r>
              <a:rPr lang="en-US" dirty="0">
                <a:solidFill>
                  <a:prstClr val="black"/>
                </a:solidFill>
              </a:rPr>
              <a:t>Assuming you have to replace the incandescent bulb at least once in the first year (</a:t>
            </a:r>
            <a:r>
              <a:rPr lang="en-US" dirty="0" err="1">
                <a:solidFill>
                  <a:prstClr val="black"/>
                </a:solidFill>
              </a:rPr>
              <a:t>avg</a:t>
            </a:r>
            <a:r>
              <a:rPr lang="en-US" dirty="0">
                <a:solidFill>
                  <a:prstClr val="black"/>
                </a:solidFill>
              </a:rPr>
              <a:t> lifetime 200 days), you break even after 291 days</a:t>
            </a:r>
          </a:p>
          <a:p>
            <a:pPr defTabSz="457200"/>
            <a:endParaRPr lang="en-US" dirty="0">
              <a:solidFill>
                <a:prstClr val="black"/>
              </a:solidFill>
            </a:endParaRPr>
          </a:p>
          <a:p>
            <a:pPr defTabSz="457200"/>
            <a:r>
              <a:rPr lang="en-US" dirty="0">
                <a:solidFill>
                  <a:prstClr val="black"/>
                </a:solidFill>
              </a:rPr>
              <a:t>Over the lifetime of a LED (~23 years) you save $205</a:t>
            </a:r>
          </a:p>
        </p:txBody>
      </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85630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3" name="Title 1"/>
          <p:cNvSpPr txBox="1">
            <a:spLocks/>
          </p:cNvSpPr>
          <p:nvPr/>
        </p:nvSpPr>
        <p:spPr>
          <a:xfrm>
            <a:off x="770373" y="1071668"/>
            <a:ext cx="7603254" cy="11566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Lighting has Become More Efficient but Also More Complicated</a:t>
            </a:r>
          </a:p>
          <a:p>
            <a:endParaRPr lang="en-US" sz="1000" b="1" dirty="0">
              <a:solidFill>
                <a:prstClr val="black"/>
              </a:solidFill>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1026" name="Picture 2" descr="Image result for Lightbul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17" y="2166302"/>
            <a:ext cx="3077777" cy="410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l="25482" r="26338"/>
          <a:stretch/>
        </p:blipFill>
        <p:spPr>
          <a:xfrm>
            <a:off x="3638826" y="2228295"/>
            <a:ext cx="1917423" cy="3979718"/>
          </a:xfrm>
          <a:prstGeom prst="rect">
            <a:avLst/>
          </a:prstGeom>
        </p:spPr>
      </p:pic>
      <p:grpSp>
        <p:nvGrpSpPr>
          <p:cNvPr id="5" name="Group 4"/>
          <p:cNvGrpSpPr/>
          <p:nvPr/>
        </p:nvGrpSpPr>
        <p:grpSpPr>
          <a:xfrm>
            <a:off x="5887769" y="2660197"/>
            <a:ext cx="3256231" cy="2977123"/>
            <a:chOff x="5887769" y="2660197"/>
            <a:chExt cx="3256231" cy="2977123"/>
          </a:xfrm>
        </p:grpSpPr>
        <p:pic>
          <p:nvPicPr>
            <p:cNvPr id="16" name="picture"/>
            <p:cNvPicPr>
              <a:picLocks noChangeAspect="1"/>
            </p:cNvPicPr>
            <p:nvPr/>
          </p:nvPicPr>
          <p:blipFill rotWithShape="1">
            <a:blip r:embed="rId6">
              <a:extLst>
                <a:ext uri="{28A0092B-C50C-407E-A947-70E740481C1C}">
                  <a14:useLocalDpi xmlns:a14="http://schemas.microsoft.com/office/drawing/2010/main" val="0"/>
                </a:ext>
              </a:extLst>
            </a:blip>
            <a:srcRect l="57529"/>
            <a:stretch/>
          </p:blipFill>
          <p:spPr>
            <a:xfrm>
              <a:off x="5887769" y="2660197"/>
              <a:ext cx="3256231" cy="2977123"/>
            </a:xfrm>
            <a:prstGeom prst="rect">
              <a:avLst/>
            </a:prstGeom>
          </p:spPr>
        </p:pic>
        <p:sp>
          <p:nvSpPr>
            <p:cNvPr id="4" name="Rectangle 3"/>
            <p:cNvSpPr/>
            <p:nvPr/>
          </p:nvSpPr>
          <p:spPr>
            <a:xfrm>
              <a:off x="6090082" y="5060272"/>
              <a:ext cx="426128" cy="50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60000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sz="4000"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2" name="TextBox 1"/>
          <p:cNvSpPr txBox="1"/>
          <p:nvPr/>
        </p:nvSpPr>
        <p:spPr>
          <a:xfrm>
            <a:off x="685800" y="1290191"/>
            <a:ext cx="7575176" cy="1077218"/>
          </a:xfrm>
          <a:prstGeom prst="rect">
            <a:avLst/>
          </a:prstGeom>
          <a:noFill/>
        </p:spPr>
        <p:txBody>
          <a:bodyPr wrap="square" rtlCol="0">
            <a:spAutoFit/>
          </a:bodyPr>
          <a:lstStyle/>
          <a:p>
            <a:pPr algn="ctr" defTabSz="457200"/>
            <a:r>
              <a:rPr lang="en-US" sz="3200" dirty="0">
                <a:solidFill>
                  <a:srgbClr val="0000FF"/>
                </a:solidFill>
              </a:rPr>
              <a:t>Energy Efficiency and Solid-State Lighting: </a:t>
            </a:r>
          </a:p>
          <a:p>
            <a:pPr algn="ctr" defTabSz="457200"/>
            <a:r>
              <a:rPr lang="en-US" sz="3200" dirty="0">
                <a:solidFill>
                  <a:srgbClr val="0000FF"/>
                </a:solidFill>
              </a:rPr>
              <a:t>An introduction</a:t>
            </a:r>
          </a:p>
        </p:txBody>
      </p:sp>
      <p:sp>
        <p:nvSpPr>
          <p:cNvPr id="3" name="TextBox 2"/>
          <p:cNvSpPr txBox="1"/>
          <p:nvPr/>
        </p:nvSpPr>
        <p:spPr>
          <a:xfrm>
            <a:off x="685800" y="2532529"/>
            <a:ext cx="7575176" cy="2369880"/>
          </a:xfrm>
          <a:prstGeom prst="rect">
            <a:avLst/>
          </a:prstGeom>
          <a:noFill/>
        </p:spPr>
        <p:txBody>
          <a:bodyPr wrap="square" rtlCol="0">
            <a:spAutoFit/>
          </a:bodyPr>
          <a:lstStyle/>
          <a:p>
            <a:pPr algn="ctr" defTabSz="457200"/>
            <a:r>
              <a:rPr lang="en-US" sz="2400" dirty="0">
                <a:solidFill>
                  <a:prstClr val="black"/>
                </a:solidFill>
              </a:rPr>
              <a:t>Bernard Kippelen</a:t>
            </a:r>
          </a:p>
          <a:p>
            <a:pPr algn="ctr" defTabSz="457200"/>
            <a:endParaRPr lang="en-US" sz="2400" dirty="0">
              <a:solidFill>
                <a:prstClr val="black"/>
              </a:solidFill>
            </a:endParaRPr>
          </a:p>
          <a:p>
            <a:pPr algn="ctr" defTabSz="457200"/>
            <a:r>
              <a:rPr lang="en-US" sz="2000" i="1" dirty="0">
                <a:solidFill>
                  <a:prstClr val="black"/>
                </a:solidFill>
              </a:rPr>
              <a:t>Joseph M. Pettit Professor in Electrical and Computer Engineering</a:t>
            </a:r>
          </a:p>
          <a:p>
            <a:pPr algn="ctr" defTabSz="457200"/>
            <a:r>
              <a:rPr lang="en-US" sz="2000" i="1" dirty="0">
                <a:solidFill>
                  <a:prstClr val="black"/>
                </a:solidFill>
              </a:rPr>
              <a:t>Director, Center for Organic Photonics and Electronics</a:t>
            </a:r>
          </a:p>
          <a:p>
            <a:pPr algn="ctr" defTabSz="457200"/>
            <a:endParaRPr lang="en-US" sz="2000" i="1" dirty="0">
              <a:solidFill>
                <a:prstClr val="black"/>
              </a:solidFill>
            </a:endParaRPr>
          </a:p>
          <a:p>
            <a:pPr algn="ctr" defTabSz="457200"/>
            <a:r>
              <a:rPr lang="en-US" sz="2000" i="1" dirty="0">
                <a:solidFill>
                  <a:prstClr val="black"/>
                </a:solidFill>
                <a:hlinkClick r:id="rId4"/>
              </a:rPr>
              <a:t>kippelen@gatech.edu</a:t>
            </a:r>
            <a:endParaRPr lang="en-US" sz="2000" i="1" dirty="0">
              <a:solidFill>
                <a:prstClr val="black"/>
              </a:solidFill>
            </a:endParaRPr>
          </a:p>
          <a:p>
            <a:pPr algn="ctr" defTabSz="457200"/>
            <a:r>
              <a:rPr lang="en-US" sz="2000" i="1" dirty="0">
                <a:solidFill>
                  <a:prstClr val="black"/>
                </a:solidFill>
              </a:rPr>
              <a:t>404 385-5163</a:t>
            </a:r>
          </a:p>
        </p:txBody>
      </p:sp>
      <p:sp>
        <p:nvSpPr>
          <p:cNvPr id="4" name="Slide Number Placeholder 3"/>
          <p:cNvSpPr>
            <a:spLocks noGrp="1"/>
          </p:cNvSpPr>
          <p:nvPr>
            <p:ph type="sldNum" sz="quarter" idx="12"/>
          </p:nvPr>
        </p:nvSpPr>
        <p:spPr/>
        <p:txBody>
          <a:bodyPr/>
          <a:lstStyle/>
          <a:p>
            <a:fld id="{34E8D05D-B949-AA47-BEC2-2E8FA4B00E99}"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08737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323887" y="3696232"/>
            <a:ext cx="2496226" cy="2427442"/>
            <a:chOff x="5281520" y="3652693"/>
            <a:chExt cx="2847354" cy="3205307"/>
          </a:xfrm>
        </p:grpSpPr>
        <p:pic>
          <p:nvPicPr>
            <p:cNvPr id="34" name="Picture 33"/>
            <p:cNvPicPr>
              <a:picLocks noChangeAspect="1"/>
            </p:cNvPicPr>
            <p:nvPr/>
          </p:nvPicPr>
          <p:blipFill>
            <a:blip r:embed="rId3"/>
            <a:stretch>
              <a:fillRect/>
            </a:stretch>
          </p:blipFill>
          <p:spPr>
            <a:xfrm>
              <a:off x="5281520" y="3652693"/>
              <a:ext cx="2847354" cy="3205307"/>
            </a:xfrm>
            <a:prstGeom prst="rect">
              <a:avLst/>
            </a:prstGeom>
          </p:spPr>
        </p:pic>
        <p:sp>
          <p:nvSpPr>
            <p:cNvPr id="37" name="Oval 36"/>
            <p:cNvSpPr/>
            <p:nvPr/>
          </p:nvSpPr>
          <p:spPr>
            <a:xfrm>
              <a:off x="5909310" y="4423410"/>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8" name="Oval 37"/>
            <p:cNvSpPr/>
            <p:nvPr/>
          </p:nvSpPr>
          <p:spPr>
            <a:xfrm>
              <a:off x="5955030" y="6291085"/>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9" name="Oval 38"/>
            <p:cNvSpPr/>
            <p:nvPr/>
          </p:nvSpPr>
          <p:spPr>
            <a:xfrm>
              <a:off x="7543800" y="5680984"/>
              <a:ext cx="137160" cy="137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0" name="Freeform 32"/>
            <p:cNvSpPr/>
            <p:nvPr/>
          </p:nvSpPr>
          <p:spPr>
            <a:xfrm>
              <a:off x="5977890" y="4491990"/>
              <a:ext cx="1645920" cy="1851660"/>
            </a:xfrm>
            <a:custGeom>
              <a:avLst/>
              <a:gdLst>
                <a:gd name="connsiteX0" fmla="*/ 57150 w 1645920"/>
                <a:gd name="connsiteY0" fmla="*/ 1851660 h 1851660"/>
                <a:gd name="connsiteX1" fmla="*/ 0 w 1645920"/>
                <a:gd name="connsiteY1" fmla="*/ 0 h 1851660"/>
                <a:gd name="connsiteX2" fmla="*/ 1645920 w 1645920"/>
                <a:gd name="connsiteY2" fmla="*/ 1257300 h 1851660"/>
                <a:gd name="connsiteX3" fmla="*/ 57150 w 1645920"/>
                <a:gd name="connsiteY3" fmla="*/ 1851660 h 1851660"/>
              </a:gdLst>
              <a:ahLst/>
              <a:cxnLst>
                <a:cxn ang="0">
                  <a:pos x="connsiteX0" y="connsiteY0"/>
                </a:cxn>
                <a:cxn ang="0">
                  <a:pos x="connsiteX1" y="connsiteY1"/>
                </a:cxn>
                <a:cxn ang="0">
                  <a:pos x="connsiteX2" y="connsiteY2"/>
                </a:cxn>
                <a:cxn ang="0">
                  <a:pos x="connsiteX3" y="connsiteY3"/>
                </a:cxn>
              </a:cxnLst>
              <a:rect l="l" t="t" r="r" b="b"/>
              <a:pathLst>
                <a:path w="1645920" h="1851660">
                  <a:moveTo>
                    <a:pt x="57150" y="1851660"/>
                  </a:moveTo>
                  <a:lnTo>
                    <a:pt x="0" y="0"/>
                  </a:lnTo>
                  <a:lnTo>
                    <a:pt x="1645920" y="1257300"/>
                  </a:lnTo>
                  <a:lnTo>
                    <a:pt x="57150" y="185166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3" name="Title 1"/>
          <p:cNvSpPr txBox="1">
            <a:spLocks/>
          </p:cNvSpPr>
          <p:nvPr/>
        </p:nvSpPr>
        <p:spPr>
          <a:xfrm>
            <a:off x="770373" y="1071668"/>
            <a:ext cx="7603254" cy="115662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…And to Create Natural Looking Light is Even More Difficult</a:t>
            </a:r>
          </a:p>
          <a:p>
            <a:endParaRPr lang="en-US" sz="1000" b="1" dirty="0">
              <a:solidFill>
                <a:prstClr val="black"/>
              </a:solidFill>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grpSp>
        <p:nvGrpSpPr>
          <p:cNvPr id="17" name="Group 16"/>
          <p:cNvGrpSpPr/>
          <p:nvPr/>
        </p:nvGrpSpPr>
        <p:grpSpPr>
          <a:xfrm>
            <a:off x="92578" y="1678522"/>
            <a:ext cx="3731489" cy="2590685"/>
            <a:chOff x="201906" y="1961626"/>
            <a:chExt cx="3731489" cy="2590685"/>
          </a:xfrm>
        </p:grpSpPr>
        <p:grpSp>
          <p:nvGrpSpPr>
            <p:cNvPr id="18" name="Group 17"/>
            <p:cNvGrpSpPr/>
            <p:nvPr/>
          </p:nvGrpSpPr>
          <p:grpSpPr>
            <a:xfrm>
              <a:off x="201906" y="2423291"/>
              <a:ext cx="3731489" cy="2129020"/>
              <a:chOff x="1608631" y="899160"/>
              <a:chExt cx="3106719" cy="2591456"/>
            </a:xfrm>
          </p:grpSpPr>
          <p:pic>
            <p:nvPicPr>
              <p:cNvPr id="20" name="Picture 2" descr="http://solar-center.stanford.edu/SID/activities/images/solar-spectrum-from-www-mao-kiev-ua--sol_ukr--terskol--bmv_m.jpg"/>
              <p:cNvPicPr>
                <a:picLocks noChangeAspect="1" noChangeArrowheads="1"/>
              </p:cNvPicPr>
              <p:nvPr/>
            </p:nvPicPr>
            <p:blipFill rotWithShape="1">
              <a:blip r:embed="rId5">
                <a:extLst>
                  <a:ext uri="{28A0092B-C50C-407E-A947-70E740481C1C}">
                    <a14:useLocalDpi xmlns:a14="http://schemas.microsoft.com/office/drawing/2010/main" val="0"/>
                  </a:ext>
                </a:extLst>
              </a:blip>
              <a:srcRect l="16731" t="15303" r="41224" b="39138"/>
              <a:stretch/>
            </p:blipFill>
            <p:spPr bwMode="auto">
              <a:xfrm>
                <a:off x="1988820" y="899160"/>
                <a:ext cx="2726529" cy="17449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57865" y="3041063"/>
                <a:ext cx="1893597" cy="449553"/>
              </a:xfrm>
              <a:prstGeom prst="rect">
                <a:avLst/>
              </a:prstGeom>
              <a:noFill/>
            </p:spPr>
            <p:txBody>
              <a:bodyPr wrap="none" rtlCol="0">
                <a:spAutoFit/>
              </a:bodyPr>
              <a:lstStyle/>
              <a:p>
                <a:pPr defTabSz="457200"/>
                <a:r>
                  <a:rPr lang="en-US">
                    <a:solidFill>
                      <a:prstClr val="black"/>
                    </a:solidFill>
                    <a:cs typeface="Times New Roman" panose="02020603050405020304" pitchFamily="18" charset="0"/>
                  </a:rPr>
                  <a:t>Wavelength (nm)</a:t>
                </a:r>
              </a:p>
            </p:txBody>
          </p:sp>
          <p:sp>
            <p:nvSpPr>
              <p:cNvPr id="22" name="TextBox 21"/>
              <p:cNvSpPr txBox="1"/>
              <p:nvPr/>
            </p:nvSpPr>
            <p:spPr>
              <a:xfrm rot="16200000">
                <a:off x="1200068" y="1605310"/>
                <a:ext cx="1208173" cy="391048"/>
              </a:xfrm>
              <a:prstGeom prst="rect">
                <a:avLst/>
              </a:prstGeom>
              <a:noFill/>
            </p:spPr>
            <p:txBody>
              <a:bodyPr wrap="none" rtlCol="0">
                <a:spAutoFit/>
              </a:bodyPr>
              <a:lstStyle/>
              <a:p>
                <a:pPr defTabSz="457200"/>
                <a:r>
                  <a:rPr lang="en-US">
                    <a:solidFill>
                      <a:prstClr val="black"/>
                    </a:solidFill>
                    <a:cs typeface="Times New Roman" panose="02020603050405020304" pitchFamily="18" charset="0"/>
                  </a:rPr>
                  <a:t>Intensity</a:t>
                </a:r>
              </a:p>
            </p:txBody>
          </p:sp>
          <p:sp>
            <p:nvSpPr>
              <p:cNvPr id="23" name="TextBox 22"/>
              <p:cNvSpPr txBox="1"/>
              <p:nvPr/>
            </p:nvSpPr>
            <p:spPr>
              <a:xfrm>
                <a:off x="3505384" y="2711277"/>
                <a:ext cx="492443" cy="338554"/>
              </a:xfrm>
              <a:prstGeom prst="rect">
                <a:avLst/>
              </a:prstGeom>
              <a:noFill/>
            </p:spPr>
            <p:txBody>
              <a:bodyPr wrap="none" rtlCol="0">
                <a:spAutoFit/>
              </a:bodyPr>
              <a:lstStyle/>
              <a:p>
                <a:pPr defTabSz="457200"/>
                <a:r>
                  <a:rPr lang="en-US" sz="1600">
                    <a:solidFill>
                      <a:prstClr val="black"/>
                    </a:solidFill>
                    <a:latin typeface="Times New Roman" panose="02020603050405020304" pitchFamily="18" charset="0"/>
                    <a:cs typeface="Times New Roman" panose="02020603050405020304" pitchFamily="18" charset="0"/>
                  </a:rPr>
                  <a:t>600</a:t>
                </a:r>
                <a:endParaRPr lang="en-US">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813713" y="2702509"/>
                <a:ext cx="492443" cy="338554"/>
              </a:xfrm>
              <a:prstGeom prst="rect">
                <a:avLst/>
              </a:prstGeom>
              <a:noFill/>
            </p:spPr>
            <p:txBody>
              <a:bodyPr wrap="none" rtlCol="0">
                <a:spAutoFit/>
              </a:bodyPr>
              <a:lstStyle/>
              <a:p>
                <a:pPr defTabSz="457200"/>
                <a:r>
                  <a:rPr lang="en-US" sz="1600">
                    <a:solidFill>
                      <a:prstClr val="black"/>
                    </a:solidFill>
                    <a:latin typeface="Times New Roman" panose="02020603050405020304" pitchFamily="18" charset="0"/>
                    <a:cs typeface="Times New Roman" panose="02020603050405020304" pitchFamily="18" charset="0"/>
                  </a:rPr>
                  <a:t>500</a:t>
                </a:r>
                <a:endParaRPr lang="en-US">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122042" y="2702509"/>
                <a:ext cx="492443" cy="338554"/>
              </a:xfrm>
              <a:prstGeom prst="rect">
                <a:avLst/>
              </a:prstGeom>
              <a:noFill/>
            </p:spPr>
            <p:txBody>
              <a:bodyPr wrap="none" rtlCol="0">
                <a:spAutoFit/>
              </a:bodyPr>
              <a:lstStyle/>
              <a:p>
                <a:pPr defTabSz="457200"/>
                <a:r>
                  <a:rPr lang="en-US" sz="1600">
                    <a:solidFill>
                      <a:prstClr val="black"/>
                    </a:solidFill>
                    <a:latin typeface="Times New Roman" panose="02020603050405020304" pitchFamily="18" charset="0"/>
                    <a:cs typeface="Times New Roman" panose="02020603050405020304" pitchFamily="18" charset="0"/>
                  </a:rPr>
                  <a:t>400</a:t>
                </a:r>
                <a:endParaRPr lang="en-US">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162358" y="2711277"/>
                <a:ext cx="492443" cy="338554"/>
              </a:xfrm>
              <a:prstGeom prst="rect">
                <a:avLst/>
              </a:prstGeom>
              <a:noFill/>
            </p:spPr>
            <p:txBody>
              <a:bodyPr wrap="none" rtlCol="0">
                <a:spAutoFit/>
              </a:bodyPr>
              <a:lstStyle/>
              <a:p>
                <a:pPr defTabSz="457200"/>
                <a:r>
                  <a:rPr lang="en-US" sz="1600">
                    <a:solidFill>
                      <a:prstClr val="black"/>
                    </a:solidFill>
                    <a:latin typeface="Times New Roman" panose="02020603050405020304" pitchFamily="18" charset="0"/>
                    <a:cs typeface="Times New Roman" panose="02020603050405020304" pitchFamily="18" charset="0"/>
                  </a:rPr>
                  <a:t>700</a:t>
                </a:r>
                <a:endParaRPr lang="en-US">
                  <a:solidFill>
                    <a:prstClr val="black"/>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88820" y="899160"/>
                <a:ext cx="2726530" cy="18033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9" name="TextBox 18"/>
            <p:cNvSpPr txBox="1"/>
            <p:nvPr/>
          </p:nvSpPr>
          <p:spPr>
            <a:xfrm>
              <a:off x="1666786" y="1961626"/>
              <a:ext cx="1196481" cy="461665"/>
            </a:xfrm>
            <a:prstGeom prst="rect">
              <a:avLst/>
            </a:prstGeom>
            <a:noFill/>
          </p:spPr>
          <p:txBody>
            <a:bodyPr wrap="none" rtlCol="0">
              <a:spAutoFit/>
            </a:bodyPr>
            <a:lstStyle/>
            <a:p>
              <a:pPr defTabSz="457200"/>
              <a:r>
                <a:rPr lang="en-US" sz="2400" u="sng">
                  <a:solidFill>
                    <a:prstClr val="black"/>
                  </a:solidFill>
                </a:rPr>
                <a:t>Sunlight</a:t>
              </a:r>
            </a:p>
          </p:txBody>
        </p:sp>
      </p:grpSp>
      <p:grpSp>
        <p:nvGrpSpPr>
          <p:cNvPr id="28" name="Group 27"/>
          <p:cNvGrpSpPr/>
          <p:nvPr/>
        </p:nvGrpSpPr>
        <p:grpSpPr>
          <a:xfrm>
            <a:off x="4736338" y="1763048"/>
            <a:ext cx="4255511" cy="2201726"/>
            <a:chOff x="4093407" y="1809734"/>
            <a:chExt cx="4936068" cy="2557911"/>
          </a:xfrm>
        </p:grpSpPr>
        <p:pic>
          <p:nvPicPr>
            <p:cNvPr id="29" name="Picture 28"/>
            <p:cNvPicPr>
              <a:picLocks noChangeAspect="1"/>
            </p:cNvPicPr>
            <p:nvPr/>
          </p:nvPicPr>
          <p:blipFill rotWithShape="1">
            <a:blip r:embed="rId6"/>
            <a:srcRect l="-237"/>
            <a:stretch/>
          </p:blipFill>
          <p:spPr>
            <a:xfrm>
              <a:off x="4093407" y="2224520"/>
              <a:ext cx="4936068" cy="2143125"/>
            </a:xfrm>
            <a:prstGeom prst="rect">
              <a:avLst/>
            </a:prstGeom>
          </p:spPr>
        </p:pic>
        <p:sp>
          <p:nvSpPr>
            <p:cNvPr id="30" name="Rectangle 29"/>
            <p:cNvSpPr/>
            <p:nvPr/>
          </p:nvSpPr>
          <p:spPr>
            <a:xfrm>
              <a:off x="5853678" y="1809734"/>
              <a:ext cx="774571" cy="461665"/>
            </a:xfrm>
            <a:prstGeom prst="rect">
              <a:avLst/>
            </a:prstGeom>
          </p:spPr>
          <p:txBody>
            <a:bodyPr wrap="none">
              <a:spAutoFit/>
            </a:bodyPr>
            <a:lstStyle/>
            <a:p>
              <a:pPr defTabSz="457200"/>
              <a:r>
                <a:rPr lang="en-US" sz="2400" u="sng">
                  <a:solidFill>
                    <a:prstClr val="black"/>
                  </a:solidFill>
                </a:rPr>
                <a:t>LEDs</a:t>
              </a:r>
              <a:endParaRPr lang="en-US" u="sng">
                <a:solidFill>
                  <a:prstClr val="black"/>
                </a:solidFill>
              </a:endParaRPr>
            </a:p>
          </p:txBody>
        </p:sp>
      </p:grpSp>
      <p:sp>
        <p:nvSpPr>
          <p:cNvPr id="31" name="Rectangle 30"/>
          <p:cNvSpPr/>
          <p:nvPr/>
        </p:nvSpPr>
        <p:spPr>
          <a:xfrm>
            <a:off x="157894" y="6065707"/>
            <a:ext cx="9156887" cy="523220"/>
          </a:xfrm>
          <a:prstGeom prst="rect">
            <a:avLst/>
          </a:prstGeom>
        </p:spPr>
        <p:txBody>
          <a:bodyPr wrap="square">
            <a:spAutoFit/>
          </a:bodyPr>
          <a:lstStyle/>
          <a:p>
            <a:pPr defTabSz="457200"/>
            <a:r>
              <a:rPr lang="en-US" sz="1400" dirty="0">
                <a:solidFill>
                  <a:prstClr val="black"/>
                </a:solidFill>
                <a:cs typeface="Arial" panose="020B0604020202020204" pitchFamily="34" charset="0"/>
              </a:rPr>
              <a:t>Kirk-</a:t>
            </a:r>
            <a:r>
              <a:rPr lang="en-US" sz="1400" dirty="0" err="1">
                <a:solidFill>
                  <a:prstClr val="black"/>
                </a:solidFill>
                <a:cs typeface="Arial" panose="020B0604020202020204" pitchFamily="34" charset="0"/>
              </a:rPr>
              <a:t>Othmer</a:t>
            </a:r>
            <a:r>
              <a:rPr lang="en-US" sz="1400" dirty="0">
                <a:solidFill>
                  <a:prstClr val="black"/>
                </a:solidFill>
                <a:cs typeface="Arial" panose="020B0604020202020204" pitchFamily="34" charset="0"/>
              </a:rPr>
              <a:t> Encyclopedia of Chemical Technology (John Wiley &amp; Sons, Inc., Hoboken, NJ, USA, 2000).</a:t>
            </a:r>
          </a:p>
          <a:p>
            <a:pPr defTabSz="457200"/>
            <a:r>
              <a:rPr lang="en-US" sz="1400" dirty="0">
                <a:solidFill>
                  <a:prstClr val="black"/>
                </a:solidFill>
                <a:cs typeface="Arial" panose="020B0604020202020204" pitchFamily="34" charset="0"/>
              </a:rPr>
              <a:t>S. Keeping, How the CIE Color Space is Used to Design Better LEDs. </a:t>
            </a:r>
            <a:r>
              <a:rPr lang="en-US" sz="1400" i="1" dirty="0">
                <a:solidFill>
                  <a:prstClr val="black"/>
                </a:solidFill>
                <a:cs typeface="Arial" panose="020B0604020202020204" pitchFamily="34" charset="0"/>
              </a:rPr>
              <a:t>Digi-Key Artic. </a:t>
            </a:r>
            <a:r>
              <a:rPr lang="en-US" sz="1400" i="1" dirty="0" err="1">
                <a:solidFill>
                  <a:prstClr val="black"/>
                </a:solidFill>
                <a:cs typeface="Arial" panose="020B0604020202020204" pitchFamily="34" charset="0"/>
              </a:rPr>
              <a:t>Libr</a:t>
            </a:r>
            <a:r>
              <a:rPr lang="en-US" sz="1400" i="1" dirty="0">
                <a:solidFill>
                  <a:prstClr val="black"/>
                </a:solidFill>
                <a:cs typeface="Arial" panose="020B0604020202020204" pitchFamily="34" charset="0"/>
              </a:rPr>
              <a:t>.</a:t>
            </a:r>
            <a:endParaRPr lang="en-US" sz="1400" dirty="0">
              <a:solidFill>
                <a:prstClr val="black"/>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54093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2010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Despite Their Low Overall Cost, LEDs have not Been as Widely Adopted as Expected</a:t>
            </a:r>
            <a:endParaRPr lang="en-US" sz="3600" b="1" dirty="0">
              <a:solidFill>
                <a:prstClr val="black"/>
              </a:solidFill>
              <a:latin typeface="Calibri" panose="020F0502020204030204"/>
            </a:endParaRPr>
          </a:p>
          <a:p>
            <a:pPr marL="1028700" lvl="1" indent="-571500" defTabSz="457200">
              <a:buFont typeface="Arial" charset="0"/>
              <a:buChar char="•"/>
            </a:pPr>
            <a:endParaRPr lang="en-US" sz="600" b="1" dirty="0">
              <a:solidFill>
                <a:prstClr val="black"/>
              </a:solidFill>
            </a:endParaRPr>
          </a:p>
          <a:p>
            <a:pPr marL="571500" indent="-571500" algn="l">
              <a:buFont typeface="Arial" charset="0"/>
              <a:buChar char="•"/>
            </a:pPr>
            <a:endParaRPr lang="en-US" sz="3200" b="1" dirty="0">
              <a:solidFill>
                <a:prstClr val="black"/>
              </a:solidFill>
              <a:latin typeface="Calibri" panose="020F0502020204030204"/>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sp>
        <p:nvSpPr>
          <p:cNvPr id="2" name="Rectangle 1"/>
          <p:cNvSpPr/>
          <p:nvPr/>
        </p:nvSpPr>
        <p:spPr>
          <a:xfrm>
            <a:off x="947456" y="2947961"/>
            <a:ext cx="7426171" cy="2492990"/>
          </a:xfrm>
          <a:prstGeom prst="rect">
            <a:avLst/>
          </a:prstGeom>
        </p:spPr>
        <p:txBody>
          <a:bodyPr wrap="square">
            <a:spAutoFit/>
          </a:bodyPr>
          <a:lstStyle/>
          <a:p>
            <a:pPr marL="571500" indent="-571500" defTabSz="457200">
              <a:buFont typeface="Arial" charset="0"/>
              <a:buChar char="•"/>
            </a:pPr>
            <a:r>
              <a:rPr lang="en-US" sz="3200" dirty="0">
                <a:solidFill>
                  <a:prstClr val="black"/>
                </a:solidFill>
              </a:rPr>
              <a:t>High Up-Front Costs</a:t>
            </a:r>
          </a:p>
          <a:p>
            <a:pPr marL="571500" indent="-571500" defTabSz="457200">
              <a:buFont typeface="Arial" charset="0"/>
              <a:buChar char="•"/>
            </a:pPr>
            <a:r>
              <a:rPr lang="en-US" sz="3200" dirty="0">
                <a:solidFill>
                  <a:prstClr val="black"/>
                </a:solidFill>
              </a:rPr>
              <a:t>Lack of Clear Information</a:t>
            </a:r>
          </a:p>
          <a:p>
            <a:pPr marL="803275" lvl="1" indent="-346075" defTabSz="457200">
              <a:buFont typeface="Arial" charset="0"/>
              <a:buChar char="•"/>
            </a:pPr>
            <a:r>
              <a:rPr lang="en-US" sz="2000" dirty="0">
                <a:solidFill>
                  <a:prstClr val="black"/>
                </a:solidFill>
              </a:rPr>
              <a:t>Lumens </a:t>
            </a:r>
          </a:p>
          <a:p>
            <a:pPr marL="803275" lvl="1" indent="-346075" defTabSz="457200">
              <a:buFont typeface="Arial" charset="0"/>
              <a:buChar char="•"/>
            </a:pPr>
            <a:r>
              <a:rPr lang="en-US" sz="2000" dirty="0">
                <a:solidFill>
                  <a:prstClr val="black"/>
                </a:solidFill>
              </a:rPr>
              <a:t>Equivalent Watts vs. Watts Consumed</a:t>
            </a:r>
          </a:p>
          <a:p>
            <a:pPr marL="803275" lvl="1" indent="-346075" defTabSz="457200">
              <a:buFont typeface="Arial" charset="0"/>
              <a:buChar char="•"/>
            </a:pPr>
            <a:r>
              <a:rPr lang="en-US" sz="2000" dirty="0">
                <a:solidFill>
                  <a:prstClr val="black"/>
                </a:solidFill>
              </a:rPr>
              <a:t>Color Temperature</a:t>
            </a:r>
          </a:p>
          <a:p>
            <a:pPr marL="571500" indent="-571500" defTabSz="457200">
              <a:buFont typeface="Arial" charset="0"/>
              <a:buChar char="•"/>
            </a:pPr>
            <a:r>
              <a:rPr lang="en-US" sz="3200" dirty="0">
                <a:solidFill>
                  <a:prstClr val="black"/>
                </a:solidFill>
              </a:rPr>
              <a:t>Color Stigmatization</a:t>
            </a:r>
          </a:p>
        </p:txBody>
      </p:sp>
      <p:sp>
        <p:nvSpPr>
          <p:cNvPr id="3" name="Slide Number Placeholder 2"/>
          <p:cNvSpPr>
            <a:spLocks noGrp="1"/>
          </p:cNvSpPr>
          <p:nvPr>
            <p:ph type="sldNum" sz="quarter" idx="12"/>
          </p:nvPr>
        </p:nvSpPr>
        <p:spPr/>
        <p:txBody>
          <a:bodyPr/>
          <a:lstStyle/>
          <a:p>
            <a:fld id="{444C5EA0-27E7-42B5-B172-7DE394753F1F}"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3546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2010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As With Most Electronics, LED Cost will Decline as Demand and Production Increases</a:t>
            </a:r>
            <a:endParaRPr lang="en-US" sz="3600" b="1" dirty="0">
              <a:solidFill>
                <a:prstClr val="black"/>
              </a:solidFill>
              <a:latin typeface="Calibri" panose="020F0502020204030204"/>
            </a:endParaRPr>
          </a:p>
          <a:p>
            <a:pPr marL="1028700" lvl="1" indent="-571500" defTabSz="457200">
              <a:buFont typeface="Arial" charset="0"/>
              <a:buChar char="•"/>
            </a:pPr>
            <a:endParaRPr lang="en-US" sz="600" b="1" dirty="0">
              <a:solidFill>
                <a:prstClr val="black"/>
              </a:solidFill>
            </a:endParaRPr>
          </a:p>
          <a:p>
            <a:pPr marL="571500" indent="-571500" algn="l">
              <a:buFont typeface="Arial" charset="0"/>
              <a:buChar char="•"/>
            </a:pPr>
            <a:endParaRPr lang="en-US" sz="3200" b="1" dirty="0">
              <a:solidFill>
                <a:prstClr val="black"/>
              </a:solidFill>
              <a:latin typeface="Calibri" panose="020F0502020204030204"/>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272683"/>
            <a:ext cx="7886700" cy="3884494"/>
          </a:xfrm>
          <a:prstGeom prst="rect">
            <a:avLst/>
          </a:prstGeom>
        </p:spPr>
      </p:pic>
      <p:sp>
        <p:nvSpPr>
          <p:cNvPr id="3" name="Rectangle 2"/>
          <p:cNvSpPr/>
          <p:nvPr/>
        </p:nvSpPr>
        <p:spPr>
          <a:xfrm>
            <a:off x="770373" y="6147181"/>
            <a:ext cx="1114857" cy="307777"/>
          </a:xfrm>
          <a:prstGeom prst="rect">
            <a:avLst/>
          </a:prstGeom>
        </p:spPr>
        <p:txBody>
          <a:bodyPr wrap="none">
            <a:spAutoFit/>
          </a:bodyPr>
          <a:lstStyle/>
          <a:p>
            <a:pPr defTabSz="457200"/>
            <a:r>
              <a:rPr lang="en-US" sz="1400" i="1" dirty="0">
                <a:solidFill>
                  <a:prstClr val="black"/>
                </a:solidFill>
                <a:cs typeface="Arial" panose="020B0604020202020204" pitchFamily="34" charset="0"/>
              </a:rPr>
              <a:t>Source: DOE </a:t>
            </a:r>
            <a:endParaRPr lang="en-US" sz="1400" dirty="0">
              <a:solidFill>
                <a:prstClr val="black"/>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23577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3" name="Title 1"/>
          <p:cNvSpPr txBox="1">
            <a:spLocks/>
          </p:cNvSpPr>
          <p:nvPr/>
        </p:nvSpPr>
        <p:spPr>
          <a:xfrm>
            <a:off x="770373" y="1071668"/>
            <a:ext cx="7603254" cy="12010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Setting Standards for Lightbulb Efficiencies can Increase LED Demand</a:t>
            </a:r>
            <a:endParaRPr lang="en-US" sz="3600" b="1" dirty="0">
              <a:solidFill>
                <a:prstClr val="black"/>
              </a:solidFill>
              <a:latin typeface="Calibri" panose="020F0502020204030204"/>
            </a:endParaRPr>
          </a:p>
          <a:p>
            <a:pPr marL="1028700" lvl="1" indent="-571500" defTabSz="457200">
              <a:buFont typeface="Arial" charset="0"/>
              <a:buChar char="•"/>
            </a:pPr>
            <a:endParaRPr lang="en-US" sz="2400" dirty="0">
              <a:solidFill>
                <a:prstClr val="black"/>
              </a:solidFill>
            </a:endParaRPr>
          </a:p>
          <a:p>
            <a:pPr marL="571500" indent="-571500" algn="l">
              <a:buFont typeface="Arial" charset="0"/>
              <a:buChar char="•"/>
            </a:pPr>
            <a:r>
              <a:rPr lang="en-US" sz="2400" dirty="0">
                <a:solidFill>
                  <a:prstClr val="black"/>
                </a:solidFill>
                <a:latin typeface="Calibri" panose="020F0502020204030204"/>
              </a:rPr>
              <a:t>In 2012, the </a:t>
            </a:r>
            <a:r>
              <a:rPr lang="en-US" sz="2400" i="1" dirty="0">
                <a:solidFill>
                  <a:prstClr val="black"/>
                </a:solidFill>
                <a:latin typeface="Calibri" panose="020F0502020204030204"/>
              </a:rPr>
              <a:t>Energy Independence and Security Act of 2007</a:t>
            </a:r>
            <a:r>
              <a:rPr lang="en-US" sz="2400" dirty="0">
                <a:solidFill>
                  <a:prstClr val="black"/>
                </a:solidFill>
                <a:latin typeface="Calibri" panose="020F0502020204030204"/>
              </a:rPr>
              <a:t> began to require all light bulbs be at least 25% more efficient than traditional incandescent bulbs</a:t>
            </a: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sp>
        <p:nvSpPr>
          <p:cNvPr id="3" name="Rectangle 2"/>
          <p:cNvSpPr/>
          <p:nvPr/>
        </p:nvSpPr>
        <p:spPr>
          <a:xfrm>
            <a:off x="770373" y="6147181"/>
            <a:ext cx="1114857" cy="307777"/>
          </a:xfrm>
          <a:prstGeom prst="rect">
            <a:avLst/>
          </a:prstGeom>
        </p:spPr>
        <p:txBody>
          <a:bodyPr wrap="none">
            <a:spAutoFit/>
          </a:bodyPr>
          <a:lstStyle/>
          <a:p>
            <a:pPr defTabSz="457200"/>
            <a:r>
              <a:rPr lang="en-US" sz="1400" i="1" dirty="0">
                <a:solidFill>
                  <a:prstClr val="black"/>
                </a:solidFill>
                <a:cs typeface="Arial" panose="020B0604020202020204" pitchFamily="34" charset="0"/>
              </a:rPr>
              <a:t>Source: DOE </a:t>
            </a:r>
            <a:endParaRPr lang="en-US" sz="1400" dirty="0">
              <a:solidFill>
                <a:prstClr val="black"/>
              </a:solidFill>
              <a:cs typeface="Arial" panose="020B0604020202020204" pitchFamily="34" charset="0"/>
            </a:endParaRPr>
          </a:p>
        </p:txBody>
      </p:sp>
      <p:pic>
        <p:nvPicPr>
          <p:cNvPr id="5122" name="Picture 2" descr="Image result for us department of ener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07" y="3755238"/>
            <a:ext cx="2330388" cy="23303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167170" y="3890446"/>
            <a:ext cx="3538646" cy="2089983"/>
            <a:chOff x="4167170" y="3890446"/>
            <a:chExt cx="3538646" cy="2089983"/>
          </a:xfrm>
        </p:grpSpPr>
        <p:pic>
          <p:nvPicPr>
            <p:cNvPr id="15" name="Picture 14"/>
            <p:cNvPicPr>
              <a:picLocks noChangeAspect="1"/>
            </p:cNvPicPr>
            <p:nvPr/>
          </p:nvPicPr>
          <p:blipFill rotWithShape="1">
            <a:blip r:embed="rId5"/>
            <a:srcRect l="25482" r="26338"/>
            <a:stretch/>
          </p:blipFill>
          <p:spPr>
            <a:xfrm>
              <a:off x="5416301" y="3911556"/>
              <a:ext cx="989259" cy="2053263"/>
            </a:xfrm>
            <a:prstGeom prst="rect">
              <a:avLst/>
            </a:prstGeom>
          </p:spPr>
        </p:pic>
        <p:pic>
          <p:nvPicPr>
            <p:cNvPr id="5126" name="Picture 6" descr="Image result for halogen light bul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42" r="20664"/>
            <a:stretch/>
          </p:blipFill>
          <p:spPr bwMode="auto">
            <a:xfrm>
              <a:off x="6489575" y="3911556"/>
              <a:ext cx="1216241" cy="2047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a:srcRect l="24213" t="5055" r="23903" b="1876"/>
            <a:stretch/>
          </p:blipFill>
          <p:spPr>
            <a:xfrm>
              <a:off x="4167170" y="3890446"/>
              <a:ext cx="1165116" cy="2089983"/>
            </a:xfrm>
            <a:prstGeom prst="rect">
              <a:avLst/>
            </a:prstGeom>
          </p:spPr>
        </p:pic>
      </p:gr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39410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9"/>
            <a:ext cx="7603254" cy="7679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 Clear Information is Key to Removing Stigma</a:t>
            </a:r>
          </a:p>
          <a:p>
            <a:endParaRPr lang="en-US" sz="1000" b="1" dirty="0">
              <a:solidFill>
                <a:prstClr val="black"/>
              </a:solidFill>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2054" name="Picture 6" descr="Image result for LED lighting f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861" y="1741969"/>
            <a:ext cx="3310159" cy="4694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l="3398" r="67440" b="19667"/>
          <a:stretch/>
        </p:blipFill>
        <p:spPr>
          <a:xfrm>
            <a:off x="1303206" y="2308512"/>
            <a:ext cx="1758345" cy="3224206"/>
          </a:xfrm>
          <a:prstGeom prst="rect">
            <a:avLst/>
          </a:prstGeom>
        </p:spPr>
      </p:pic>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794563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0619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The Difficulty of Improving the Color Accuracy of LEDs is Green Light</a:t>
            </a:r>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17" name="Content Placeholder 3"/>
          <p:cNvPicPr>
            <a:picLocks noChangeAspect="1"/>
          </p:cNvPicPr>
          <p:nvPr/>
        </p:nvPicPr>
        <p:blipFill>
          <a:blip r:embed="rId4"/>
          <a:stretch>
            <a:fillRect/>
          </a:stretch>
        </p:blipFill>
        <p:spPr>
          <a:xfrm>
            <a:off x="0" y="2137724"/>
            <a:ext cx="6503542" cy="297166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1883" y="3588426"/>
            <a:ext cx="3375557" cy="2980889"/>
          </a:xfrm>
          <a:prstGeom prst="rect">
            <a:avLst/>
          </a:prstGeom>
        </p:spPr>
      </p:pic>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87394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3" name="Title 1"/>
          <p:cNvSpPr txBox="1">
            <a:spLocks/>
          </p:cNvSpPr>
          <p:nvPr/>
        </p:nvSpPr>
        <p:spPr>
          <a:xfrm>
            <a:off x="770373" y="1071669"/>
            <a:ext cx="7603254" cy="7679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Improving Phosphor Efficiency</a:t>
            </a:r>
          </a:p>
          <a:p>
            <a:endParaRPr lang="en-US" sz="1000" b="1" dirty="0">
              <a:solidFill>
                <a:prstClr val="black"/>
              </a:solidFill>
            </a:endParaRP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pic>
        <p:nvPicPr>
          <p:cNvPr id="2" name="Picture 1"/>
          <p:cNvPicPr>
            <a:picLocks noChangeAspect="1"/>
          </p:cNvPicPr>
          <p:nvPr/>
        </p:nvPicPr>
        <p:blipFill>
          <a:blip r:embed="rId4"/>
          <a:stretch>
            <a:fillRect/>
          </a:stretch>
        </p:blipFill>
        <p:spPr>
          <a:xfrm>
            <a:off x="2467405" y="1666768"/>
            <a:ext cx="4209190" cy="4676878"/>
          </a:xfrm>
          <a:prstGeom prst="rect">
            <a:avLst/>
          </a:prstGeom>
        </p:spPr>
      </p:pic>
      <p:sp>
        <p:nvSpPr>
          <p:cNvPr id="3" name="Rectangle 2"/>
          <p:cNvSpPr/>
          <p:nvPr/>
        </p:nvSpPr>
        <p:spPr>
          <a:xfrm>
            <a:off x="1382697" y="6282725"/>
            <a:ext cx="6378606" cy="307777"/>
          </a:xfrm>
          <a:prstGeom prst="rect">
            <a:avLst/>
          </a:prstGeom>
        </p:spPr>
        <p:txBody>
          <a:bodyPr wrap="square">
            <a:spAutoFit/>
          </a:bodyPr>
          <a:lstStyle/>
          <a:p>
            <a:pPr algn="ctr" defTabSz="457200"/>
            <a:r>
              <a:rPr lang="en-US" sz="1400" dirty="0">
                <a:solidFill>
                  <a:prstClr val="black"/>
                </a:solidFill>
              </a:rPr>
              <a:t>Z. Xia, Q. Liu / Progress in Materials Science 84 (2016) 59–117</a:t>
            </a:r>
          </a:p>
        </p:txBody>
      </p:sp>
      <p:sp>
        <p:nvSpPr>
          <p:cNvPr id="5" name="Slide Number Placeholder 4"/>
          <p:cNvSpPr>
            <a:spLocks noGrp="1"/>
          </p:cNvSpPr>
          <p:nvPr>
            <p:ph type="sldNum" sz="quarter" idx="12"/>
          </p:nvPr>
        </p:nvSpPr>
        <p:spPr/>
        <p:txBody>
          <a:bodyPr/>
          <a:lstStyle/>
          <a:p>
            <a:fld id="{444C5EA0-27E7-42B5-B172-7DE394753F1F}"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06011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1664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Smart Bulbs Can Help Displace Stigma and Further Reduce Energy Usage</a:t>
            </a:r>
          </a:p>
          <a:p>
            <a:endParaRPr lang="en-US" sz="1000" b="1" dirty="0">
              <a:solidFill>
                <a:prstClr val="black"/>
              </a:solidFill>
            </a:endParaRPr>
          </a:p>
          <a:p>
            <a:pPr algn="l"/>
            <a:endParaRPr lang="en-US" sz="2400" b="1" dirty="0">
              <a:solidFill>
                <a:prstClr val="black"/>
              </a:solidFill>
            </a:endParaRPr>
          </a:p>
        </p:txBody>
      </p:sp>
      <p:pic>
        <p:nvPicPr>
          <p:cNvPr id="4098" name="Picture 2" descr="Image result for philips h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6" y="2698257"/>
            <a:ext cx="2695198" cy="26951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hilips hue"/>
          <p:cNvPicPr>
            <a:picLocks noChangeAspect="1" noChangeArrowheads="1"/>
          </p:cNvPicPr>
          <p:nvPr/>
        </p:nvPicPr>
        <p:blipFill rotWithShape="1">
          <a:blip r:embed="rId5">
            <a:extLst>
              <a:ext uri="{28A0092B-C50C-407E-A947-70E740481C1C}">
                <a14:useLocalDpi xmlns:a14="http://schemas.microsoft.com/office/drawing/2010/main" val="0"/>
              </a:ext>
            </a:extLst>
          </a:blip>
          <a:srcRect l="30311"/>
          <a:stretch/>
        </p:blipFill>
        <p:spPr bwMode="auto">
          <a:xfrm>
            <a:off x="3638550" y="2141921"/>
            <a:ext cx="5310327" cy="38195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97557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15484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solidFill>
                  <a:prstClr val="black"/>
                </a:solidFill>
              </a:rPr>
              <a:t>Policy, New Materials, and Smart Devices Togeather Can Address the Challenges of Solid State Lighting</a:t>
            </a:r>
          </a:p>
        </p:txBody>
      </p:sp>
      <p:pic>
        <p:nvPicPr>
          <p:cNvPr id="15" name="Picture 2" descr="Image result for philips h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663" y="2604093"/>
            <a:ext cx="1488165" cy="14881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a:srcRect l="9049" r="21520" b="67430"/>
          <a:stretch/>
        </p:blipFill>
        <p:spPr>
          <a:xfrm>
            <a:off x="2858718" y="4598783"/>
            <a:ext cx="3477639" cy="1812644"/>
          </a:xfrm>
          <a:prstGeom prst="rect">
            <a:avLst/>
          </a:prstGeom>
        </p:spPr>
      </p:pic>
      <p:pic>
        <p:nvPicPr>
          <p:cNvPr id="17" name="Picture 16"/>
          <p:cNvPicPr>
            <a:picLocks noChangeAspect="1"/>
          </p:cNvPicPr>
          <p:nvPr/>
        </p:nvPicPr>
        <p:blipFill rotWithShape="1">
          <a:blip r:embed="rId6"/>
          <a:srcRect l="3398" r="67440" b="19667"/>
          <a:stretch/>
        </p:blipFill>
        <p:spPr>
          <a:xfrm>
            <a:off x="6290970" y="2328085"/>
            <a:ext cx="1112629" cy="2040182"/>
          </a:xfrm>
          <a:prstGeom prst="rect">
            <a:avLst/>
          </a:prstGeom>
        </p:spPr>
      </p:pic>
      <p:sp>
        <p:nvSpPr>
          <p:cNvPr id="2" name="Arrow: Left-Right 1"/>
          <p:cNvSpPr/>
          <p:nvPr/>
        </p:nvSpPr>
        <p:spPr>
          <a:xfrm>
            <a:off x="2916315" y="3013746"/>
            <a:ext cx="3311371" cy="67871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n-US">
              <a:solidFill>
                <a:prstClr val="white"/>
              </a:solidFill>
            </a:endParaRPr>
          </a:p>
        </p:txBody>
      </p:sp>
      <p:sp>
        <p:nvSpPr>
          <p:cNvPr id="18" name="Arrow: Left-Right 17"/>
          <p:cNvSpPr/>
          <p:nvPr/>
        </p:nvSpPr>
        <p:spPr>
          <a:xfrm rot="2700000">
            <a:off x="2112763" y="4393919"/>
            <a:ext cx="1363478" cy="67871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n-US">
              <a:solidFill>
                <a:prstClr val="white"/>
              </a:solidFill>
            </a:endParaRPr>
          </a:p>
        </p:txBody>
      </p:sp>
      <p:sp>
        <p:nvSpPr>
          <p:cNvPr id="19" name="Arrow: Left-Right 18"/>
          <p:cNvSpPr/>
          <p:nvPr/>
        </p:nvSpPr>
        <p:spPr>
          <a:xfrm rot="8100000">
            <a:off x="5729906" y="4394956"/>
            <a:ext cx="1363478" cy="67871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n-US">
              <a:solidFill>
                <a:prstClr val="white"/>
              </a:solidFill>
            </a:endParaRPr>
          </a:p>
        </p:txBody>
      </p:sp>
      <p:sp>
        <p:nvSpPr>
          <p:cNvPr id="3" name="Rectangle 2"/>
          <p:cNvSpPr/>
          <p:nvPr/>
        </p:nvSpPr>
        <p:spPr>
          <a:xfrm>
            <a:off x="5513033" y="5654773"/>
            <a:ext cx="1420427" cy="666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Slide Number Placeholder 3"/>
          <p:cNvSpPr>
            <a:spLocks noGrp="1"/>
          </p:cNvSpPr>
          <p:nvPr>
            <p:ph type="sldNum" sz="quarter" idx="12"/>
          </p:nvPr>
        </p:nvSpPr>
        <p:spPr/>
        <p:txBody>
          <a:bodyPr/>
          <a:lstStyle/>
          <a:p>
            <a:fld id="{444C5EA0-27E7-42B5-B172-7DE394753F1F}"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36896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defTabSz="457200"/>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defTabSz="457200"/>
              <a:r>
                <a:rPr lang="en-US" sz="2000" dirty="0">
                  <a:solidFill>
                    <a:prstClr val="white"/>
                  </a:solidFill>
                  <a:latin typeface="Arial Narrow" pitchFamily="34" charset="0"/>
                  <a:cs typeface="Arial" pitchFamily="34" charset="0"/>
                </a:rPr>
                <a:t>IGERT</a:t>
              </a:r>
            </a:p>
            <a:p>
              <a:pPr algn="ctr" defTabSz="457200"/>
              <a:r>
                <a:rPr lang="en-US" sz="1400" b="1" dirty="0">
                  <a:solidFill>
                    <a:prstClr val="white"/>
                  </a:solidFill>
                  <a:latin typeface="Arial Narrow" pitchFamily="34" charset="0"/>
                  <a:cs typeface="Arial" pitchFamily="34" charset="0"/>
                </a:rPr>
                <a:t>Energy Materials </a:t>
              </a:r>
            </a:p>
            <a:p>
              <a:pPr algn="ctr" defTabSz="457200"/>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defTabSz="457200"/>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770373" y="1071668"/>
            <a:ext cx="7603254" cy="38403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solidFill>
                  <a:prstClr val="black"/>
                </a:solidFill>
              </a:rPr>
              <a:t>Acknowledgements</a:t>
            </a:r>
          </a:p>
          <a:p>
            <a:endParaRPr lang="en-US" sz="1000" b="1" dirty="0">
              <a:solidFill>
                <a:prstClr val="black"/>
              </a:solidFill>
            </a:endParaRPr>
          </a:p>
          <a:p>
            <a:pPr marL="571500" indent="-571500" algn="l">
              <a:buFont typeface="Arial" charset="0"/>
              <a:buChar char="•"/>
            </a:pPr>
            <a:r>
              <a:rPr lang="en-US" sz="3200" b="1" dirty="0">
                <a:solidFill>
                  <a:prstClr val="black"/>
                </a:solidFill>
              </a:rPr>
              <a:t>Kera Allen, School of Public Policy</a:t>
            </a:r>
          </a:p>
          <a:p>
            <a:pPr marL="571500" indent="-571500" algn="l">
              <a:buFont typeface="Arial" charset="0"/>
              <a:buChar char="•"/>
            </a:pPr>
            <a:r>
              <a:rPr lang="en-US" sz="3200" b="1" dirty="0">
                <a:solidFill>
                  <a:prstClr val="black"/>
                </a:solidFill>
              </a:rPr>
              <a:t>Usayd Casewit, School of Public Policy</a:t>
            </a:r>
          </a:p>
          <a:p>
            <a:pPr marL="571500" indent="-571500" algn="l">
              <a:buFont typeface="Arial" charset="0"/>
              <a:buChar char="•"/>
            </a:pPr>
            <a:r>
              <a:rPr lang="en-US" sz="3200" b="1" dirty="0">
                <a:solidFill>
                  <a:prstClr val="black"/>
                </a:solidFill>
              </a:rPr>
              <a:t>Carolyn Buckley, School of Chemistry and Biochemistry</a:t>
            </a:r>
          </a:p>
          <a:p>
            <a:pPr marL="571500" indent="-571500" algn="l">
              <a:buFont typeface="Arial" charset="0"/>
              <a:buChar char="•"/>
            </a:pPr>
            <a:endParaRPr lang="en-US" sz="3200" b="1" dirty="0">
              <a:solidFill>
                <a:prstClr val="black"/>
              </a:solidFill>
            </a:endParaRPr>
          </a:p>
          <a:p>
            <a:pPr marL="571500" indent="-571500" algn="l">
              <a:buFont typeface="Arial" charset="0"/>
              <a:buChar char="•"/>
            </a:pPr>
            <a:r>
              <a:rPr lang="en-US" sz="3200" b="1" dirty="0">
                <a:solidFill>
                  <a:prstClr val="black"/>
                </a:solidFill>
              </a:rPr>
              <a:t>NSF IGERT Program </a:t>
            </a:r>
          </a:p>
          <a:p>
            <a:pPr algn="l"/>
            <a:endParaRPr lang="en-US" sz="2400" b="1" dirty="0">
              <a:solidFill>
                <a:prstClr val="black"/>
              </a:solidFill>
            </a:endParaRPr>
          </a:p>
          <a:p>
            <a:pPr marL="571500" indent="-571500" algn="l">
              <a:buFont typeface="Arial" charset="0"/>
              <a:buChar char="•"/>
            </a:pPr>
            <a:endParaRPr lang="en-US" sz="2400" b="1" dirty="0">
              <a:solidFill>
                <a:prstClr val="black"/>
              </a:solidFill>
            </a:endParaRPr>
          </a:p>
        </p:txBody>
      </p:sp>
      <p:sp>
        <p:nvSpPr>
          <p:cNvPr id="2" name="Slide Number Placeholder 1"/>
          <p:cNvSpPr>
            <a:spLocks noGrp="1"/>
          </p:cNvSpPr>
          <p:nvPr>
            <p:ph type="sldNum" sz="quarter" idx="12"/>
          </p:nvPr>
        </p:nvSpPr>
        <p:spPr/>
        <p:txBody>
          <a:bodyPr/>
          <a:lstStyle/>
          <a:p>
            <a:fld id="{444C5EA0-27E7-42B5-B172-7DE394753F1F}"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09132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189" y="-252039"/>
            <a:ext cx="8229600" cy="1143000"/>
          </a:xfrm>
        </p:spPr>
        <p:txBody>
          <a:bodyPr/>
          <a:lstStyle/>
          <a:p>
            <a:r>
              <a:rPr lang="en-US" dirty="0" smtClean="0">
                <a:solidFill>
                  <a:srgbClr val="0000FF"/>
                </a:solidFill>
              </a:rPr>
              <a:t>Legacy technology</a:t>
            </a:r>
            <a:endParaRPr lang="en-US" dirty="0">
              <a:solidFill>
                <a:srgbClr val="0000FF"/>
              </a:solidFill>
            </a:endParaRPr>
          </a:p>
        </p:txBody>
      </p:sp>
      <p:pic>
        <p:nvPicPr>
          <p:cNvPr id="4" name="Picture 3" descr="light bul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569" y="1340184"/>
            <a:ext cx="4177631" cy="4177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5467684" y="1874728"/>
            <a:ext cx="3088105" cy="3108544"/>
          </a:xfrm>
          <a:prstGeom prst="rect">
            <a:avLst/>
          </a:prstGeom>
          <a:noFill/>
        </p:spPr>
        <p:txBody>
          <a:bodyPr wrap="square" rtlCol="0">
            <a:spAutoFit/>
          </a:bodyPr>
          <a:lstStyle/>
          <a:p>
            <a:pPr marL="285750" indent="-285750" defTabSz="457200">
              <a:buFont typeface="Wingdings" charset="2"/>
              <a:buChar char="q"/>
            </a:pPr>
            <a:r>
              <a:rPr lang="en-US" sz="2800" dirty="0">
                <a:solidFill>
                  <a:prstClr val="black"/>
                </a:solidFill>
              </a:rPr>
              <a:t> 60 Watts</a:t>
            </a:r>
          </a:p>
          <a:p>
            <a:pPr marL="285750" indent="-285750" defTabSz="457200">
              <a:buFont typeface="Wingdings" charset="2"/>
              <a:buChar char="q"/>
            </a:pPr>
            <a:endParaRPr lang="en-US" sz="2800" dirty="0">
              <a:solidFill>
                <a:prstClr val="black"/>
              </a:solidFill>
            </a:endParaRPr>
          </a:p>
          <a:p>
            <a:pPr marL="285750" indent="-285750" defTabSz="457200">
              <a:buFont typeface="Wingdings" charset="2"/>
              <a:buChar char="q"/>
            </a:pPr>
            <a:r>
              <a:rPr lang="en-US" sz="2800" dirty="0">
                <a:solidFill>
                  <a:prstClr val="black"/>
                </a:solidFill>
              </a:rPr>
              <a:t> 900 lumens</a:t>
            </a:r>
          </a:p>
          <a:p>
            <a:pPr marL="285750" indent="-285750" defTabSz="457200">
              <a:buFont typeface="Wingdings" charset="2"/>
              <a:buChar char="q"/>
            </a:pPr>
            <a:endParaRPr lang="en-US" sz="2800" dirty="0">
              <a:solidFill>
                <a:prstClr val="black"/>
              </a:solidFill>
            </a:endParaRPr>
          </a:p>
          <a:p>
            <a:pPr marL="285750" indent="-285750" defTabSz="457200">
              <a:buFont typeface="Wingdings" charset="2"/>
              <a:buChar char="q"/>
            </a:pPr>
            <a:r>
              <a:rPr lang="en-US" sz="2800" dirty="0">
                <a:solidFill>
                  <a:prstClr val="black"/>
                </a:solidFill>
              </a:rPr>
              <a:t> 15 lm/W</a:t>
            </a:r>
          </a:p>
          <a:p>
            <a:pPr marL="285750" indent="-285750" defTabSz="457200">
              <a:buFont typeface="Wingdings" charset="2"/>
              <a:buChar char="q"/>
            </a:pPr>
            <a:endParaRPr lang="en-US" sz="2800" dirty="0">
              <a:solidFill>
                <a:prstClr val="black"/>
              </a:solidFill>
            </a:endParaRPr>
          </a:p>
          <a:p>
            <a:pPr marL="285750" indent="-285750" defTabSz="457200">
              <a:buFont typeface="Wingdings" charset="2"/>
              <a:buChar char="q"/>
            </a:pPr>
            <a:r>
              <a:rPr lang="en-US" sz="2800" dirty="0">
                <a:solidFill>
                  <a:prstClr val="black"/>
                </a:solidFill>
              </a:rPr>
              <a:t> 1,500 h</a:t>
            </a:r>
          </a:p>
        </p:txBody>
      </p:sp>
      <p:sp>
        <p:nvSpPr>
          <p:cNvPr id="6" name="TextBox 5"/>
          <p:cNvSpPr txBox="1"/>
          <p:nvPr/>
        </p:nvSpPr>
        <p:spPr>
          <a:xfrm>
            <a:off x="5194024" y="5782235"/>
            <a:ext cx="3690471" cy="461665"/>
          </a:xfrm>
          <a:prstGeom prst="rect">
            <a:avLst/>
          </a:prstGeom>
          <a:noFill/>
        </p:spPr>
        <p:txBody>
          <a:bodyPr wrap="square" rtlCol="0">
            <a:spAutoFit/>
          </a:bodyPr>
          <a:lstStyle/>
          <a:p>
            <a:pPr defTabSz="457200"/>
            <a:r>
              <a:rPr lang="mr-IN" sz="2400" dirty="0">
                <a:solidFill>
                  <a:prstClr val="black"/>
                </a:solidFill>
              </a:rPr>
              <a:t>…</a:t>
            </a:r>
            <a:r>
              <a:rPr lang="en-US" sz="2400" dirty="0">
                <a:solidFill>
                  <a:prstClr val="black"/>
                </a:solidFill>
              </a:rPr>
              <a:t>see you in the museum.</a:t>
            </a:r>
          </a:p>
        </p:txBody>
      </p:sp>
      <p:sp>
        <p:nvSpPr>
          <p:cNvPr id="7" name="Slide Number Placeholder 6"/>
          <p:cNvSpPr>
            <a:spLocks noGrp="1"/>
          </p:cNvSpPr>
          <p:nvPr>
            <p:ph type="sldNum" sz="quarter" idx="12"/>
          </p:nvPr>
        </p:nvSpPr>
        <p:spPr/>
        <p:txBody>
          <a:bodyPr/>
          <a:lstStyle/>
          <a:p>
            <a:fld id="{34E8D05D-B949-AA47-BEC2-2E8FA4B00E99}"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829585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1130438" y="1071668"/>
            <a:ext cx="7603254" cy="38403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smtClean="0">
                <a:solidFill>
                  <a:prstClr val="black"/>
                </a:solidFill>
              </a:rPr>
              <a:t>Energy Efficiency &amp; SSL in the Built Environment</a:t>
            </a:r>
          </a:p>
          <a:p>
            <a:endParaRPr lang="en-US" sz="1000" b="1" dirty="0">
              <a:solidFill>
                <a:prstClr val="black"/>
              </a:solidFill>
            </a:endParaRPr>
          </a:p>
          <a:p>
            <a:pPr marL="571500" indent="-571500" algn="l">
              <a:buFont typeface="Arial" charset="0"/>
              <a:buChar char="•"/>
            </a:pPr>
            <a:r>
              <a:rPr lang="en-US" sz="3200" b="1" dirty="0" smtClean="0">
                <a:solidFill>
                  <a:prstClr val="black"/>
                </a:solidFill>
              </a:rPr>
              <a:t>Traditional Policy Approaches</a:t>
            </a:r>
            <a:endParaRPr lang="en-US" sz="600" b="1" dirty="0" smtClean="0">
              <a:solidFill>
                <a:prstClr val="black"/>
              </a:solidFill>
            </a:endParaRPr>
          </a:p>
          <a:p>
            <a:pPr marL="571500" indent="-571500" algn="l">
              <a:buFont typeface="Arial" charset="0"/>
              <a:buChar char="•"/>
            </a:pPr>
            <a:r>
              <a:rPr lang="en-US" sz="3200" b="1" dirty="0" smtClean="0">
                <a:solidFill>
                  <a:prstClr val="black"/>
                </a:solidFill>
              </a:rPr>
              <a:t>Market-based Approaches</a:t>
            </a:r>
          </a:p>
          <a:p>
            <a:pPr algn="l"/>
            <a:endParaRPr lang="en-US" sz="2400" b="1" dirty="0" smtClean="0">
              <a:solidFill>
                <a:prstClr val="black"/>
              </a:solidFill>
            </a:endParaRPr>
          </a:p>
          <a:p>
            <a:pPr marL="571500" indent="-571500" algn="l">
              <a:buFont typeface="Arial" charset="0"/>
              <a:buChar char="•"/>
            </a:pPr>
            <a:endParaRPr lang="en-US" sz="2400" b="1" dirty="0">
              <a:solidFill>
                <a:prstClr val="black"/>
              </a:solidFill>
            </a:endParaRPr>
          </a:p>
        </p:txBody>
      </p:sp>
      <p:pic>
        <p:nvPicPr>
          <p:cNvPr id="2" name="Picture 1"/>
          <p:cNvPicPr>
            <a:picLocks noChangeAspect="1"/>
          </p:cNvPicPr>
          <p:nvPr/>
        </p:nvPicPr>
        <p:blipFill>
          <a:blip r:embed="rId4"/>
          <a:stretch>
            <a:fillRect/>
          </a:stretch>
        </p:blipFill>
        <p:spPr>
          <a:xfrm>
            <a:off x="-135215" y="3473607"/>
            <a:ext cx="3450431" cy="2957512"/>
          </a:xfrm>
          <a:prstGeom prst="rect">
            <a:avLst/>
          </a:prstGeom>
        </p:spPr>
      </p:pic>
      <p:pic>
        <p:nvPicPr>
          <p:cNvPr id="3" name="Picture 2"/>
          <p:cNvPicPr>
            <a:picLocks noChangeAspect="1"/>
          </p:cNvPicPr>
          <p:nvPr/>
        </p:nvPicPr>
        <p:blipFill>
          <a:blip r:embed="rId5"/>
          <a:stretch>
            <a:fillRect/>
          </a:stretch>
        </p:blipFill>
        <p:spPr>
          <a:xfrm>
            <a:off x="6349491" y="3584575"/>
            <a:ext cx="2758279" cy="2846544"/>
          </a:xfrm>
          <a:prstGeom prst="rect">
            <a:avLst/>
          </a:prstGeom>
        </p:spPr>
      </p:pic>
      <p:pic>
        <p:nvPicPr>
          <p:cNvPr id="4" name="Picture 3"/>
          <p:cNvPicPr>
            <a:picLocks noChangeAspect="1"/>
          </p:cNvPicPr>
          <p:nvPr/>
        </p:nvPicPr>
        <p:blipFill>
          <a:blip r:embed="rId6"/>
          <a:stretch>
            <a:fillRect/>
          </a:stretch>
        </p:blipFill>
        <p:spPr>
          <a:xfrm>
            <a:off x="3075490" y="4110744"/>
            <a:ext cx="3175000" cy="1816100"/>
          </a:xfrm>
          <a:prstGeom prst="rect">
            <a:avLst/>
          </a:prstGeom>
        </p:spPr>
      </p:pic>
    </p:spTree>
    <p:extLst>
      <p:ext uri="{BB962C8B-B14F-4D97-AF65-F5344CB8AC3E}">
        <p14:creationId xmlns:p14="http://schemas.microsoft.com/office/powerpoint/2010/main" val="2437655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1130438" y="1071668"/>
            <a:ext cx="7603254" cy="38403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smtClean="0">
                <a:solidFill>
                  <a:prstClr val="black"/>
                </a:solidFill>
              </a:rPr>
              <a:t>Theory: Why Volunteer for Certification?</a:t>
            </a:r>
          </a:p>
          <a:p>
            <a:endParaRPr lang="en-US" sz="1000" b="1" dirty="0">
              <a:solidFill>
                <a:prstClr val="black"/>
              </a:solidFill>
            </a:endParaRPr>
          </a:p>
          <a:p>
            <a:pPr marL="571500" indent="-571500" algn="l">
              <a:buFont typeface="Arial" charset="0"/>
              <a:buChar char="•"/>
            </a:pPr>
            <a:r>
              <a:rPr lang="en-US" sz="3200" b="1" dirty="0" smtClean="0">
                <a:solidFill>
                  <a:prstClr val="black"/>
                </a:solidFill>
              </a:rPr>
              <a:t>Market premiums from signaling green</a:t>
            </a:r>
          </a:p>
          <a:p>
            <a:pPr marL="571500" indent="-571500" algn="l">
              <a:buFont typeface="Arial" charset="0"/>
              <a:buChar char="•"/>
            </a:pPr>
            <a:r>
              <a:rPr lang="en-US" sz="3200" b="1" dirty="0" smtClean="0">
                <a:solidFill>
                  <a:prstClr val="black"/>
                </a:solidFill>
              </a:rPr>
              <a:t>Improved employee/occupant experience</a:t>
            </a:r>
          </a:p>
          <a:p>
            <a:pPr marL="571500" indent="-571500" algn="l">
              <a:buFont typeface="Arial" charset="0"/>
              <a:buChar char="•"/>
            </a:pPr>
            <a:r>
              <a:rPr lang="en-US" sz="3200" b="1" dirty="0" smtClean="0">
                <a:solidFill>
                  <a:prstClr val="black"/>
                </a:solidFill>
              </a:rPr>
              <a:t>Reduced utility bills</a:t>
            </a:r>
          </a:p>
          <a:p>
            <a:pPr algn="l"/>
            <a:endParaRPr lang="en-US" sz="2400" b="1" dirty="0" smtClean="0">
              <a:solidFill>
                <a:prstClr val="black"/>
              </a:solidFill>
            </a:endParaRPr>
          </a:p>
          <a:p>
            <a:pPr marL="571500" indent="-571500" algn="l">
              <a:buFont typeface="Arial" charset="0"/>
              <a:buChar char="•"/>
            </a:pPr>
            <a:endParaRPr lang="en-US" sz="2400" b="1" dirty="0">
              <a:solidFill>
                <a:prstClr val="black"/>
              </a:solidFill>
            </a:endParaRPr>
          </a:p>
        </p:txBody>
      </p:sp>
    </p:spTree>
    <p:extLst>
      <p:ext uri="{BB962C8B-B14F-4D97-AF65-F5344CB8AC3E}">
        <p14:creationId xmlns:p14="http://schemas.microsoft.com/office/powerpoint/2010/main" val="1742405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1130438" y="1071668"/>
            <a:ext cx="7603254" cy="38403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smtClean="0">
                <a:solidFill>
                  <a:prstClr val="black"/>
                </a:solidFill>
              </a:rPr>
              <a:t>Practice: What is the Market Signal Worth?</a:t>
            </a:r>
          </a:p>
          <a:p>
            <a:endParaRPr lang="en-US" sz="1000" b="1" dirty="0">
              <a:solidFill>
                <a:prstClr val="black"/>
              </a:solidFill>
            </a:endParaRPr>
          </a:p>
        </p:txBody>
      </p:sp>
      <p:pic>
        <p:nvPicPr>
          <p:cNvPr id="15" name="Picture 14" descr="Fig1.jpg"/>
          <p:cNvPicPr>
            <a:picLocks noChangeAspect="1"/>
          </p:cNvPicPr>
          <p:nvPr/>
        </p:nvPicPr>
        <p:blipFill>
          <a:blip r:embed="rId4"/>
          <a:srcRect/>
          <a:stretch>
            <a:fillRect/>
          </a:stretch>
        </p:blipFill>
        <p:spPr bwMode="auto">
          <a:xfrm>
            <a:off x="1575187" y="1742754"/>
            <a:ext cx="6825867" cy="4755419"/>
          </a:xfrm>
          <a:prstGeom prst="rect">
            <a:avLst/>
          </a:prstGeom>
          <a:noFill/>
          <a:ln w="9525">
            <a:noFill/>
            <a:miter lim="800000"/>
            <a:headEnd/>
            <a:tailEnd/>
          </a:ln>
        </p:spPr>
      </p:pic>
    </p:spTree>
    <p:extLst>
      <p:ext uri="{BB962C8B-B14F-4D97-AF65-F5344CB8AC3E}">
        <p14:creationId xmlns:p14="http://schemas.microsoft.com/office/powerpoint/2010/main" val="2090340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6762"/>
          </a:xfrm>
          <a:prstGeom prst="rect">
            <a:avLst/>
          </a:prstGeom>
        </p:spPr>
      </p:pic>
      <p:sp>
        <p:nvSpPr>
          <p:cNvPr id="14" name="TextBox 13"/>
          <p:cNvSpPr txBox="1"/>
          <p:nvPr/>
        </p:nvSpPr>
        <p:spPr>
          <a:xfrm>
            <a:off x="0" y="6516513"/>
            <a:ext cx="9144000" cy="338554"/>
          </a:xfrm>
          <a:prstGeom prst="rect">
            <a:avLst/>
          </a:prstGeom>
          <a:gradFill flip="none" rotWithShape="1">
            <a:gsLst>
              <a:gs pos="0">
                <a:srgbClr val="FFCC00"/>
              </a:gs>
              <a:gs pos="83000">
                <a:srgbClr val="FFCC00">
                  <a:tint val="44500"/>
                  <a:satMod val="160000"/>
                </a:srgbClr>
              </a:gs>
              <a:gs pos="100000">
                <a:srgbClr val="FFCC00">
                  <a:tint val="23500"/>
                  <a:satMod val="160000"/>
                </a:srgbClr>
              </a:gs>
            </a:gsLst>
            <a:lin ang="16200000" scaled="1"/>
            <a:tileRect/>
          </a:gradFill>
        </p:spPr>
        <p:txBody>
          <a:bodyPr wrap="square" rtlCol="0">
            <a:spAutoFit/>
          </a:bodyPr>
          <a:lstStyle/>
          <a:p>
            <a:pPr algn="ctr"/>
            <a:r>
              <a:rPr lang="en-US" sz="1600" b="1" dirty="0">
                <a:solidFill>
                  <a:prstClr val="black"/>
                </a:solidFill>
                <a:latin typeface="Times New Roman" pitchFamily="18" charset="0"/>
                <a:cs typeface="Times New Roman" pitchFamily="18" charset="0"/>
              </a:rPr>
              <a:t>Forum and Celebration of Energy Transitions</a:t>
            </a:r>
          </a:p>
        </p:txBody>
      </p:sp>
      <p:grpSp>
        <p:nvGrpSpPr>
          <p:cNvPr id="36" name="Group 35"/>
          <p:cNvGrpSpPr/>
          <p:nvPr/>
        </p:nvGrpSpPr>
        <p:grpSpPr>
          <a:xfrm>
            <a:off x="7403599" y="-50780"/>
            <a:ext cx="1791478" cy="830997"/>
            <a:chOff x="7399176" y="-52067"/>
            <a:chExt cx="1791478" cy="830997"/>
          </a:xfrm>
        </p:grpSpPr>
        <p:sp>
          <p:nvSpPr>
            <p:cNvPr id="33" name="Rectangle 32"/>
            <p:cNvSpPr/>
            <p:nvPr/>
          </p:nvSpPr>
          <p:spPr>
            <a:xfrm>
              <a:off x="7399176" y="0"/>
              <a:ext cx="1744824" cy="768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7399176" y="-52067"/>
              <a:ext cx="1791478" cy="830997"/>
            </a:xfrm>
            <a:prstGeom prst="rect">
              <a:avLst/>
            </a:prstGeom>
            <a:noFill/>
          </p:spPr>
          <p:txBody>
            <a:bodyPr wrap="square" rtlCol="0">
              <a:spAutoFit/>
            </a:bodyPr>
            <a:lstStyle/>
            <a:p>
              <a:pPr algn="ctr"/>
              <a:r>
                <a:rPr lang="en-US" sz="2000" dirty="0">
                  <a:solidFill>
                    <a:prstClr val="white"/>
                  </a:solidFill>
                  <a:latin typeface="Arial Narrow" pitchFamily="34" charset="0"/>
                  <a:cs typeface="Arial" pitchFamily="34" charset="0"/>
                </a:rPr>
                <a:t>IGERT</a:t>
              </a:r>
            </a:p>
            <a:p>
              <a:pPr algn="ctr"/>
              <a:r>
                <a:rPr lang="en-US" sz="1400" b="1" dirty="0">
                  <a:solidFill>
                    <a:prstClr val="white"/>
                  </a:solidFill>
                  <a:latin typeface="Arial Narrow" pitchFamily="34" charset="0"/>
                  <a:cs typeface="Arial" pitchFamily="34" charset="0"/>
                </a:rPr>
                <a:t>Energy Materials </a:t>
              </a:r>
            </a:p>
            <a:p>
              <a:pPr algn="ctr"/>
              <a:r>
                <a:rPr lang="en-US" sz="1400" b="1" dirty="0">
                  <a:solidFill>
                    <a:prstClr val="white"/>
                  </a:solidFill>
                  <a:latin typeface="Arial Narrow" pitchFamily="34" charset="0"/>
                  <a:cs typeface="Arial" pitchFamily="34" charset="0"/>
                </a:rPr>
                <a:t>&amp; Policy</a:t>
              </a:r>
            </a:p>
          </p:txBody>
        </p:sp>
      </p:grpSp>
      <p:sp>
        <p:nvSpPr>
          <p:cNvPr id="48" name="Rectangle 47"/>
          <p:cNvSpPr/>
          <p:nvPr/>
        </p:nvSpPr>
        <p:spPr>
          <a:xfrm>
            <a:off x="1791478" y="29438"/>
            <a:ext cx="5612121" cy="400110"/>
          </a:xfrm>
          <a:prstGeom prst="rect">
            <a:avLst/>
          </a:prstGeom>
        </p:spPr>
        <p:txBody>
          <a:bodyPr wrap="square">
            <a:spAutoFit/>
          </a:bodyPr>
          <a:lstStyle/>
          <a:p>
            <a:pPr algn="ctr"/>
            <a:endParaRPr lang="en-US" sz="2000" b="1" dirty="0">
              <a:solidFill>
                <a:srgbClr val="C00000"/>
              </a:solidFill>
              <a:latin typeface="Arial Black" pitchFamily="34" charset="0"/>
              <a:cs typeface="Arial" pitchFamily="34" charset="0"/>
            </a:endParaRPr>
          </a:p>
        </p:txBody>
      </p:sp>
      <p:sp>
        <p:nvSpPr>
          <p:cNvPr id="11" name="Subtitle 2"/>
          <p:cNvSpPr txBox="1">
            <a:spLocks/>
          </p:cNvSpPr>
          <p:nvPr/>
        </p:nvSpPr>
        <p:spPr>
          <a:xfrm>
            <a:off x="1371600" y="3584575"/>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dirty="0">
              <a:solidFill>
                <a:prstClr val="black"/>
              </a:solidFill>
            </a:endParaRPr>
          </a:p>
        </p:txBody>
      </p:sp>
      <p:sp>
        <p:nvSpPr>
          <p:cNvPr id="12" name="Title 1"/>
          <p:cNvSpPr txBox="1">
            <a:spLocks/>
          </p:cNvSpPr>
          <p:nvPr/>
        </p:nvSpPr>
        <p:spPr>
          <a:xfrm>
            <a:off x="685800" y="1828800"/>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prstClr val="black"/>
              </a:solidFill>
            </a:endParaRPr>
          </a:p>
        </p:txBody>
      </p:sp>
      <p:sp>
        <p:nvSpPr>
          <p:cNvPr id="13" name="Title 1"/>
          <p:cNvSpPr txBox="1">
            <a:spLocks/>
          </p:cNvSpPr>
          <p:nvPr/>
        </p:nvSpPr>
        <p:spPr>
          <a:xfrm>
            <a:off x="1014413" y="1071668"/>
            <a:ext cx="7829550" cy="490050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smtClean="0">
                <a:solidFill>
                  <a:prstClr val="black"/>
                </a:solidFill>
              </a:rPr>
              <a:t>Findings</a:t>
            </a:r>
          </a:p>
          <a:p>
            <a:endParaRPr lang="en-US" sz="1000" b="1" dirty="0">
              <a:solidFill>
                <a:prstClr val="black"/>
              </a:solidFill>
            </a:endParaRPr>
          </a:p>
          <a:p>
            <a:pPr marL="571500" indent="-571500" algn="l">
              <a:buFont typeface="Arial" charset="0"/>
              <a:buChar char="•"/>
            </a:pPr>
            <a:r>
              <a:rPr lang="en-US" sz="3200" b="1" dirty="0" smtClean="0">
                <a:solidFill>
                  <a:prstClr val="black"/>
                </a:solidFill>
              </a:rPr>
              <a:t>Certification incentivizes: </a:t>
            </a:r>
          </a:p>
          <a:p>
            <a:r>
              <a:rPr lang="en-US" sz="2400" b="1" dirty="0" smtClean="0">
                <a:solidFill>
                  <a:prstClr val="black"/>
                </a:solidFill>
              </a:rPr>
              <a:t>Energy &amp; Water Efficiency</a:t>
            </a:r>
          </a:p>
          <a:p>
            <a:pPr marL="571500" indent="-571500" algn="l">
              <a:buFont typeface="Arial" charset="0"/>
              <a:buChar char="•"/>
            </a:pPr>
            <a:endParaRPr lang="en-US" sz="3200" b="1" dirty="0" smtClean="0">
              <a:solidFill>
                <a:prstClr val="black"/>
              </a:solidFill>
            </a:endParaRPr>
          </a:p>
          <a:p>
            <a:pPr marL="571500" indent="-571500" algn="l">
              <a:buFont typeface="Arial" charset="0"/>
              <a:buChar char="•"/>
            </a:pPr>
            <a:r>
              <a:rPr lang="en-US" sz="3200" b="1" dirty="0" smtClean="0">
                <a:solidFill>
                  <a:prstClr val="black"/>
                </a:solidFill>
              </a:rPr>
              <a:t>But is more limited at promoting: </a:t>
            </a:r>
          </a:p>
          <a:p>
            <a:r>
              <a:rPr lang="en-US" sz="2400" b="1" dirty="0" smtClean="0">
                <a:solidFill>
                  <a:prstClr val="black"/>
                </a:solidFill>
              </a:rPr>
              <a:t>Indoor Environmental Quality</a:t>
            </a:r>
          </a:p>
          <a:p>
            <a:r>
              <a:rPr lang="en-US" sz="2400" dirty="0" smtClean="0">
                <a:solidFill>
                  <a:prstClr val="black"/>
                </a:solidFill>
              </a:rPr>
              <a:t>(Low-VOC materials, Improved Ventilation, </a:t>
            </a:r>
            <a:r>
              <a:rPr lang="en-US" sz="2400" dirty="0" err="1" smtClean="0">
                <a:solidFill>
                  <a:prstClr val="black"/>
                </a:solidFill>
              </a:rPr>
              <a:t>etc</a:t>
            </a:r>
            <a:r>
              <a:rPr lang="en-US" sz="2400" dirty="0" smtClean="0">
                <a:solidFill>
                  <a:prstClr val="black"/>
                </a:solidFill>
              </a:rPr>
              <a:t>)</a:t>
            </a:r>
          </a:p>
          <a:p>
            <a:endParaRPr lang="en-US" sz="2400" b="1" dirty="0" smtClean="0">
              <a:solidFill>
                <a:prstClr val="black"/>
              </a:solidFill>
            </a:endParaRPr>
          </a:p>
          <a:p>
            <a:r>
              <a:rPr lang="en-US" sz="2400" b="1" dirty="0" smtClean="0">
                <a:solidFill>
                  <a:prstClr val="black"/>
                </a:solidFill>
              </a:rPr>
              <a:t>Provision of Public Goods</a:t>
            </a:r>
          </a:p>
          <a:p>
            <a:r>
              <a:rPr lang="en-US" sz="2400" dirty="0" smtClean="0">
                <a:solidFill>
                  <a:prstClr val="black"/>
                </a:solidFill>
              </a:rPr>
              <a:t>(Habitat Protection, </a:t>
            </a:r>
            <a:r>
              <a:rPr lang="en-US" sz="2400" dirty="0" err="1" smtClean="0">
                <a:solidFill>
                  <a:prstClr val="black"/>
                </a:solidFill>
              </a:rPr>
              <a:t>Stormwater</a:t>
            </a:r>
            <a:r>
              <a:rPr lang="en-US" sz="2400" dirty="0" smtClean="0">
                <a:solidFill>
                  <a:prstClr val="black"/>
                </a:solidFill>
              </a:rPr>
              <a:t> Controls, Albedo Effects, </a:t>
            </a:r>
            <a:r>
              <a:rPr lang="en-US" sz="2400" dirty="0" err="1" smtClean="0">
                <a:solidFill>
                  <a:prstClr val="black"/>
                </a:solidFill>
              </a:rPr>
              <a:t>etc</a:t>
            </a:r>
            <a:r>
              <a:rPr lang="en-US" sz="2400" dirty="0" smtClean="0">
                <a:solidFill>
                  <a:prstClr val="black"/>
                </a:solidFill>
              </a:rPr>
              <a:t>)</a:t>
            </a:r>
          </a:p>
          <a:p>
            <a:pPr marL="571500" indent="-571500" algn="l">
              <a:buFont typeface="Arial" charset="0"/>
              <a:buChar char="•"/>
            </a:pPr>
            <a:endParaRPr lang="en-US" sz="2400" b="1" dirty="0">
              <a:solidFill>
                <a:prstClr val="black"/>
              </a:solidFill>
            </a:endParaRPr>
          </a:p>
        </p:txBody>
      </p:sp>
    </p:spTree>
    <p:extLst>
      <p:ext uri="{BB962C8B-B14F-4D97-AF65-F5344CB8AC3E}">
        <p14:creationId xmlns:p14="http://schemas.microsoft.com/office/powerpoint/2010/main" val="59208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04" y="-249516"/>
            <a:ext cx="8229600" cy="1143000"/>
          </a:xfrm>
        </p:spPr>
        <p:txBody>
          <a:bodyPr/>
          <a:lstStyle/>
          <a:p>
            <a:r>
              <a:rPr lang="en-US" dirty="0" smtClean="0">
                <a:solidFill>
                  <a:srgbClr val="0000FF"/>
                </a:solidFill>
              </a:rPr>
              <a:t>Innovation</a:t>
            </a:r>
            <a:endParaRPr lang="en-US" dirty="0">
              <a:solidFill>
                <a:srgbClr val="0000FF"/>
              </a:solidFill>
            </a:endParaRPr>
          </a:p>
        </p:txBody>
      </p:sp>
      <p:sp>
        <p:nvSpPr>
          <p:cNvPr id="4" name="Slide Number Placeholder 3"/>
          <p:cNvSpPr>
            <a:spLocks noGrp="1"/>
          </p:cNvSpPr>
          <p:nvPr>
            <p:ph type="sldNum" sz="quarter" idx="12"/>
          </p:nvPr>
        </p:nvSpPr>
        <p:spPr>
          <a:xfrm>
            <a:off x="6597849" y="6396692"/>
            <a:ext cx="2133600" cy="365125"/>
          </a:xfrm>
        </p:spPr>
        <p:txBody>
          <a:bodyPr/>
          <a:lstStyle/>
          <a:p>
            <a:fld id="{388062BD-6AD0-F04C-9016-4E5001BC974E}" type="slidenum">
              <a:rPr lang="en-US" smtClean="0">
                <a:solidFill>
                  <a:prstClr val="black">
                    <a:tint val="75000"/>
                  </a:prstClr>
                </a:solidFill>
              </a:rPr>
              <a:pPr/>
              <a:t>4</a:t>
            </a:fld>
            <a:endParaRPr lang="en-US">
              <a:solidFill>
                <a:prstClr val="black">
                  <a:tint val="75000"/>
                </a:prstClr>
              </a:solidFill>
            </a:endParaRPr>
          </a:p>
        </p:txBody>
      </p:sp>
      <p:pic>
        <p:nvPicPr>
          <p:cNvPr id="8" name="Picture 7" descr="Disruptiv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202" y="1417638"/>
            <a:ext cx="6022447" cy="452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2499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38"/>
            <a:ext cx="8229600" cy="1143000"/>
          </a:xfrm>
        </p:spPr>
        <p:txBody>
          <a:bodyPr/>
          <a:lstStyle/>
          <a:p>
            <a:r>
              <a:rPr lang="en-US" dirty="0" smtClean="0">
                <a:solidFill>
                  <a:srgbClr val="0000FF"/>
                </a:solidFill>
              </a:rPr>
              <a:t>Innovation drivers</a:t>
            </a:r>
            <a:endParaRPr lang="en-US" dirty="0">
              <a:solidFill>
                <a:srgbClr val="0000FF"/>
              </a:solidFill>
            </a:endParaRPr>
          </a:p>
        </p:txBody>
      </p:sp>
      <p:pic>
        <p:nvPicPr>
          <p:cNvPr id="3" name="Content Placeholder 9"/>
          <p:cNvPicPr>
            <a:picLocks noChangeAspect="1"/>
          </p:cNvPicPr>
          <p:nvPr/>
        </p:nvPicPr>
        <p:blipFill rotWithShape="1">
          <a:blip r:embed="rId2" cstate="email">
            <a:extLst>
              <a:ext uri="{28A0092B-C50C-407E-A947-70E740481C1C}">
                <a14:useLocalDpi xmlns:a14="http://schemas.microsoft.com/office/drawing/2010/main"/>
              </a:ext>
            </a:extLst>
          </a:blip>
          <a:srcRect t="29183" b="8958"/>
          <a:stretch/>
        </p:blipFill>
        <p:spPr>
          <a:xfrm>
            <a:off x="457200" y="2009027"/>
            <a:ext cx="8278554" cy="3324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0190" y="5797550"/>
            <a:ext cx="2918582" cy="317501"/>
          </a:xfrm>
          <a:prstGeom prst="rect">
            <a:avLst/>
          </a:prstGeom>
        </p:spPr>
      </p:pic>
      <p:sp>
        <p:nvSpPr>
          <p:cNvPr id="5" name="TextBox 4"/>
          <p:cNvSpPr txBox="1"/>
          <p:nvPr/>
        </p:nvSpPr>
        <p:spPr>
          <a:xfrm>
            <a:off x="180780" y="1009876"/>
            <a:ext cx="8813810" cy="769441"/>
          </a:xfrm>
          <a:prstGeom prst="rect">
            <a:avLst/>
          </a:prstGeom>
          <a:noFill/>
        </p:spPr>
        <p:txBody>
          <a:bodyPr wrap="square" rtlCol="0">
            <a:spAutoFit/>
          </a:bodyPr>
          <a:lstStyle/>
          <a:p>
            <a:pPr algn="ctr" defTabSz="457200"/>
            <a:r>
              <a:rPr lang="en-US" sz="2400" dirty="0">
                <a:solidFill>
                  <a:prstClr val="black"/>
                </a:solidFill>
              </a:rPr>
              <a:t>INORGANIC SEMICONDUCTORS</a:t>
            </a:r>
          </a:p>
          <a:p>
            <a:pPr algn="ctr" defTabSz="457200"/>
            <a:r>
              <a:rPr lang="en-US" sz="2000" dirty="0">
                <a:solidFill>
                  <a:prstClr val="black"/>
                </a:solidFill>
              </a:rPr>
              <a:t>Novel compound semiconductors grown by MOVCD or MBE (e.g. </a:t>
            </a:r>
            <a:r>
              <a:rPr lang="en-US" sz="2000" dirty="0" err="1">
                <a:solidFill>
                  <a:prstClr val="black"/>
                </a:solidFill>
              </a:rPr>
              <a:t>GaN</a:t>
            </a:r>
            <a:r>
              <a:rPr lang="en-US" sz="2000" dirty="0">
                <a:solidFill>
                  <a:prstClr val="black"/>
                </a:solidFill>
              </a:rPr>
              <a:t>)</a:t>
            </a:r>
          </a:p>
        </p:txBody>
      </p:sp>
      <p:sp>
        <p:nvSpPr>
          <p:cNvPr id="6" name="Slide Number Placeholder 5"/>
          <p:cNvSpPr>
            <a:spLocks noGrp="1"/>
          </p:cNvSpPr>
          <p:nvPr>
            <p:ph type="sldNum" sz="quarter" idx="12"/>
          </p:nvPr>
        </p:nvSpPr>
        <p:spPr/>
        <p:txBody>
          <a:bodyPr/>
          <a:lstStyle/>
          <a:p>
            <a:fld id="{34E8D05D-B949-AA47-BEC2-2E8FA4B00E9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65253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57"/>
            <a:ext cx="8229600" cy="1143000"/>
          </a:xfrm>
        </p:spPr>
        <p:txBody>
          <a:bodyPr/>
          <a:lstStyle/>
          <a:p>
            <a:r>
              <a:rPr lang="en-US" dirty="0" smtClean="0">
                <a:solidFill>
                  <a:srgbClr val="0000FF"/>
                </a:solidFill>
              </a:rPr>
              <a:t>OLEDs</a:t>
            </a:r>
            <a:endParaRPr lang="en-US" dirty="0">
              <a:solidFill>
                <a:srgbClr val="0000FF"/>
              </a:solidFill>
            </a:endParaRP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10957" r="5127"/>
          <a:stretch/>
        </p:blipFill>
        <p:spPr>
          <a:xfrm>
            <a:off x="0" y="1902859"/>
            <a:ext cx="8974398" cy="3694382"/>
          </a:xfrm>
          <a:prstGeom prst="rect">
            <a:avLst/>
          </a:prstGeom>
          <a:ln>
            <a:noFill/>
          </a:ln>
          <a:effectLst>
            <a:softEdge rad="112500"/>
          </a:effectLst>
        </p:spPr>
      </p:pic>
      <p:pic>
        <p:nvPicPr>
          <p:cNvPr id="4" name="Picture 3" descr="OVPD OLED - Large.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43056" b="3704"/>
          <a:stretch/>
        </p:blipFill>
        <p:spPr>
          <a:xfrm>
            <a:off x="6396222" y="3242050"/>
            <a:ext cx="2290578" cy="2905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C:\Documents and Settings\csutton\Desktop\structures\Ambipolar systems\Benzene substituted\R_all=H\homo.tif"/>
          <p:cNvPicPr>
            <a:picLocks noChangeAspect="1" noChangeArrowheads="1"/>
          </p:cNvPicPr>
          <p:nvPr/>
        </p:nvPicPr>
        <p:blipFill>
          <a:blip r:embed="rId5" cstate="print">
            <a:alphaModFix/>
            <a:extLst>
              <a:ext uri="{28A0092B-C50C-407E-A947-70E740481C1C}">
                <a14:useLocalDpi xmlns:a14="http://schemas.microsoft.com/office/drawing/2010/main"/>
              </a:ext>
            </a:extLst>
          </a:blip>
          <a:srcRect l="25968" t="2167" r="32326" b="4644"/>
          <a:stretch>
            <a:fillRect/>
          </a:stretch>
        </p:blipFill>
        <p:spPr bwMode="auto">
          <a:xfrm rot="9581335">
            <a:off x="631155" y="5138091"/>
            <a:ext cx="1395735" cy="1252308"/>
          </a:xfrm>
          <a:prstGeom prst="rect">
            <a:avLst/>
          </a:prstGeom>
          <a:ln>
            <a:noFill/>
          </a:ln>
          <a:effectLst>
            <a:softEdge rad="112500"/>
          </a:effectLst>
        </p:spPr>
      </p:pic>
      <p:sp>
        <p:nvSpPr>
          <p:cNvPr id="6" name="TextBox 5"/>
          <p:cNvSpPr txBox="1"/>
          <p:nvPr/>
        </p:nvSpPr>
        <p:spPr>
          <a:xfrm>
            <a:off x="762000" y="1030941"/>
            <a:ext cx="8038353" cy="769441"/>
          </a:xfrm>
          <a:prstGeom prst="rect">
            <a:avLst/>
          </a:prstGeom>
          <a:noFill/>
        </p:spPr>
        <p:txBody>
          <a:bodyPr wrap="square" rtlCol="0">
            <a:spAutoFit/>
          </a:bodyPr>
          <a:lstStyle/>
          <a:p>
            <a:pPr algn="ctr" defTabSz="457200"/>
            <a:r>
              <a:rPr lang="en-US" sz="2400" dirty="0">
                <a:solidFill>
                  <a:prstClr val="black"/>
                </a:solidFill>
              </a:rPr>
              <a:t>ORGANIC SEMICONDUCTORS</a:t>
            </a:r>
          </a:p>
          <a:p>
            <a:pPr algn="ctr" defTabSz="457200"/>
            <a:r>
              <a:rPr lang="en-US" dirty="0">
                <a:solidFill>
                  <a:prstClr val="black"/>
                </a:solidFill>
              </a:rPr>
              <a:t> </a:t>
            </a:r>
            <a:r>
              <a:rPr lang="en-US" sz="2000" dirty="0">
                <a:solidFill>
                  <a:prstClr val="black"/>
                </a:solidFill>
              </a:rPr>
              <a:t>Processed over large area at room temperature. The future is flexible.</a:t>
            </a:r>
          </a:p>
        </p:txBody>
      </p:sp>
      <p:sp>
        <p:nvSpPr>
          <p:cNvPr id="7" name="Slide Number Placeholder 6"/>
          <p:cNvSpPr>
            <a:spLocks noGrp="1"/>
          </p:cNvSpPr>
          <p:nvPr>
            <p:ph type="sldNum" sz="quarter" idx="12"/>
          </p:nvPr>
        </p:nvSpPr>
        <p:spPr/>
        <p:txBody>
          <a:bodyPr/>
          <a:lstStyle/>
          <a:p>
            <a:fld id="{34E8D05D-B949-AA47-BEC2-2E8FA4B00E9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59192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7"/>
            <a:ext cx="8229600" cy="1143000"/>
          </a:xfrm>
        </p:spPr>
        <p:txBody>
          <a:bodyPr>
            <a:normAutofit/>
          </a:bodyPr>
          <a:lstStyle/>
          <a:p>
            <a:r>
              <a:rPr lang="en-US" sz="4000" dirty="0" smtClean="0">
                <a:solidFill>
                  <a:srgbClr val="0000FF"/>
                </a:solidFill>
              </a:rPr>
              <a:t>Performance comparison</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CCE02A5C-6330-3043-AF16-A59E63E57A3A}" type="slidenum">
              <a:rPr lang="en-US" smtClean="0">
                <a:solidFill>
                  <a:prstClr val="black">
                    <a:tint val="75000"/>
                  </a:prstClr>
                </a:solidFill>
              </a:rPr>
              <a:pPr/>
              <a:t>7</a:t>
            </a:fld>
            <a:endParaRPr lang="en-US">
              <a:solidFill>
                <a:prstClr val="black">
                  <a:tint val="75000"/>
                </a:prstClr>
              </a:solidFill>
            </a:endParaRPr>
          </a:p>
        </p:txBody>
      </p:sp>
      <p:pic>
        <p:nvPicPr>
          <p:cNvPr id="4" name="Picture 3" descr="Screen Shot 2014-08-25 at 9.57.2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158" y="1306208"/>
            <a:ext cx="8007684" cy="3917012"/>
          </a:xfrm>
          <a:prstGeom prst="rect">
            <a:avLst/>
          </a:prstGeom>
        </p:spPr>
      </p:pic>
      <p:pic>
        <p:nvPicPr>
          <p:cNvPr id="5" name="Picture 4" descr="Screen Shot 2014-08-25 at 9.58.3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3951" y="4949556"/>
            <a:ext cx="912867" cy="1503279"/>
          </a:xfrm>
          <a:prstGeom prst="rect">
            <a:avLst/>
          </a:prstGeom>
        </p:spPr>
      </p:pic>
      <p:pic>
        <p:nvPicPr>
          <p:cNvPr id="6" name="Picture 5" descr="Screen Shot 2014-08-25 at 10.00.0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8173" y="5123498"/>
            <a:ext cx="634175" cy="1241927"/>
          </a:xfrm>
          <a:prstGeom prst="rect">
            <a:avLst/>
          </a:prstGeom>
        </p:spPr>
      </p:pic>
      <p:pic>
        <p:nvPicPr>
          <p:cNvPr id="7" name="Picture 6" descr="light bul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4091" y="5101596"/>
            <a:ext cx="922421" cy="1229894"/>
          </a:xfrm>
          <a:prstGeom prst="rect">
            <a:avLst/>
          </a:prstGeom>
        </p:spPr>
      </p:pic>
    </p:spTree>
    <p:extLst>
      <p:ext uri="{BB962C8B-B14F-4D97-AF65-F5344CB8AC3E}">
        <p14:creationId xmlns:p14="http://schemas.microsoft.com/office/powerpoint/2010/main" val="372086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24284" y="4554212"/>
            <a:ext cx="3037847" cy="2021549"/>
          </a:xfrm>
          <a:prstGeom prst="rect">
            <a:avLst/>
          </a:prstGeom>
        </p:spPr>
      </p:pic>
      <p:sp>
        <p:nvSpPr>
          <p:cNvPr id="4" name="Rectangle 3"/>
          <p:cNvSpPr/>
          <p:nvPr/>
        </p:nvSpPr>
        <p:spPr>
          <a:xfrm>
            <a:off x="457200" y="1920729"/>
            <a:ext cx="8510426" cy="3046988"/>
          </a:xfrm>
          <a:prstGeom prst="rect">
            <a:avLst/>
          </a:prstGeom>
        </p:spPr>
        <p:txBody>
          <a:bodyPr wrap="square">
            <a:spAutoFit/>
          </a:bodyPr>
          <a:lstStyle/>
          <a:p>
            <a:pPr defTabSz="457200"/>
            <a:r>
              <a:rPr lang="en-US" sz="2400" dirty="0">
                <a:solidFill>
                  <a:prstClr val="black"/>
                </a:solidFill>
              </a:rPr>
              <a:t>“Solid-state lighting has contributed to more than $2.8 billion in U.S. energy cost savings over the past 15 years, and further SSL technology advances will increase those savings even more in the years to come. By 2035, SSL could reduce national lighting electricity use by 75% --  which would equate to the total energy consumed by 45 million American homes today and could save American families and businesses $50 billion annually, not to mention add jobs and boost the economy.”</a:t>
            </a:r>
          </a:p>
        </p:txBody>
      </p:sp>
      <p:sp>
        <p:nvSpPr>
          <p:cNvPr id="7" name="Title 6"/>
          <p:cNvSpPr>
            <a:spLocks noGrp="1"/>
          </p:cNvSpPr>
          <p:nvPr>
            <p:ph type="title"/>
          </p:nvPr>
        </p:nvSpPr>
        <p:spPr>
          <a:xfrm>
            <a:off x="738026" y="846138"/>
            <a:ext cx="8229600" cy="1143000"/>
          </a:xfrm>
        </p:spPr>
        <p:txBody>
          <a:bodyPr/>
          <a:lstStyle/>
          <a:p>
            <a:r>
              <a:rPr lang="en-US" dirty="0" smtClean="0"/>
              <a:t>Solid State Lighting (SSL)</a:t>
            </a:r>
            <a:endParaRPr lang="en-US" dirty="0"/>
          </a:p>
        </p:txBody>
      </p:sp>
      <p:sp>
        <p:nvSpPr>
          <p:cNvPr id="2" name="Slide Number Placeholder 1"/>
          <p:cNvSpPr>
            <a:spLocks noGrp="1"/>
          </p:cNvSpPr>
          <p:nvPr>
            <p:ph type="sldNum" sz="quarter" idx="12"/>
          </p:nvPr>
        </p:nvSpPr>
        <p:spPr/>
        <p:txBody>
          <a:bodyPr/>
          <a:lstStyle/>
          <a:p>
            <a:fld id="{34E8D05D-B949-AA47-BEC2-2E8FA4B00E99}"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95599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237098"/>
            <a:ext cx="9023684" cy="1143000"/>
          </a:xfrm>
        </p:spPr>
        <p:txBody>
          <a:bodyPr>
            <a:normAutofit/>
          </a:bodyPr>
          <a:lstStyle/>
          <a:p>
            <a:r>
              <a:rPr lang="en-US" dirty="0" smtClean="0">
                <a:solidFill>
                  <a:srgbClr val="0000FF"/>
                </a:solidFill>
              </a:rPr>
              <a:t>Beyond energy savings </a:t>
            </a:r>
            <a:endParaRPr lang="en-US" dirty="0">
              <a:solidFill>
                <a:srgbClr val="0000FF"/>
              </a:solidFill>
            </a:endParaRPr>
          </a:p>
        </p:txBody>
      </p:sp>
      <p:sp>
        <p:nvSpPr>
          <p:cNvPr id="3" name="Slide Number Placeholder 2"/>
          <p:cNvSpPr>
            <a:spLocks noGrp="1"/>
          </p:cNvSpPr>
          <p:nvPr>
            <p:ph type="sldNum" sz="quarter" idx="12"/>
          </p:nvPr>
        </p:nvSpPr>
        <p:spPr/>
        <p:txBody>
          <a:bodyPr/>
          <a:lstStyle/>
          <a:p>
            <a:fld id="{CCE02A5C-6330-3043-AF16-A59E63E57A3A}" type="slidenum">
              <a:rPr lang="en-US" smtClean="0">
                <a:solidFill>
                  <a:prstClr val="black">
                    <a:tint val="75000"/>
                  </a:prstClr>
                </a:solidFill>
              </a:rPr>
              <a:pPr/>
              <a:t>9</a:t>
            </a:fld>
            <a:endParaRPr lang="en-US">
              <a:solidFill>
                <a:prstClr val="black">
                  <a:tint val="75000"/>
                </a:prstClr>
              </a:solidFill>
            </a:endParaRPr>
          </a:p>
        </p:txBody>
      </p:sp>
      <p:pic>
        <p:nvPicPr>
          <p:cNvPr id="4" name="Picture 3" descr="Screen Shot 2014-08-25 at 9.53.3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723" y="905902"/>
            <a:ext cx="7723803" cy="5524727"/>
          </a:xfrm>
          <a:prstGeom prst="rect">
            <a:avLst/>
          </a:prstGeom>
        </p:spPr>
      </p:pic>
    </p:spTree>
    <p:extLst>
      <p:ext uri="{BB962C8B-B14F-4D97-AF65-F5344CB8AC3E}">
        <p14:creationId xmlns:p14="http://schemas.microsoft.com/office/powerpoint/2010/main" val="4772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1279</Words>
  <Application>Microsoft Office PowerPoint</Application>
  <PresentationFormat>On-screen Show (4:3)</PresentationFormat>
  <Paragraphs>313</Paragraphs>
  <Slides>33</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Black</vt:lpstr>
      <vt:lpstr>Arial Narrow</vt:lpstr>
      <vt:lpstr>Calibri</vt:lpstr>
      <vt:lpstr>Calibri Light</vt:lpstr>
      <vt:lpstr>Mangal</vt:lpstr>
      <vt:lpstr>Times New Roman</vt:lpstr>
      <vt:lpstr>Wingdings</vt:lpstr>
      <vt:lpstr>1_Office Theme</vt:lpstr>
      <vt:lpstr>2_Office Theme</vt:lpstr>
      <vt:lpstr>5_Office Theme</vt:lpstr>
      <vt:lpstr>PowerPoint Presentation</vt:lpstr>
      <vt:lpstr>PowerPoint Presentation</vt:lpstr>
      <vt:lpstr>Legacy technology</vt:lpstr>
      <vt:lpstr>Innovation</vt:lpstr>
      <vt:lpstr>Innovation drivers</vt:lpstr>
      <vt:lpstr>OLEDs</vt:lpstr>
      <vt:lpstr>Performance comparison</vt:lpstr>
      <vt:lpstr>Solid State Lighting (SSL)</vt:lpstr>
      <vt:lpstr>Beyond energy savings </vt:lpstr>
      <vt:lpstr>PowerPoint Presentation</vt:lpstr>
      <vt:lpstr>Japan Led Early Adoption Due to Prioritizing Energy Savings after Fukushima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Hyman, Elizabeth R</dc:creator>
  <cp:lastModifiedBy>Hyman, Elizabeth R</cp:lastModifiedBy>
  <cp:revision>2</cp:revision>
  <dcterms:created xsi:type="dcterms:W3CDTF">2017-07-26T12:10:27Z</dcterms:created>
  <dcterms:modified xsi:type="dcterms:W3CDTF">2017-07-27T14:26:47Z</dcterms:modified>
</cp:coreProperties>
</file>