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8" r:id="rId3"/>
    <p:sldMasterId id="2147483670" r:id="rId4"/>
  </p:sldMasterIdLst>
  <p:notesMasterIdLst>
    <p:notesMasterId r:id="rId39"/>
  </p:notesMasterIdLst>
  <p:sldIdLst>
    <p:sldId id="307" r:id="rId5"/>
    <p:sldId id="338" r:id="rId6"/>
    <p:sldId id="275" r:id="rId7"/>
    <p:sldId id="327" r:id="rId8"/>
    <p:sldId id="326" r:id="rId9"/>
    <p:sldId id="324" r:id="rId10"/>
    <p:sldId id="276" r:id="rId11"/>
    <p:sldId id="335" r:id="rId12"/>
    <p:sldId id="352" r:id="rId13"/>
    <p:sldId id="336" r:id="rId14"/>
    <p:sldId id="337" r:id="rId15"/>
    <p:sldId id="339" r:id="rId16"/>
    <p:sldId id="340" r:id="rId17"/>
    <p:sldId id="341" r:id="rId18"/>
    <p:sldId id="342" r:id="rId19"/>
    <p:sldId id="318" r:id="rId20"/>
    <p:sldId id="346" r:id="rId21"/>
    <p:sldId id="347" r:id="rId22"/>
    <p:sldId id="348" r:id="rId23"/>
    <p:sldId id="349" r:id="rId24"/>
    <p:sldId id="350" r:id="rId25"/>
    <p:sldId id="351" r:id="rId26"/>
    <p:sldId id="279" r:id="rId27"/>
    <p:sldId id="343" r:id="rId28"/>
    <p:sldId id="344" r:id="rId29"/>
    <p:sldId id="345" r:id="rId30"/>
    <p:sldId id="280" r:id="rId31"/>
    <p:sldId id="311" r:id="rId32"/>
    <p:sldId id="312" r:id="rId33"/>
    <p:sldId id="313" r:id="rId34"/>
    <p:sldId id="331" r:id="rId35"/>
    <p:sldId id="353" r:id="rId36"/>
    <p:sldId id="354" r:id="rId37"/>
    <p:sldId id="355"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77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Flick Wi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5F0A"/>
    <a:srgbClr val="AADEF3"/>
    <a:srgbClr val="936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39947"/>
    <p:restoredTop sz="94613"/>
  </p:normalViewPr>
  <p:slideViewPr>
    <p:cSldViewPr snapToGrid="0">
      <p:cViewPr varScale="1">
        <p:scale>
          <a:sx n="80" d="100"/>
          <a:sy n="80" d="100"/>
        </p:scale>
        <p:origin x="917" y="62"/>
      </p:cViewPr>
      <p:guideLst>
        <p:guide orient="horz" pos="1776"/>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14T08:31:46.486" idx="1">
    <p:pos x="6000" y="0"/>
    <p:text>Seandra feel free to put a better graphic in here that reps ARC better - this is the collage graphic we are using for energy equity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283965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39715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which required them in effect to permanently reduce their total year-round NO</a:t>
            </a:r>
            <a:r>
              <a:rPr lang="en-US" sz="2000" baseline="-25000" dirty="0"/>
              <a:t>x</a:t>
            </a:r>
            <a:r>
              <a:rPr lang="en-US" sz="2000" dirty="0"/>
              <a:t> emissions 77% by 2009 and their SO</a:t>
            </a:r>
            <a:r>
              <a:rPr lang="en-US" sz="2000" baseline="-25000" dirty="0"/>
              <a:t>2</a:t>
            </a:r>
            <a:r>
              <a:rPr lang="en-US" sz="2000" dirty="0"/>
              <a:t> emissions 73% by 2013, and to maintain these caps notwithstanding any future growth in service.</a:t>
            </a:r>
            <a:r>
              <a:rPr lang="en-US" sz="2000" baseline="30000" dirty="0"/>
              <a:t>[3]</a:t>
            </a:r>
            <a:r>
              <a:rPr lang="en-US" sz="2000" dirty="0"/>
              <a:t> These caps were sufficiently stringent to force either modernization or retirement of all forty-five coal-fired electric generating units (EGUs) at their fourteen sites in North Carolina.</a:t>
            </a:r>
          </a:p>
          <a:p>
            <a:endParaRPr lang="en-US" dirty="0"/>
          </a:p>
        </p:txBody>
      </p:sp>
    </p:spTree>
    <p:extLst>
      <p:ext uri="{BB962C8B-B14F-4D97-AF65-F5344CB8AC3E}">
        <p14:creationId xmlns:p14="http://schemas.microsoft.com/office/powerpoint/2010/main" val="53076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which required them in effect to permanently reduce their total year-round NO</a:t>
            </a:r>
            <a:r>
              <a:rPr lang="en-US" sz="2000" baseline="-25000" dirty="0"/>
              <a:t>x</a:t>
            </a:r>
            <a:r>
              <a:rPr lang="en-US" sz="2000" dirty="0"/>
              <a:t> emissions 77% by 2009 and their SO</a:t>
            </a:r>
            <a:r>
              <a:rPr lang="en-US" sz="2000" baseline="-25000" dirty="0"/>
              <a:t>2</a:t>
            </a:r>
            <a:r>
              <a:rPr lang="en-US" sz="2000" dirty="0"/>
              <a:t> emissions 73% by 2013, and to maintain these caps notwithstanding any future growth in service.</a:t>
            </a:r>
            <a:r>
              <a:rPr lang="en-US" sz="2000" baseline="30000" dirty="0"/>
              <a:t>[3]</a:t>
            </a:r>
            <a:r>
              <a:rPr lang="en-US" sz="2000" dirty="0"/>
              <a:t> These caps were sufficiently stringent to force either modernization or retirement of all forty-five coal-fired electric generating units (EGUs) at their fourteen sites in North Carolina.</a:t>
            </a:r>
          </a:p>
          <a:p>
            <a:endParaRPr lang="en-US" dirty="0"/>
          </a:p>
        </p:txBody>
      </p:sp>
    </p:spTree>
    <p:extLst>
      <p:ext uri="{BB962C8B-B14F-4D97-AF65-F5344CB8AC3E}">
        <p14:creationId xmlns:p14="http://schemas.microsoft.com/office/powerpoint/2010/main" val="148982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which required them in effect to permanently reduce their total year-round NO</a:t>
            </a:r>
            <a:r>
              <a:rPr lang="en-US" sz="2000" baseline="-25000" dirty="0"/>
              <a:t>x</a:t>
            </a:r>
            <a:r>
              <a:rPr lang="en-US" sz="2000" dirty="0"/>
              <a:t> emissions 77% by 2009 and their SO</a:t>
            </a:r>
            <a:r>
              <a:rPr lang="en-US" sz="2000" baseline="-25000" dirty="0"/>
              <a:t>2</a:t>
            </a:r>
            <a:r>
              <a:rPr lang="en-US" sz="2000" dirty="0"/>
              <a:t> emissions 73% by 2013, and to maintain these caps notwithstanding any future growth in service.</a:t>
            </a:r>
            <a:r>
              <a:rPr lang="en-US" sz="2000" baseline="30000" dirty="0"/>
              <a:t>[3]</a:t>
            </a:r>
            <a:r>
              <a:rPr lang="en-US" sz="2000" dirty="0"/>
              <a:t> These caps were sufficiently stringent to force either modernization or retirement of all forty-five coal-fired electric generating units (EGUs) at their fourteen sites in North Carolina.</a:t>
            </a:r>
          </a:p>
          <a:p>
            <a:endParaRPr lang="en-US" dirty="0"/>
          </a:p>
        </p:txBody>
      </p:sp>
    </p:spTree>
    <p:extLst>
      <p:ext uri="{BB962C8B-B14F-4D97-AF65-F5344CB8AC3E}">
        <p14:creationId xmlns:p14="http://schemas.microsoft.com/office/powerpoint/2010/main" val="21734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35043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45" name="Shape 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69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54" name="Shape 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0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54" name="Shape 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31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63" name="Shape 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13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8" name="Shape 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60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sz="1100">
                <a:latin typeface="Arial"/>
                <a:ea typeface="Arial"/>
                <a:cs typeface="Arial"/>
                <a:sym typeface="Arial"/>
              </a:rPr>
              <a:t>Poverty in GA and Energy Burden in Atlanta</a:t>
            </a:r>
          </a:p>
          <a:p>
            <a:pPr marL="457200" lvl="0" indent="-228600" rtl="0">
              <a:spcBef>
                <a:spcPts val="0"/>
              </a:spcBef>
              <a:buFont typeface="Arial"/>
              <a:buChar char="●"/>
            </a:pPr>
            <a:r>
              <a:rPr lang="en-US" sz="1050">
                <a:highlight>
                  <a:srgbClr val="FFFFFF"/>
                </a:highlight>
                <a:latin typeface="Arial"/>
                <a:ea typeface="Arial"/>
                <a:cs typeface="Arial"/>
                <a:sym typeface="Arial"/>
              </a:rPr>
              <a:t>We all know the statistics about poverty in Georgia, as well as similar trends across the deep South. Georgia’s 2015 Poverty Report showed that Georgia </a:t>
            </a:r>
            <a:r>
              <a:rPr lang="en-US" sz="1100">
                <a:solidFill>
                  <a:srgbClr val="545454"/>
                </a:solidFill>
                <a:highlight>
                  <a:srgbClr val="FFFFFF"/>
                </a:highlight>
                <a:latin typeface="Arial"/>
                <a:ea typeface="Arial"/>
                <a:cs typeface="Arial"/>
                <a:sym typeface="Arial"/>
              </a:rPr>
              <a:t>overall has 18.3% of people living at or below the poverty line and ranks 44th. </a:t>
            </a:r>
          </a:p>
          <a:p>
            <a:pPr marL="457200" lvl="0" indent="-228600" rtl="0">
              <a:spcBef>
                <a:spcPts val="0"/>
              </a:spcBef>
              <a:buFont typeface="Arial"/>
              <a:buChar char="●"/>
            </a:pPr>
            <a:r>
              <a:rPr lang="en-US" sz="1100">
                <a:solidFill>
                  <a:srgbClr val="545454"/>
                </a:solidFill>
                <a:highlight>
                  <a:srgbClr val="FFFFFF"/>
                </a:highlight>
                <a:latin typeface="Arial"/>
                <a:ea typeface="Arial"/>
                <a:cs typeface="Arial"/>
                <a:sym typeface="Arial"/>
              </a:rPr>
              <a:t>This means that almost 1/5th of our state has families of four who have annual incomes below $23,834.</a:t>
            </a:r>
          </a:p>
          <a:p>
            <a:pPr marL="457200" lvl="0" indent="-228600" rtl="0">
              <a:spcBef>
                <a:spcPts val="0"/>
              </a:spcBef>
              <a:buFont typeface="Arial"/>
              <a:buChar char="●"/>
            </a:pPr>
            <a:r>
              <a:rPr lang="en-US" sz="1050">
                <a:highlight>
                  <a:srgbClr val="FFFFFF"/>
                </a:highlight>
                <a:latin typeface="Arial"/>
                <a:ea typeface="Arial"/>
                <a:cs typeface="Arial"/>
                <a:sym typeface="Arial"/>
              </a:rPr>
              <a:t>This translates to high energy burdens for these families and their homes. That is the percentage of household income spent on home energy bills. </a:t>
            </a:r>
          </a:p>
          <a:p>
            <a:pPr marL="457200" lvl="0" indent="-228600" rtl="0">
              <a:spcBef>
                <a:spcPts val="0"/>
              </a:spcBef>
              <a:buFont typeface="Arial"/>
              <a:buChar char="●"/>
            </a:pPr>
            <a:r>
              <a:rPr lang="en-US" sz="1050">
                <a:highlight>
                  <a:srgbClr val="FFFFFF"/>
                </a:highlight>
                <a:latin typeface="Arial"/>
                <a:ea typeface="Arial"/>
                <a:cs typeface="Arial"/>
                <a:sym typeface="Arial"/>
              </a:rPr>
              <a:t>ACEEE’s recent Energy Burden Report also validated that </a:t>
            </a:r>
            <a:r>
              <a:rPr lang="en-US" sz="1050">
                <a:latin typeface="Arial"/>
                <a:ea typeface="Arial"/>
                <a:cs typeface="Arial"/>
                <a:sym typeface="Arial"/>
              </a:rPr>
              <a:t>Atlanta ranked highest in the 18ht cities it studies for for energy burden in low-income households at 18.2%</a:t>
            </a:r>
          </a:p>
          <a:p>
            <a:pPr marL="457200" lvl="0" indent="-228600" rtl="0">
              <a:spcBef>
                <a:spcPts val="0"/>
              </a:spcBef>
              <a:buFont typeface="Arial"/>
              <a:buChar char="●"/>
            </a:pPr>
            <a:r>
              <a:rPr lang="en-US" sz="1050">
                <a:highlight>
                  <a:srgbClr val="FFFFFF"/>
                </a:highlight>
                <a:latin typeface="Arial"/>
                <a:ea typeface="Arial"/>
                <a:cs typeface="Arial"/>
                <a:sym typeface="Arial"/>
              </a:rPr>
              <a:t> The study also found that African-American, Latino, low-income multifamily, and renter households all spend a greater proportion of their income on utilities than the average family. </a:t>
            </a:r>
          </a:p>
          <a:p>
            <a:pPr lvl="0" rtl="0">
              <a:spcBef>
                <a:spcPts val="0"/>
              </a:spcBef>
              <a:buNone/>
            </a:pPr>
            <a:endParaRPr sz="1050">
              <a:highlight>
                <a:srgbClr val="FFFFFF"/>
              </a:highlight>
              <a:latin typeface="Arial"/>
              <a:ea typeface="Arial"/>
              <a:cs typeface="Arial"/>
              <a:sym typeface="Arial"/>
            </a:endParaRPr>
          </a:p>
          <a:p>
            <a:pPr lvl="0" rtl="0">
              <a:spcBef>
                <a:spcPts val="0"/>
              </a:spcBef>
              <a:buNone/>
            </a:pPr>
            <a:r>
              <a:rPr lang="en-US" sz="1050">
                <a:highlight>
                  <a:srgbClr val="FFFFFF"/>
                </a:highlight>
                <a:latin typeface="Arial"/>
                <a:ea typeface="Arial"/>
                <a:cs typeface="Arial"/>
                <a:sym typeface="Arial"/>
              </a:rPr>
              <a:t>Additionally, we have the backdrop of the recent years as a backdrop to issues affecting lower income people</a:t>
            </a:r>
          </a:p>
          <a:p>
            <a:pPr lvl="0">
              <a:spcBef>
                <a:spcPts val="0"/>
              </a:spcBef>
              <a:buNone/>
            </a:pPr>
            <a:r>
              <a:rPr lang="en-US" sz="700">
                <a:latin typeface="Arial"/>
                <a:ea typeface="Arial"/>
                <a:cs typeface="Arial"/>
                <a:sym typeface="Arial"/>
              </a:rPr>
              <a:t>                                                   </a:t>
            </a:r>
          </a:p>
          <a:p>
            <a:pPr lvl="0" rtl="0">
              <a:spcBef>
                <a:spcPts val="0"/>
              </a:spcBef>
              <a:buNone/>
            </a:pPr>
            <a:r>
              <a:rPr lang="en-US" sz="1100">
                <a:latin typeface="Arial"/>
                <a:ea typeface="Arial"/>
                <a:cs typeface="Arial"/>
                <a:sym typeface="Arial"/>
              </a:rPr>
              <a:t>CPP (and don’t forget the Climate March and Paris Climate negotiations) all shined a light on energy planning processes</a:t>
            </a:r>
          </a:p>
          <a:p>
            <a:pPr marL="457200" lvl="0" indent="-298450" rtl="0">
              <a:spcBef>
                <a:spcPts val="0"/>
              </a:spcBef>
              <a:buSzPct val="100000"/>
              <a:buFont typeface="Arial"/>
              <a:buChar char="●"/>
            </a:pPr>
            <a:r>
              <a:rPr lang="en-US" sz="1100">
                <a:latin typeface="Arial"/>
                <a:ea typeface="Arial"/>
                <a:cs typeface="Arial"/>
                <a:sym typeface="Arial"/>
              </a:rPr>
              <a:t>The CPP specifically called out the need for states to demonstrates how they were engaging vulnerable and overburdened populations in the planning process.</a:t>
            </a:r>
          </a:p>
          <a:p>
            <a:pPr marL="457200" lvl="0" indent="-298450" rtl="0">
              <a:spcBef>
                <a:spcPts val="0"/>
              </a:spcBef>
              <a:buSzPct val="100000"/>
              <a:buFont typeface="Arial"/>
              <a:buChar char="●"/>
            </a:pPr>
            <a:r>
              <a:rPr lang="en-US" sz="1100">
                <a:latin typeface="Arial"/>
                <a:ea typeface="Arial"/>
                <a:cs typeface="Arial"/>
                <a:sym typeface="Arial"/>
              </a:rPr>
              <a:t>Key elements of the Clean Power Plan, like the Clean Energy Incentive Program, aimed at directing incentives to catalyze increased energy efficiency in low-income communities.</a:t>
            </a:r>
          </a:p>
          <a:p>
            <a:pPr marL="457200" lvl="0" indent="-298450" rtl="0">
              <a:spcBef>
                <a:spcPts val="0"/>
              </a:spcBef>
              <a:buSzPct val="100000"/>
              <a:buFont typeface="Arial"/>
              <a:buChar char="●"/>
            </a:pPr>
            <a:r>
              <a:rPr lang="en-US" sz="1100">
                <a:latin typeface="Arial"/>
                <a:ea typeface="Arial"/>
                <a:cs typeface="Arial"/>
                <a:sym typeface="Arial"/>
              </a:rPr>
              <a:t>At the same time you have more and more utilities and regulators looking at the evolving utility business model and the design of programs aimed at improving the energy burden of low-income households. </a:t>
            </a:r>
          </a:p>
          <a:p>
            <a:pPr marL="457200" lvl="0" indent="-298450" rtl="0">
              <a:spcBef>
                <a:spcPts val="0"/>
              </a:spcBef>
              <a:buSzPct val="100000"/>
              <a:buFont typeface="Arial"/>
              <a:buChar char="●"/>
            </a:pPr>
            <a:r>
              <a:rPr lang="en-US" sz="1100">
                <a:latin typeface="Arial"/>
                <a:ea typeface="Arial"/>
                <a:cs typeface="Arial"/>
                <a:sym typeface="Arial"/>
              </a:rPr>
              <a:t>There is this straddle between the utilities past and existing business model and pivoting to a future state of operations.</a:t>
            </a:r>
          </a:p>
          <a:p>
            <a:pPr lvl="0">
              <a:spcBef>
                <a:spcPts val="0"/>
              </a:spcBef>
              <a:buNone/>
            </a:pPr>
            <a:endParaRPr sz="1100">
              <a:latin typeface="Arial"/>
              <a:ea typeface="Arial"/>
              <a:cs typeface="Arial"/>
              <a:sym typeface="Arial"/>
            </a:endParaRPr>
          </a:p>
          <a:p>
            <a:pPr lvl="0">
              <a:spcBef>
                <a:spcPts val="0"/>
              </a:spcBef>
              <a:buNone/>
            </a:pPr>
            <a:endParaRPr/>
          </a:p>
        </p:txBody>
      </p:sp>
      <p:sp>
        <p:nvSpPr>
          <p:cNvPr id="45" name="Shape 4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61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a:t>So all of this can make for a somewhat complex environment to operate in and improve the realities of the families in our state that need it most.</a:t>
            </a:r>
          </a:p>
          <a:p>
            <a:pPr lvl="0">
              <a:spcBef>
                <a:spcPts val="0"/>
              </a:spcBef>
              <a:buNone/>
            </a:pPr>
            <a:endParaRPr/>
          </a:p>
          <a:p>
            <a:pPr lvl="0">
              <a:spcBef>
                <a:spcPts val="0"/>
              </a:spcBef>
              <a:buNone/>
            </a:pPr>
            <a:r>
              <a:rPr lang="en-US"/>
              <a:t>So in our small group we will be discussing the following...</a:t>
            </a:r>
          </a:p>
        </p:txBody>
      </p:sp>
      <p:sp>
        <p:nvSpPr>
          <p:cNvPr id="60" name="Shape 6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2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A0A0A"/>
                </a:solidFill>
              </a:rPr>
              <a:t>However, in terms of our no regrets strategies there is a lot going on in this space</a:t>
            </a:r>
          </a:p>
          <a:p>
            <a:pPr marL="457200" lvl="0" indent="-228600" rtl="0">
              <a:lnSpc>
                <a:spcPct val="115000"/>
              </a:lnSpc>
              <a:spcBef>
                <a:spcPts val="0"/>
              </a:spcBef>
              <a:buClr>
                <a:srgbClr val="0A0A0A"/>
              </a:buClr>
              <a:buAutoNum type="arabicPeriod"/>
            </a:pPr>
            <a:r>
              <a:rPr lang="en-US">
                <a:solidFill>
                  <a:srgbClr val="0A0A0A"/>
                </a:solidFill>
              </a:rPr>
              <a:t>Specifically we see an increased number of collaborations between organizations, funders, utilities, and regulators. Efforts like the Just Energy Circle, the DSM working group, the Energy Efficiency for All collaborative and the Clean Power Plan coordinations efforts all have elements or core strategies aimed at addressing the impacts of energy burdens on low-income families.</a:t>
            </a:r>
          </a:p>
          <a:p>
            <a:pPr lvl="0" rtl="0">
              <a:lnSpc>
                <a:spcPct val="115000"/>
              </a:lnSpc>
              <a:spcBef>
                <a:spcPts val="0"/>
              </a:spcBef>
              <a:buNone/>
            </a:pPr>
            <a:endParaRPr>
              <a:solidFill>
                <a:srgbClr val="0A0A0A"/>
              </a:solidFill>
            </a:endParaRPr>
          </a:p>
          <a:p>
            <a:pPr marL="457200" lvl="0" indent="-228600" rtl="0">
              <a:lnSpc>
                <a:spcPct val="115000"/>
              </a:lnSpc>
              <a:spcBef>
                <a:spcPts val="0"/>
              </a:spcBef>
              <a:buClr>
                <a:srgbClr val="0A0A0A"/>
              </a:buClr>
              <a:buAutoNum type="arabicPeriod"/>
            </a:pPr>
            <a:r>
              <a:rPr lang="en-US">
                <a:solidFill>
                  <a:srgbClr val="0A0A0A"/>
                </a:solidFill>
              </a:rPr>
              <a:t>Additionally, and one of the reasons why we are up here is that SEEA and Rooted are partnering on a process designed to elevate research and recommendations on how to authentically engage Georgians from a cross-section of key demographic types. </a:t>
            </a:r>
          </a:p>
          <a:p>
            <a:pPr marL="914400" lvl="1" indent="-304800" rtl="0">
              <a:lnSpc>
                <a:spcPct val="115000"/>
              </a:lnSpc>
              <a:spcBef>
                <a:spcPts val="0"/>
              </a:spcBef>
              <a:buClr>
                <a:srgbClr val="0A0A0A"/>
              </a:buClr>
              <a:buSzPct val="100000"/>
              <a:buFont typeface="Calibri"/>
              <a:buAutoNum type="alphaLcParenR"/>
            </a:pPr>
            <a:r>
              <a:rPr lang="en-US">
                <a:solidFill>
                  <a:srgbClr val="0A0A0A"/>
                </a:solidFill>
              </a:rPr>
              <a:t>Alignment - Ongoing alignment Georgia based advocacy organizations working in energy and equity</a:t>
            </a:r>
          </a:p>
          <a:p>
            <a:pPr marL="914400" lvl="1" indent="-304800" rtl="0">
              <a:lnSpc>
                <a:spcPct val="115000"/>
              </a:lnSpc>
              <a:spcBef>
                <a:spcPts val="0"/>
              </a:spcBef>
              <a:buClr>
                <a:srgbClr val="0A0A0A"/>
              </a:buClr>
              <a:buSzPct val="100000"/>
              <a:buFont typeface="Calibri"/>
              <a:buAutoNum type="alphaLcParenR"/>
            </a:pPr>
            <a:r>
              <a:rPr lang="en-US">
                <a:solidFill>
                  <a:srgbClr val="0A0A0A"/>
                </a:solidFill>
              </a:rPr>
              <a:t>Research to identify stakeholders knowledge, attitudes and the perceived impacts of energy planning and decision making. Conducting </a:t>
            </a:r>
            <a:r>
              <a:rPr lang="en-US"/>
              <a:t>deeper </a:t>
            </a:r>
            <a:r>
              <a:rPr lang="en-US">
                <a:solidFill>
                  <a:srgbClr val="0A0A0A"/>
                </a:solidFill>
              </a:rPr>
              <a:t>Cultural assessments key Georgia demographic groups</a:t>
            </a:r>
          </a:p>
          <a:p>
            <a:pPr marL="914400" lvl="1" indent="-304800" rtl="0">
              <a:lnSpc>
                <a:spcPct val="115000"/>
              </a:lnSpc>
              <a:spcBef>
                <a:spcPts val="0"/>
              </a:spcBef>
              <a:buClr>
                <a:srgbClr val="0A0A0A"/>
              </a:buClr>
              <a:buSzPct val="100000"/>
              <a:buFont typeface="Calibri"/>
              <a:buAutoNum type="alphaLcParenR"/>
            </a:pPr>
            <a:r>
              <a:rPr lang="en-US">
                <a:solidFill>
                  <a:srgbClr val="0A0A0A"/>
                </a:solidFill>
              </a:rPr>
              <a:t>Increased Collaboration </a:t>
            </a:r>
            <a:r>
              <a:rPr lang="en-US"/>
              <a:t>between </a:t>
            </a:r>
            <a:r>
              <a:rPr lang="en-US">
                <a:solidFill>
                  <a:srgbClr val="0A0A0A"/>
                </a:solidFill>
              </a:rPr>
              <a:t>stakeholders in an ongoing manner with shared strategies, leadership and resources</a:t>
            </a:r>
          </a:p>
          <a:p>
            <a:pPr marL="914400" lvl="1" indent="-304800" rtl="0">
              <a:lnSpc>
                <a:spcPct val="115000"/>
              </a:lnSpc>
              <a:spcBef>
                <a:spcPts val="0"/>
              </a:spcBef>
              <a:buClr>
                <a:srgbClr val="0A0A0A"/>
              </a:buClr>
              <a:buSzPct val="100000"/>
              <a:buFont typeface="Calibri"/>
              <a:buAutoNum type="alphaLcParenR"/>
            </a:pPr>
            <a:r>
              <a:rPr lang="en-US">
                <a:solidFill>
                  <a:srgbClr val="0A0A0A"/>
                </a:solidFill>
              </a:rPr>
              <a:t>Increased Engagement in GA to support improvements in energy planning processes and outcomes.</a:t>
            </a:r>
          </a:p>
          <a:p>
            <a:pPr lvl="0">
              <a:spcBef>
                <a:spcPts val="0"/>
              </a:spcBef>
              <a:buNone/>
            </a:pPr>
            <a:endParaRPr>
              <a:solidFill>
                <a:srgbClr val="0A0A0A"/>
              </a:solidFill>
            </a:endParaRPr>
          </a:p>
          <a:p>
            <a:pPr lvl="0" rtl="0">
              <a:spcBef>
                <a:spcPts val="0"/>
              </a:spcBef>
              <a:buClr>
                <a:schemeClr val="dk1"/>
              </a:buClr>
              <a:buSzPct val="91666"/>
              <a:buFont typeface="Arial"/>
              <a:buNone/>
            </a:pPr>
            <a:r>
              <a:rPr lang="en-US"/>
              <a:t>3.   We see this research and engagement process aiding a variety of issues intersecting with energy and equity. </a:t>
            </a:r>
          </a:p>
          <a:p>
            <a:pPr lvl="0" indent="387350" rtl="0">
              <a:spcBef>
                <a:spcPts val="0"/>
              </a:spcBef>
              <a:buClr>
                <a:schemeClr val="dk1"/>
              </a:buClr>
              <a:buSzPct val="91666"/>
              <a:buFont typeface="Arial"/>
              <a:buNone/>
            </a:pPr>
            <a:r>
              <a:rPr lang="en-US"/>
              <a:t>We hope our research and stakeholder engagement will also aid in the improvement of utility program design and implementation, specifically for programs targeted at improving low-income households. </a:t>
            </a:r>
          </a:p>
          <a:p>
            <a:pPr lvl="0" indent="387350">
              <a:spcBef>
                <a:spcPts val="0"/>
              </a:spcBef>
              <a:buClr>
                <a:schemeClr val="dk1"/>
              </a:buClr>
              <a:buSzPct val="91666"/>
              <a:buFont typeface="Arial"/>
              <a:buNone/>
            </a:pPr>
            <a:r>
              <a:rPr lang="en-US"/>
              <a:t>This research will be available in early 2017 and for more information on the process find one of us and some of our champions of the process are here in the room today. </a:t>
            </a:r>
          </a:p>
          <a:p>
            <a:pPr lvl="0">
              <a:spcBef>
                <a:spcPts val="0"/>
              </a:spcBef>
              <a:buNone/>
            </a:pPr>
            <a:endParaRPr>
              <a:solidFill>
                <a:srgbClr val="0A0A0A"/>
              </a:solidFill>
            </a:endParaRPr>
          </a:p>
          <a:p>
            <a:pPr lvl="0">
              <a:spcBef>
                <a:spcPts val="0"/>
              </a:spcBef>
              <a:buNone/>
            </a:pPr>
            <a:r>
              <a:rPr lang="en-US">
                <a:solidFill>
                  <a:srgbClr val="0A0A0A"/>
                </a:solidFill>
              </a:rPr>
              <a:t>3) Finally, we know that many studies and programs continue to show that if you </a:t>
            </a:r>
            <a:r>
              <a:rPr lang="en-US">
                <a:highlight>
                  <a:srgbClr val="FFFFFF"/>
                </a:highlight>
              </a:rPr>
              <a:t>ramp Up energy efficiency this can directly reduce high energy burdens in low-income households by as much as 30%. </a:t>
            </a:r>
          </a:p>
          <a:p>
            <a:pPr lvl="0" rtl="0">
              <a:spcBef>
                <a:spcPts val="0"/>
              </a:spcBef>
              <a:buNone/>
            </a:pPr>
            <a:endParaRPr>
              <a:highlight>
                <a:srgbClr val="FFFFFF"/>
              </a:highlight>
            </a:endParaRPr>
          </a:p>
          <a:p>
            <a:pPr lvl="0">
              <a:spcBef>
                <a:spcPts val="0"/>
              </a:spcBef>
              <a:buClr>
                <a:schemeClr val="dk1"/>
              </a:buClr>
              <a:buSzPct val="91666"/>
              <a:buFont typeface="Arial"/>
              <a:buNone/>
            </a:pPr>
            <a:endParaRPr>
              <a:highlight>
                <a:srgbClr val="FFFFFF"/>
              </a:highlight>
            </a:endParaRPr>
          </a:p>
        </p:txBody>
      </p:sp>
      <p:sp>
        <p:nvSpPr>
          <p:cNvPr id="69" name="Shape 6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35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p:nvPr/>
        </p:nvSpPr>
        <p:spPr>
          <a:xfrm>
            <a:off x="-2369" y="0"/>
            <a:ext cx="9141619" cy="5738327"/>
          </a:xfrm>
          <a:prstGeom prst="rect">
            <a:avLst/>
          </a:prstGeom>
          <a:solidFill>
            <a:srgbClr val="AADEF3"/>
          </a:solidFill>
          <a:ln>
            <a:noFill/>
          </a:ln>
        </p:spPr>
        <p:txBody>
          <a:bodyPr lIns="91425" tIns="91425" rIns="91425" bIns="91425" anchor="ctr" anchorCtr="0">
            <a:noAutofit/>
          </a:bodyPr>
          <a:lstStyle/>
          <a:p>
            <a:pPr>
              <a:spcBef>
                <a:spcPts val="0"/>
              </a:spcBef>
              <a:buNone/>
            </a:pPr>
            <a:endParaRPr/>
          </a:p>
        </p:txBody>
      </p:sp>
      <p:pic>
        <p:nvPicPr>
          <p:cNvPr id="12" name="Shape 12"/>
          <p:cNvPicPr preferRelativeResize="0"/>
          <p:nvPr/>
        </p:nvPicPr>
        <p:blipFill rotWithShape="1">
          <a:blip r:embed="rId2">
            <a:alphaModFix/>
          </a:blip>
          <a:srcRect/>
          <a:stretch/>
        </p:blipFill>
        <p:spPr>
          <a:xfrm>
            <a:off x="-2369" y="5738326"/>
            <a:ext cx="9144000" cy="1119673"/>
          </a:xfrm>
          <a:prstGeom prst="rect">
            <a:avLst/>
          </a:prstGeom>
          <a:noFill/>
          <a:ln>
            <a:noFill/>
          </a:ln>
        </p:spPr>
      </p:pic>
      <p:sp>
        <p:nvSpPr>
          <p:cNvPr id="13" name="Shape 13"/>
          <p:cNvSpPr txBox="1">
            <a:spLocks noGrp="1"/>
          </p:cNvSpPr>
          <p:nvPr>
            <p:ph type="ctrTitle"/>
          </p:nvPr>
        </p:nvSpPr>
        <p:spPr>
          <a:xfrm>
            <a:off x="822959" y="758952"/>
            <a:ext cx="7543800" cy="3566159"/>
          </a:xfrm>
          <a:prstGeom prst="rect">
            <a:avLst/>
          </a:prstGeom>
          <a:noFill/>
          <a:ln>
            <a:noFill/>
          </a:ln>
        </p:spPr>
        <p:txBody>
          <a:bodyPr lIns="91425" tIns="91425" rIns="91425" bIns="91425" anchor="b" anchorCtr="0"/>
          <a:lstStyle>
            <a:lvl1pPr marL="0" marR="0" indent="0" algn="l" rtl="0">
              <a:lnSpc>
                <a:spcPct val="85000"/>
              </a:lnSpc>
              <a:spcBef>
                <a:spcPts val="0"/>
              </a:spcBef>
              <a:buClr>
                <a:srgbClr val="1E3756"/>
              </a:buClr>
              <a:buFont typeface="Calibri"/>
              <a:buNone/>
              <a:defRPr sz="8000" b="0" i="0" u="none" strike="noStrike" cap="none" baseline="0">
                <a:solidFill>
                  <a:srgbClr val="1E3756"/>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subTitle" idx="1"/>
          </p:nvPr>
        </p:nvSpPr>
        <p:spPr>
          <a:xfrm>
            <a:off x="825037" y="4455621"/>
            <a:ext cx="7543800"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sz="2400" b="0" i="0" u="none" strike="noStrike" cap="none" baseline="0">
                <a:solidFill>
                  <a:srgbClr val="8D4120"/>
                </a:solidFill>
                <a:latin typeface="Calibri"/>
                <a:ea typeface="Calibri"/>
                <a:cs typeface="Calibri"/>
                <a:sym typeface="Calibri"/>
              </a:defRPr>
            </a:lvl1pPr>
            <a:lvl2pPr marL="457200" marR="0" indent="0" algn="ctr" rtl="0">
              <a:lnSpc>
                <a:spcPct val="90000"/>
              </a:lnSpc>
              <a:spcBef>
                <a:spcPts val="200"/>
              </a:spcBef>
              <a:spcAft>
                <a:spcPts val="400"/>
              </a:spcAft>
              <a:buClr>
                <a:srgbClr val="4A7D43"/>
              </a:buClr>
              <a:buFont typeface="Noto Symbol"/>
              <a:buNone/>
              <a:defRPr sz="2400" b="0" i="0" u="none" strike="noStrike" cap="none" baseline="0">
                <a:solidFill>
                  <a:srgbClr val="4A7D43"/>
                </a:solidFill>
                <a:latin typeface="Calibri"/>
                <a:ea typeface="Calibri"/>
                <a:cs typeface="Calibri"/>
                <a:sym typeface="Calibri"/>
              </a:defRPr>
            </a:lvl2pPr>
            <a:lvl3pPr marL="914400" marR="0" indent="0" algn="ctr" rtl="0">
              <a:lnSpc>
                <a:spcPct val="90000"/>
              </a:lnSpc>
              <a:spcBef>
                <a:spcPts val="200"/>
              </a:spcBef>
              <a:spcAft>
                <a:spcPts val="400"/>
              </a:spcAft>
              <a:buClr>
                <a:srgbClr val="8D4120"/>
              </a:buClr>
              <a:buFont typeface="Arial"/>
              <a:buNone/>
              <a:defRPr sz="2400" b="0" i="0" u="none" strike="noStrike" cap="none" baseline="0">
                <a:solidFill>
                  <a:srgbClr val="8D4120"/>
                </a:solidFill>
                <a:latin typeface="Calibri"/>
                <a:ea typeface="Calibri"/>
                <a:cs typeface="Calibri"/>
                <a:sym typeface="Calibri"/>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9pPr>
          </a:lstStyle>
          <a:p>
            <a:endParaRPr/>
          </a:p>
        </p:txBody>
      </p:sp>
      <p:cxnSp>
        <p:nvCxnSpPr>
          <p:cNvPr id="15" name="Shape 15"/>
          <p:cNvCxnSpPr/>
          <p:nvPr/>
        </p:nvCxnSpPr>
        <p:spPr>
          <a:xfrm>
            <a:off x="905744" y="4343400"/>
            <a:ext cx="7406639"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4" y="1128725"/>
            <a:ext cx="7897813" cy="4981575"/>
          </a:xfrm>
          <a:prstGeom prst="rect">
            <a:avLst/>
          </a:prstGeom>
        </p:spPr>
        <p:txBody>
          <a:bodyPr/>
          <a:lstStyle>
            <a:lvl1pPr marL="0" indent="0">
              <a:defRPr sz="1100"/>
            </a:lvl1pPr>
            <a:lvl2pPr marL="234687" indent="-234687">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911802" y="128582"/>
            <a:ext cx="7582766" cy="597049"/>
          </a:xfrm>
          <a:prstGeom prst="rect">
            <a:avLst/>
          </a:prstGeom>
          <a:noFill/>
          <a:ln w="12700">
            <a:noFill/>
            <a:miter lim="800000"/>
            <a:headEnd/>
            <a:tailEnd/>
          </a:ln>
        </p:spPr>
        <p:txBody>
          <a:bodyPr>
            <a:noAutofit/>
          </a:bodyPr>
          <a:lstStyle>
            <a:lvl1pPr>
              <a:defRPr sz="2500">
                <a:latin typeface="Arial Narrow" pitchFamily="34" charset="0"/>
              </a:defRPr>
            </a:lvl1pPr>
          </a:lstStyle>
          <a:p>
            <a:pPr lvl="0"/>
            <a:r>
              <a:rPr lang="en-US" dirty="0"/>
              <a:t>Click to edit Master title style</a:t>
            </a:r>
          </a:p>
        </p:txBody>
      </p:sp>
    </p:spTree>
    <p:extLst>
      <p:ext uri="{BB962C8B-B14F-4D97-AF65-F5344CB8AC3E}">
        <p14:creationId xmlns:p14="http://schemas.microsoft.com/office/powerpoint/2010/main" val="37727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2" name="Rectangle 1"/>
          <p:cNvSpPr/>
          <p:nvPr userDrawn="1"/>
        </p:nvSpPr>
        <p:spPr>
          <a:xfrm>
            <a:off x="381000" y="1532467"/>
            <a:ext cx="8483600" cy="313266"/>
          </a:xfrm>
          <a:prstGeom prst="rect">
            <a:avLst/>
          </a:prstGeom>
          <a:solidFill>
            <a:srgbClr val="AA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latin typeface="Arial Unicode MS" panose="020B0604020202020204" pitchFamily="34" charset="-128"/>
              <a:sym typeface="Arial"/>
              <a:rtl val="0"/>
            </a:endParaRPr>
          </a:p>
        </p:txBody>
      </p:sp>
      <p:sp>
        <p:nvSpPr>
          <p:cNvPr id="33" name="Shape 33"/>
          <p:cNvSpPr txBox="1">
            <a:spLocks noGrp="1"/>
          </p:cNvSpPr>
          <p:nvPr>
            <p:ph type="title"/>
          </p:nvPr>
        </p:nvSpPr>
        <p:spPr>
          <a:xfrm>
            <a:off x="822959" y="286604"/>
            <a:ext cx="7543800" cy="1450756"/>
          </a:xfrm>
          <a:prstGeom prst="rect">
            <a:avLst/>
          </a:prstGeom>
          <a:noFill/>
          <a:ln>
            <a:noFill/>
          </a:ln>
        </p:spPr>
        <p:txBody>
          <a:bodyPr lIns="91425" tIns="91425" rIns="91425" bIns="91425" anchor="b" anchorCtr="0"/>
          <a:lstStyle>
            <a:lvl1pPr rtl="0">
              <a:spcBef>
                <a:spcPts val="0"/>
              </a:spcBef>
              <a:defRPr sz="4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822959" y="1845733"/>
            <a:ext cx="370331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63439" y="1845735"/>
            <a:ext cx="3703319" cy="4023358"/>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4706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2369" y="0"/>
            <a:ext cx="9141619" cy="5738326"/>
          </a:xfrm>
          <a:prstGeom prst="rect">
            <a:avLst/>
          </a:prstGeom>
          <a:solidFill>
            <a:srgbClr val="AADEF3"/>
          </a:solidFill>
          <a:ln>
            <a:noFill/>
          </a:ln>
        </p:spPr>
        <p:txBody>
          <a:bodyPr lIns="91425" tIns="91425" rIns="91425" bIns="91425" anchor="ctr" anchorCtr="0">
            <a:noAutofit/>
          </a:bodyPr>
          <a:lstStyle/>
          <a:p>
            <a:pPr marL="0" marR="0" lvl="0" indent="0" algn="l" rtl="0">
              <a:spcBef>
                <a:spcPts val="0"/>
              </a:spcBef>
              <a:buNone/>
            </a:pPr>
            <a:endParaRPr sz="1400">
              <a:solidFill>
                <a:srgbClr val="000000"/>
              </a:solidFill>
              <a:latin typeface="Arimo"/>
              <a:ea typeface="Arimo"/>
              <a:cs typeface="Arimo"/>
              <a:sym typeface="Arimo"/>
            </a:endParaRPr>
          </a:p>
        </p:txBody>
      </p:sp>
      <p:pic>
        <p:nvPicPr>
          <p:cNvPr id="17" name="Shape 17"/>
          <p:cNvPicPr preferRelativeResize="0"/>
          <p:nvPr/>
        </p:nvPicPr>
        <p:blipFill rotWithShape="1">
          <a:blip r:embed="rId2">
            <a:alphaModFix/>
          </a:blip>
          <a:srcRect/>
          <a:stretch/>
        </p:blipFill>
        <p:spPr>
          <a:xfrm>
            <a:off x="-2369" y="5738326"/>
            <a:ext cx="9144000" cy="1119673"/>
          </a:xfrm>
          <a:prstGeom prst="rect">
            <a:avLst/>
          </a:prstGeom>
          <a:noFill/>
          <a:ln>
            <a:noFill/>
          </a:ln>
        </p:spPr>
      </p:pic>
      <p:sp>
        <p:nvSpPr>
          <p:cNvPr id="18" name="Shape 18"/>
          <p:cNvSpPr txBox="1">
            <a:spLocks noGrp="1"/>
          </p:cNvSpPr>
          <p:nvPr>
            <p:ph type="ctrTitle"/>
          </p:nvPr>
        </p:nvSpPr>
        <p:spPr>
          <a:xfrm>
            <a:off x="822958" y="758952"/>
            <a:ext cx="7543800" cy="3566158"/>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1E3756"/>
              </a:buClr>
              <a:buFont typeface="Calibri"/>
              <a:buNone/>
              <a:defRPr sz="8000" b="0" i="0" u="none" strike="noStrike" cap="none">
                <a:solidFill>
                  <a:srgbClr val="1E3756"/>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9" name="Shape 19"/>
          <p:cNvSpPr txBox="1">
            <a:spLocks noGrp="1"/>
          </p:cNvSpPr>
          <p:nvPr>
            <p:ph type="subTitle" idx="1"/>
          </p:nvPr>
        </p:nvSpPr>
        <p:spPr>
          <a:xfrm>
            <a:off x="825037" y="4455621"/>
            <a:ext cx="7543800"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rgbClr val="8D4120"/>
                </a:solidFill>
                <a:latin typeface="Calibri"/>
                <a:ea typeface="Calibri"/>
                <a:cs typeface="Calibri"/>
                <a:sym typeface="Calibri"/>
              </a:defRPr>
            </a:lvl1pPr>
            <a:lvl2pPr marL="457200" marR="0" lvl="1" indent="0" algn="ctr" rtl="0">
              <a:lnSpc>
                <a:spcPct val="90000"/>
              </a:lnSpc>
              <a:spcBef>
                <a:spcPts val="200"/>
              </a:spcBef>
              <a:spcAft>
                <a:spcPts val="400"/>
              </a:spcAft>
              <a:buClr>
                <a:srgbClr val="4A7D43"/>
              </a:buClr>
              <a:buFont typeface="Noto Sans Symbols"/>
              <a:buNone/>
              <a:defRPr sz="2400" b="0" i="0" u="none" strike="noStrike" cap="none">
                <a:solidFill>
                  <a:srgbClr val="4A7D43"/>
                </a:solidFill>
                <a:latin typeface="Calibri"/>
                <a:ea typeface="Calibri"/>
                <a:cs typeface="Calibri"/>
                <a:sym typeface="Calibri"/>
              </a:defRPr>
            </a:lvl2pPr>
            <a:lvl3pPr marL="914400" marR="0" lvl="2" indent="0" algn="ctr" rtl="0">
              <a:lnSpc>
                <a:spcPct val="90000"/>
              </a:lnSpc>
              <a:spcBef>
                <a:spcPts val="200"/>
              </a:spcBef>
              <a:spcAft>
                <a:spcPts val="400"/>
              </a:spcAft>
              <a:buClr>
                <a:srgbClr val="8D4120"/>
              </a:buClr>
              <a:buFont typeface="Arial"/>
              <a:buNone/>
              <a:defRPr sz="2400" b="0" i="0" u="none" strike="noStrike" cap="none">
                <a:solidFill>
                  <a:srgbClr val="8D4120"/>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cxnSp>
        <p:nvCxnSpPr>
          <p:cNvPr id="20" name="Shape 20"/>
          <p:cNvCxnSpPr/>
          <p:nvPr/>
        </p:nvCxnSpPr>
        <p:spPr>
          <a:xfrm>
            <a:off x="905744" y="4343400"/>
            <a:ext cx="740663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144684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p:nvPr/>
        </p:nvSpPr>
        <p:spPr>
          <a:xfrm>
            <a:off x="381000" y="1532466"/>
            <a:ext cx="8483599" cy="313266"/>
          </a:xfrm>
          <a:prstGeom prst="rect">
            <a:avLst/>
          </a:prstGeom>
          <a:solidFill>
            <a:srgbClr val="AADEF3"/>
          </a:solidFill>
          <a:ln>
            <a:noFill/>
          </a:ln>
        </p:spPr>
        <p:txBody>
          <a:bodyPr lIns="91425" tIns="45700" rIns="91425" bIns="45700" anchor="ctr" anchorCtr="0">
            <a:noAutofit/>
          </a:bodyPr>
          <a:lstStyle/>
          <a:p>
            <a:pPr marL="0" marR="0" lvl="0" indent="0" algn="ctr" rtl="0">
              <a:spcBef>
                <a:spcPts val="0"/>
              </a:spcBef>
              <a:buNone/>
            </a:pPr>
            <a:endParaRPr sz="1400">
              <a:solidFill>
                <a:srgbClr val="FFFFFF"/>
              </a:solidFill>
              <a:latin typeface="Arimo"/>
              <a:ea typeface="Arimo"/>
              <a:cs typeface="Arimo"/>
              <a:sym typeface="Arimo"/>
            </a:endParaRPr>
          </a:p>
        </p:txBody>
      </p:sp>
      <p:sp>
        <p:nvSpPr>
          <p:cNvPr id="23" name="Shape 23"/>
          <p:cNvSpPr txBox="1">
            <a:spLocks noGrp="1"/>
          </p:cNvSpPr>
          <p:nvPr>
            <p:ph type="title"/>
          </p:nvPr>
        </p:nvSpPr>
        <p:spPr>
          <a:xfrm>
            <a:off x="822958" y="286604"/>
            <a:ext cx="7543800"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1E3756"/>
              </a:buClr>
              <a:buFont typeface="Calibri"/>
              <a:buNone/>
              <a:defRPr sz="4000" b="0" i="0" u="none" strike="noStrike" cap="none">
                <a:solidFill>
                  <a:srgbClr val="1E3756"/>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24" name="Shape 24"/>
          <p:cNvSpPr txBox="1">
            <a:spLocks noGrp="1"/>
          </p:cNvSpPr>
          <p:nvPr>
            <p:ph type="body" idx="1"/>
          </p:nvPr>
        </p:nvSpPr>
        <p:spPr>
          <a:xfrm>
            <a:off x="822958" y="1845733"/>
            <a:ext cx="3703318"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AB620D"/>
                </a:solidFill>
                <a:latin typeface="Calibri"/>
                <a:ea typeface="Calibri"/>
                <a:cs typeface="Calibri"/>
                <a:sym typeface="Calibri"/>
              </a:defRPr>
            </a:lvl1pPr>
            <a:lvl2pPr marL="384048" marR="0" lvl="1" indent="35052" algn="l" rtl="0">
              <a:lnSpc>
                <a:spcPct val="90000"/>
              </a:lnSpc>
              <a:spcBef>
                <a:spcPts val="200"/>
              </a:spcBef>
              <a:spcAft>
                <a:spcPts val="400"/>
              </a:spcAft>
              <a:buClr>
                <a:srgbClr val="4A7D43"/>
              </a:buClr>
              <a:buSzPct val="100000"/>
              <a:buFont typeface="Noto Sans Symbols"/>
              <a:buChar char="▪"/>
              <a:defRPr sz="1800" b="0" i="0" u="none" strike="noStrike" cap="none">
                <a:solidFill>
                  <a:srgbClr val="4A7D43"/>
                </a:solidFill>
                <a:latin typeface="Calibri"/>
                <a:ea typeface="Calibri"/>
                <a:cs typeface="Calibri"/>
                <a:sym typeface="Calibri"/>
              </a:defRPr>
            </a:lvl2pPr>
            <a:lvl3pPr marL="566928" marR="0" lvl="2" indent="-8127" algn="l" rtl="0">
              <a:lnSpc>
                <a:spcPct val="90000"/>
              </a:lnSpc>
              <a:spcBef>
                <a:spcPts val="200"/>
              </a:spcBef>
              <a:spcAft>
                <a:spcPts val="400"/>
              </a:spcAft>
              <a:buClr>
                <a:srgbClr val="8D4120"/>
              </a:buClr>
              <a:buSzPct val="100000"/>
              <a:buFont typeface="Arial"/>
              <a:buChar char="•"/>
              <a:defRPr sz="1400" b="0" i="0" u="none" strike="noStrike" cap="none">
                <a:solidFill>
                  <a:srgbClr val="8D4120"/>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4663439" y="1845734"/>
            <a:ext cx="3703318" cy="4023357"/>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AB620D"/>
                </a:solidFill>
                <a:latin typeface="Calibri"/>
                <a:ea typeface="Calibri"/>
                <a:cs typeface="Calibri"/>
                <a:sym typeface="Calibri"/>
              </a:defRPr>
            </a:lvl1pPr>
            <a:lvl2pPr marL="384048" marR="0" lvl="1" indent="35052" algn="l" rtl="0">
              <a:lnSpc>
                <a:spcPct val="90000"/>
              </a:lnSpc>
              <a:spcBef>
                <a:spcPts val="200"/>
              </a:spcBef>
              <a:spcAft>
                <a:spcPts val="400"/>
              </a:spcAft>
              <a:buClr>
                <a:srgbClr val="4A7D43"/>
              </a:buClr>
              <a:buSzPct val="100000"/>
              <a:buFont typeface="Noto Sans Symbols"/>
              <a:buChar char="▪"/>
              <a:defRPr sz="1800" b="0" i="0" u="none" strike="noStrike" cap="none">
                <a:solidFill>
                  <a:srgbClr val="4A7D43"/>
                </a:solidFill>
                <a:latin typeface="Calibri"/>
                <a:ea typeface="Calibri"/>
                <a:cs typeface="Calibri"/>
                <a:sym typeface="Calibri"/>
              </a:defRPr>
            </a:lvl2pPr>
            <a:lvl3pPr marL="566928" marR="0" lvl="2" indent="-8127" algn="l" rtl="0">
              <a:lnSpc>
                <a:spcPct val="90000"/>
              </a:lnSpc>
              <a:spcBef>
                <a:spcPts val="200"/>
              </a:spcBef>
              <a:spcAft>
                <a:spcPts val="400"/>
              </a:spcAft>
              <a:buClr>
                <a:srgbClr val="8D4120"/>
              </a:buClr>
              <a:buSzPct val="100000"/>
              <a:buFont typeface="Arial"/>
              <a:buChar char="•"/>
              <a:defRPr sz="1400" b="0" i="0" u="none" strike="noStrike" cap="none">
                <a:solidFill>
                  <a:srgbClr val="8D4120"/>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6325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2" name="Rectangle 1"/>
          <p:cNvSpPr/>
          <p:nvPr userDrawn="1"/>
        </p:nvSpPr>
        <p:spPr>
          <a:xfrm>
            <a:off x="381000" y="1532467"/>
            <a:ext cx="8483600" cy="313266"/>
          </a:xfrm>
          <a:prstGeom prst="rect">
            <a:avLst/>
          </a:prstGeom>
          <a:solidFill>
            <a:srgbClr val="AA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hape 33"/>
          <p:cNvSpPr txBox="1">
            <a:spLocks noGrp="1"/>
          </p:cNvSpPr>
          <p:nvPr>
            <p:ph type="title"/>
          </p:nvPr>
        </p:nvSpPr>
        <p:spPr>
          <a:xfrm>
            <a:off x="822959" y="286604"/>
            <a:ext cx="7543800" cy="1450756"/>
          </a:xfrm>
          <a:prstGeom prst="rect">
            <a:avLst/>
          </a:prstGeom>
          <a:noFill/>
          <a:ln>
            <a:noFill/>
          </a:ln>
        </p:spPr>
        <p:txBody>
          <a:bodyPr lIns="91425" tIns="91425" rIns="91425" bIns="91425" anchor="b" anchorCtr="0"/>
          <a:lstStyle>
            <a:lvl1pPr rtl="0">
              <a:spcBef>
                <a:spcPts val="0"/>
              </a:spcBef>
              <a:defRPr sz="4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822959" y="1845733"/>
            <a:ext cx="370331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63439" y="1845735"/>
            <a:ext cx="3703319" cy="4023358"/>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2959" y="286604"/>
            <a:ext cx="7543800" cy="1450756"/>
          </a:xfrm>
          <a:prstGeom prst="rect">
            <a:avLst/>
          </a:prstGeom>
          <a:noFill/>
          <a:ln>
            <a:noFill/>
          </a:ln>
        </p:spPr>
        <p:txBody>
          <a:bodyPr lIns="91425" tIns="91425" rIns="91425" bIns="91425" anchor="b" anchorCtr="0"/>
          <a:lstStyle>
            <a:lvl1pPr algn="l" rtl="0">
              <a:lnSpc>
                <a:spcPct val="85000"/>
              </a:lnSpc>
              <a:spcBef>
                <a:spcPts val="0"/>
              </a:spcBef>
              <a:buClr>
                <a:srgbClr val="1E3756"/>
              </a:buClr>
              <a:buFont typeface="Calibri"/>
              <a:buNone/>
              <a:defRPr sz="4800" baseline="0">
                <a:solidFill>
                  <a:srgbClr val="1E3756"/>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rot="5400000">
            <a:off x="2583179" y="85513"/>
            <a:ext cx="4023360" cy="754380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22961" y="6459785"/>
            <a:ext cx="1854203"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2764639" y="6459785"/>
            <a:ext cx="3617102"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7425343" y="6459785"/>
            <a:ext cx="984018" cy="365125"/>
          </a:xfrm>
          <a:prstGeom prst="rect">
            <a:avLst/>
          </a:prstGeom>
          <a:noFill/>
          <a:ln>
            <a:noFill/>
          </a:ln>
        </p:spPr>
        <p:txBody>
          <a:bodyPr lIns="91425" tIns="45700" rIns="91425" bIns="45700" anchor="t" anchorCtr="0">
            <a:noAutofit/>
          </a:bodyPr>
          <a:lstStyle/>
          <a:p>
            <a:pPr marL="0" marR="0" lvl="0" indent="0" algn="r" rtl="0">
              <a:spcBef>
                <a:spcPts val="0"/>
              </a:spcBef>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p:nvPr/>
        </p:nvSpPr>
        <p:spPr>
          <a:xfrm>
            <a:off x="2381" y="6400800"/>
            <a:ext cx="9141619"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a:off x="11" y="6334316"/>
            <a:ext cx="9141619"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53" name="Shape 53"/>
          <p:cNvSpPr txBox="1">
            <a:spLocks noGrp="1"/>
          </p:cNvSpPr>
          <p:nvPr>
            <p:ph type="title"/>
          </p:nvPr>
        </p:nvSpPr>
        <p:spPr>
          <a:xfrm rot="5400000">
            <a:off x="4650801" y="2307651"/>
            <a:ext cx="5757421" cy="1971675"/>
          </a:xfrm>
          <a:prstGeom prst="rect">
            <a:avLst/>
          </a:prstGeom>
          <a:noFill/>
          <a:ln>
            <a:noFill/>
          </a:ln>
        </p:spPr>
        <p:txBody>
          <a:bodyPr lIns="91425" tIns="91425" rIns="91425" bIns="91425" anchor="b" anchorCtr="0"/>
          <a:lstStyle>
            <a:lvl1pPr algn="l" rtl="0">
              <a:lnSpc>
                <a:spcPct val="85000"/>
              </a:lnSpc>
              <a:spcBef>
                <a:spcPts val="0"/>
              </a:spcBef>
              <a:buClr>
                <a:srgbClr val="1E3756"/>
              </a:buClr>
              <a:buFont typeface="Calibri"/>
              <a:buNone/>
              <a:defRPr sz="4800" baseline="0">
                <a:solidFill>
                  <a:srgbClr val="1E3756"/>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rot="5400000">
            <a:off x="650302" y="393126"/>
            <a:ext cx="5757419" cy="5800725"/>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AB620D"/>
                </a:solidFill>
                <a:latin typeface="Calibri"/>
                <a:ea typeface="Calibri"/>
                <a:cs typeface="Calibri"/>
                <a:sym typeface="Calibri"/>
              </a:defRPr>
            </a:lvl1pPr>
            <a:lvl2pPr marL="384048" indent="-79248" algn="l" rtl="0">
              <a:lnSpc>
                <a:spcPct val="90000"/>
              </a:lnSpc>
              <a:spcBef>
                <a:spcPts val="200"/>
              </a:spcBef>
              <a:spcAft>
                <a:spcPts val="400"/>
              </a:spcAft>
              <a:buClr>
                <a:srgbClr val="4A7D43"/>
              </a:buClr>
              <a:buFont typeface="Noto Symbol"/>
              <a:buChar char="▪"/>
              <a:defRPr sz="1800">
                <a:solidFill>
                  <a:srgbClr val="4A7D43"/>
                </a:solidFill>
                <a:latin typeface="Calibri"/>
                <a:ea typeface="Calibri"/>
                <a:cs typeface="Calibri"/>
                <a:sym typeface="Calibri"/>
              </a:defRPr>
            </a:lvl2pPr>
            <a:lvl3pPr marL="566928" indent="-97027" algn="l" rtl="0">
              <a:lnSpc>
                <a:spcPct val="90000"/>
              </a:lnSpc>
              <a:spcBef>
                <a:spcPts val="200"/>
              </a:spcBef>
              <a:spcAft>
                <a:spcPts val="400"/>
              </a:spcAft>
              <a:buClr>
                <a:srgbClr val="8D4120"/>
              </a:buClr>
              <a:buFont typeface="Arial"/>
              <a:buChar char="•"/>
              <a:defRPr sz="1400">
                <a:solidFill>
                  <a:srgbClr val="8D4120"/>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22961" y="6459785"/>
            <a:ext cx="1854203"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764639" y="6459785"/>
            <a:ext cx="3617102" cy="365125"/>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425343" y="6459785"/>
            <a:ext cx="984018" cy="365125"/>
          </a:xfrm>
          <a:prstGeom prst="rect">
            <a:avLst/>
          </a:prstGeom>
          <a:noFill/>
          <a:ln>
            <a:noFill/>
          </a:ln>
        </p:spPr>
        <p:txBody>
          <a:bodyPr lIns="91425" tIns="45700" rIns="91425" bIns="45700" anchor="t" anchorCtr="0">
            <a:noAutofit/>
          </a:bodyPr>
          <a:lstStyle/>
          <a:p>
            <a:pPr marL="0" marR="0" lvl="0" indent="0" algn="r" rtl="0">
              <a:spcBef>
                <a:spcPts val="0"/>
              </a:spcBef>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57200" y="3505524"/>
            <a:ext cx="8229600" cy="1143000"/>
          </a:xfrm>
          <a:prstGeom prst="rect">
            <a:avLst/>
          </a:prstGeom>
        </p:spPr>
        <p:txBody>
          <a:bodyPr vert="horz" lIns="91440" tIns="45720" rIns="91440" bIns="45720" rtlCol="0" anchor="ctr">
            <a:normAutofit/>
          </a:bodyPr>
          <a:lstStyle>
            <a:lvl1pPr>
              <a:defRPr sz="4400" baseline="0"/>
            </a:lvl1pPr>
          </a:lstStyle>
          <a:p>
            <a:r>
              <a:rPr lang="en-US" dirty="0"/>
              <a:t>Place Title of Presentation Here</a:t>
            </a:r>
          </a:p>
        </p:txBody>
      </p:sp>
      <p:sp>
        <p:nvSpPr>
          <p:cNvPr id="9" name="Text Placeholder 8"/>
          <p:cNvSpPr>
            <a:spLocks noGrp="1"/>
          </p:cNvSpPr>
          <p:nvPr>
            <p:ph type="body" sz="quarter" idx="10" hasCustomPrompt="1"/>
          </p:nvPr>
        </p:nvSpPr>
        <p:spPr>
          <a:xfrm>
            <a:off x="3061027" y="5027896"/>
            <a:ext cx="3061024" cy="1060451"/>
          </a:xfrm>
          <a:prstGeom prst="rect">
            <a:avLst/>
          </a:prstGeom>
        </p:spPr>
        <p:txBody>
          <a:bodyPr vert="horz" wrap="none"/>
          <a:lstStyle>
            <a:lvl1pPr marL="0" indent="0" algn="ctr">
              <a:buFontTx/>
              <a:buNone/>
              <a:defRPr sz="1800" baseline="0">
                <a:solidFill>
                  <a:schemeClr val="accent3"/>
                </a:solidFill>
                <a:latin typeface="Arial Narrow"/>
              </a:defRPr>
            </a:lvl1pPr>
            <a:lvl2pPr marL="457200" indent="0">
              <a:buFontTx/>
              <a:buNone/>
              <a:defRPr sz="1800" baseline="0">
                <a:solidFill>
                  <a:schemeClr val="accent5"/>
                </a:solidFill>
                <a:latin typeface="Arial Narrow"/>
              </a:defRPr>
            </a:lvl2pPr>
            <a:lvl3pPr marL="914400" indent="0">
              <a:buFontTx/>
              <a:buNone/>
              <a:defRPr sz="1800" baseline="0">
                <a:solidFill>
                  <a:schemeClr val="accent5"/>
                </a:solidFill>
                <a:latin typeface="Arial Narrow"/>
              </a:defRPr>
            </a:lvl3pPr>
            <a:lvl4pPr marL="1371600" indent="0">
              <a:buFontTx/>
              <a:buNone/>
              <a:defRPr sz="1800" baseline="0">
                <a:solidFill>
                  <a:schemeClr val="accent5"/>
                </a:solidFill>
                <a:latin typeface="Arial Narrow"/>
              </a:defRPr>
            </a:lvl4pPr>
            <a:lvl5pPr marL="1828800" indent="0">
              <a:buFontTx/>
              <a:buNone/>
              <a:defRPr sz="1800" baseline="0">
                <a:solidFill>
                  <a:schemeClr val="accent5"/>
                </a:solidFill>
                <a:latin typeface="Arial Narrow"/>
              </a:defRPr>
            </a:lvl5pPr>
          </a:lstStyle>
          <a:p>
            <a:pPr lvl="0"/>
            <a:r>
              <a:rPr lang="en-US" dirty="0"/>
              <a:t>PRESENTER</a:t>
            </a:r>
          </a:p>
          <a:p>
            <a:pPr lvl="0"/>
            <a:r>
              <a:rPr lang="en-US" dirty="0"/>
              <a:t>DATE</a:t>
            </a:r>
          </a:p>
        </p:txBody>
      </p:sp>
      <p:cxnSp>
        <p:nvCxnSpPr>
          <p:cNvPr id="10" name="Straight Connector 9"/>
          <p:cNvCxnSpPr/>
          <p:nvPr userDrawn="1"/>
        </p:nvCxnSpPr>
        <p:spPr>
          <a:xfrm>
            <a:off x="907954" y="4800556"/>
            <a:ext cx="73280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295_REV_TVA_Logo 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360" y="1239692"/>
            <a:ext cx="1097280" cy="1463040"/>
          </a:xfrm>
          <a:prstGeom prst="rect">
            <a:avLst/>
          </a:prstGeom>
        </p:spPr>
      </p:pic>
    </p:spTree>
    <p:extLst>
      <p:ext uri="{BB962C8B-B14F-4D97-AF65-F5344CB8AC3E}">
        <p14:creationId xmlns:p14="http://schemas.microsoft.com/office/powerpoint/2010/main" val="39169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ptioned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4873" y="440157"/>
            <a:ext cx="7481927" cy="1143000"/>
          </a:xfrm>
          <a:prstGeom prst="rect">
            <a:avLst/>
          </a:prstGeom>
        </p:spPr>
        <p:txBody>
          <a:bodyPr vert="horz"/>
          <a:lstStyle>
            <a:lvl1pPr algn="l">
              <a:defRPr sz="3600">
                <a:solidFill>
                  <a:schemeClr val="tx2"/>
                </a:solidFill>
              </a:defRPr>
            </a:lvl1pPr>
          </a:lstStyle>
          <a:p>
            <a:r>
              <a:rPr lang="en-US" dirty="0"/>
              <a:t>Place Title Here</a:t>
            </a:r>
          </a:p>
        </p:txBody>
      </p:sp>
      <p:sp>
        <p:nvSpPr>
          <p:cNvPr id="4" name="Text Placeholder 3"/>
          <p:cNvSpPr>
            <a:spLocks noGrp="1"/>
          </p:cNvSpPr>
          <p:nvPr>
            <p:ph type="body" sz="quarter" idx="10"/>
          </p:nvPr>
        </p:nvSpPr>
        <p:spPr>
          <a:xfrm>
            <a:off x="1204914" y="1953685"/>
            <a:ext cx="7481887" cy="1007479"/>
          </a:xfrm>
          <a:prstGeom prst="rect">
            <a:avLst/>
          </a:prstGeom>
        </p:spPr>
        <p:txBody>
          <a:bodyPr vert="horz"/>
          <a:lstStyle>
            <a:lvl1pPr marL="0" indent="0">
              <a:buFontTx/>
              <a:buNone/>
              <a:defRPr sz="1600" b="1" i="0" baseline="30000">
                <a:solidFill>
                  <a:schemeClr val="tx2"/>
                </a:solidFill>
                <a:latin typeface="Arial Narrow"/>
              </a:defRPr>
            </a:lvl1pPr>
            <a:lvl2pPr marL="457200" indent="0">
              <a:buFontTx/>
              <a:buNone/>
              <a:defRPr sz="1600" b="1" i="0" baseline="0">
                <a:solidFill>
                  <a:schemeClr val="tx2"/>
                </a:solidFill>
                <a:latin typeface="Arial Narrow"/>
              </a:defRPr>
            </a:lvl2pPr>
            <a:lvl3pPr marL="914400" indent="0">
              <a:buFontTx/>
              <a:buNone/>
              <a:defRPr sz="1600" b="1" i="0" baseline="0">
                <a:solidFill>
                  <a:schemeClr val="tx2"/>
                </a:solidFill>
                <a:latin typeface="Arial Narrow"/>
              </a:defRPr>
            </a:lvl3pPr>
            <a:lvl4pPr marL="1371600" indent="0">
              <a:buFontTx/>
              <a:buNone/>
              <a:defRPr sz="1600" b="1" i="0" baseline="0">
                <a:solidFill>
                  <a:schemeClr val="tx2"/>
                </a:solidFill>
                <a:latin typeface="Arial Narrow"/>
              </a:defRPr>
            </a:lvl4pPr>
            <a:lvl5pPr marL="1828800" indent="0">
              <a:buFontTx/>
              <a:buNone/>
              <a:defRPr sz="1600" b="1" i="0" baseline="0">
                <a:solidFill>
                  <a:schemeClr val="tx2"/>
                </a:solidFill>
                <a:latin typeface="Arial Narrow"/>
              </a:defRPr>
            </a:lvl5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1"/>
          </p:nvPr>
        </p:nvSpPr>
        <p:spPr>
          <a:xfrm>
            <a:off x="1204915" y="3205231"/>
            <a:ext cx="3549445" cy="2846916"/>
          </a:xfrm>
          <a:prstGeom prst="rect">
            <a:avLst/>
          </a:prstGeom>
        </p:spPr>
        <p:txBody>
          <a:bodyPr vert="horz"/>
          <a:lstStyle>
            <a:lvl1pPr marL="342900" indent="-342900">
              <a:spcAft>
                <a:spcPts val="600"/>
              </a:spcAft>
              <a:buFont typeface="Arial"/>
              <a:buChar char="•"/>
              <a:defRPr sz="1400" baseline="0">
                <a:solidFill>
                  <a:schemeClr val="bg1">
                    <a:lumMod val="25000"/>
                  </a:schemeClr>
                </a:solidFill>
                <a:latin typeface="Arial Narrow"/>
              </a:defRPr>
            </a:lvl1pPr>
            <a:lvl2pPr marL="742950" indent="-285750">
              <a:spcAft>
                <a:spcPts val="600"/>
              </a:spcAft>
              <a:buFont typeface="Arial"/>
              <a:buChar char="•"/>
              <a:defRPr sz="1400" baseline="0">
                <a:solidFill>
                  <a:schemeClr val="bg1">
                    <a:lumMod val="25000"/>
                  </a:schemeClr>
                </a:solidFill>
                <a:latin typeface="Arial Narrow"/>
              </a:defRPr>
            </a:lvl2pPr>
            <a:lvl3pPr marL="1143000" indent="-228600">
              <a:spcAft>
                <a:spcPts val="600"/>
              </a:spcAft>
              <a:buFont typeface="Arial"/>
              <a:buChar char="•"/>
              <a:defRPr sz="1400" baseline="0">
                <a:solidFill>
                  <a:schemeClr val="bg1">
                    <a:lumMod val="25000"/>
                  </a:schemeClr>
                </a:solidFill>
                <a:latin typeface="Arial Narrow"/>
              </a:defRPr>
            </a:lvl3pPr>
            <a:lvl4pPr marL="1600200" indent="-228600">
              <a:spcAft>
                <a:spcPts val="600"/>
              </a:spcAft>
              <a:buFont typeface="Arial"/>
              <a:buChar char="•"/>
              <a:defRPr sz="1400" baseline="0">
                <a:solidFill>
                  <a:schemeClr val="bg1">
                    <a:lumMod val="25000"/>
                  </a:schemeClr>
                </a:solidFill>
                <a:latin typeface="Arial Narrow"/>
              </a:defRPr>
            </a:lvl4pPr>
            <a:lvl5pPr marL="2057400" indent="-228600">
              <a:spcAft>
                <a:spcPts val="600"/>
              </a:spcAft>
              <a:buFont typeface="Arial"/>
              <a:buChar char="•"/>
              <a:defRPr sz="1400" baseline="0">
                <a:solidFill>
                  <a:schemeClr val="bg1">
                    <a:lumMod val="25000"/>
                  </a:schemeClr>
                </a:solidFill>
                <a:latin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4874419" y="3205231"/>
            <a:ext cx="2290762" cy="2846916"/>
          </a:xfrm>
          <a:prstGeom prst="rect">
            <a:avLst/>
          </a:prstGeom>
        </p:spPr>
        <p:txBody>
          <a:bodyPr vert="horz" anchor="ctr" anchorCtr="0"/>
          <a:lstStyle>
            <a:lvl1pPr marL="0" indent="0" algn="ctr">
              <a:buFontTx/>
              <a:buNone/>
              <a:defRPr sz="3200" baseline="0">
                <a:solidFill>
                  <a:schemeClr val="tx2"/>
                </a:solidFill>
                <a:latin typeface="Arial Narrow"/>
              </a:defRPr>
            </a:lvl1pPr>
          </a:lstStyle>
          <a:p>
            <a:r>
              <a:rPr lang="en-US"/>
              <a:t>Drag picture to placeholder or click icon to add</a:t>
            </a:r>
            <a:endParaRPr lang="en-US" dirty="0"/>
          </a:p>
        </p:txBody>
      </p:sp>
      <p:pic>
        <p:nvPicPr>
          <p:cNvPr id="14" name="Picture 13" descr="295_TVA_Logo SMALLES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8542" y="6393679"/>
            <a:ext cx="243840" cy="325120"/>
          </a:xfrm>
          <a:prstGeom prst="rect">
            <a:avLst/>
          </a:prstGeom>
        </p:spPr>
      </p:pic>
      <p:sp>
        <p:nvSpPr>
          <p:cNvPr id="25" name="Footer Placeholder 16"/>
          <p:cNvSpPr>
            <a:spLocks noGrp="1"/>
          </p:cNvSpPr>
          <p:nvPr>
            <p:ph type="ftr" sz="quarter" idx="14"/>
          </p:nvPr>
        </p:nvSpPr>
        <p:spPr>
          <a:xfrm>
            <a:off x="5533069" y="6439294"/>
            <a:ext cx="2895600" cy="366183"/>
          </a:xfrm>
          <a:prstGeom prst="rect">
            <a:avLst/>
          </a:prstGeom>
        </p:spPr>
        <p:txBody>
          <a:bodyPr rIns="0"/>
          <a:lstStyle>
            <a:lvl1pPr algn="r">
              <a:defRPr lang="en-US" sz="600" baseline="0" smtClean="0">
                <a:solidFill>
                  <a:schemeClr val="bg1">
                    <a:lumMod val="10000"/>
                  </a:schemeClr>
                </a:solidFill>
                <a:effectLst/>
                <a:latin typeface="Arial Narrow"/>
              </a:defRPr>
            </a:lvl1pPr>
          </a:lstStyle>
          <a:p>
            <a:pPr defTabSz="457200"/>
            <a:r>
              <a:rPr lang="en-US" kern="1200">
                <a:solidFill>
                  <a:srgbClr val="F0F0F0">
                    <a:lumMod val="10000"/>
                  </a:srgbClr>
                </a:solidFill>
                <a:ea typeface="+mn-ea"/>
                <a:cs typeface="+mn-cs"/>
              </a:rPr>
              <a:t>PLACE THE TITLE OF THE PRESENTATION HERE </a:t>
            </a:r>
            <a:endParaRPr lang="en-US" kern="1200" dirty="0">
              <a:solidFill>
                <a:srgbClr val="F0F0F0">
                  <a:lumMod val="10000"/>
                </a:srgbClr>
              </a:solidFill>
              <a:ea typeface="+mn-ea"/>
              <a:cs typeface="+mn-cs"/>
            </a:endParaRPr>
          </a:p>
        </p:txBody>
      </p:sp>
      <p:sp>
        <p:nvSpPr>
          <p:cNvPr id="26" name="Slide Number Placeholder 17"/>
          <p:cNvSpPr>
            <a:spLocks noGrp="1"/>
          </p:cNvSpPr>
          <p:nvPr>
            <p:ph type="sldNum" sz="quarter" idx="15"/>
          </p:nvPr>
        </p:nvSpPr>
        <p:spPr>
          <a:xfrm>
            <a:off x="8467748" y="6434507"/>
            <a:ext cx="220359" cy="366183"/>
          </a:xfrm>
          <a:prstGeom prst="rect">
            <a:avLst/>
          </a:prstGeom>
        </p:spPr>
        <p:txBody>
          <a:bodyPr lIns="0"/>
          <a:lstStyle>
            <a:lvl1pPr algn="l">
              <a:defRPr sz="600">
                <a:solidFill>
                  <a:schemeClr val="bg1">
                    <a:lumMod val="10000"/>
                  </a:schemeClr>
                </a:solidFill>
                <a:latin typeface="Arial Narrow"/>
              </a:defRPr>
            </a:lvl1pPr>
          </a:lstStyle>
          <a:p>
            <a:pPr defTabSz="457200"/>
            <a:r>
              <a:rPr lang="en-US" kern="1200">
                <a:solidFill>
                  <a:srgbClr val="F0F0F0">
                    <a:lumMod val="10000"/>
                  </a:srgbClr>
                </a:solidFill>
                <a:ea typeface="+mn-ea"/>
                <a:cs typeface="+mn-cs"/>
              </a:rPr>
              <a:t>|  </a:t>
            </a:r>
            <a:fld id="{074642B0-B6F2-B34D-8B58-6F4D6756A21A}" type="slidenum">
              <a:rPr lang="en-US" kern="1200" smtClean="0">
                <a:solidFill>
                  <a:srgbClr val="F0F0F0">
                    <a:lumMod val="10000"/>
                  </a:srgbClr>
                </a:solidFill>
                <a:ea typeface="+mn-ea"/>
                <a:cs typeface="+mn-cs"/>
              </a:rPr>
              <a:pPr defTabSz="457200"/>
              <a:t>‹#›</a:t>
            </a:fld>
            <a:endParaRPr lang="en-US" kern="1200" dirty="0">
              <a:solidFill>
                <a:srgbClr val="F0F0F0">
                  <a:lumMod val="10000"/>
                </a:srgbClr>
              </a:solidFill>
              <a:ea typeface="+mn-ea"/>
              <a:cs typeface="+mn-cs"/>
            </a:endParaRPr>
          </a:p>
        </p:txBody>
      </p:sp>
    </p:spTree>
    <p:extLst>
      <p:ext uri="{BB962C8B-B14F-4D97-AF65-F5344CB8AC3E}">
        <p14:creationId xmlns:p14="http://schemas.microsoft.com/office/powerpoint/2010/main" val="7495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3" y="440157"/>
            <a:ext cx="7481927" cy="1143000"/>
          </a:xfrm>
          <a:prstGeom prst="rect">
            <a:avLst/>
          </a:prstGeom>
        </p:spPr>
        <p:txBody>
          <a:bodyPr vert="horz"/>
          <a:lstStyle>
            <a:lvl1pPr algn="l">
              <a:defRPr sz="3600">
                <a:solidFill>
                  <a:schemeClr val="tx2"/>
                </a:solidFill>
              </a:defRPr>
            </a:lvl1pPr>
          </a:lstStyle>
          <a:p>
            <a:r>
              <a:rPr lang="en-US" dirty="0"/>
              <a:t>Place Title Here</a:t>
            </a:r>
          </a:p>
        </p:txBody>
      </p:sp>
      <p:sp>
        <p:nvSpPr>
          <p:cNvPr id="5" name="Text Placeholder 5"/>
          <p:cNvSpPr>
            <a:spLocks noGrp="1"/>
          </p:cNvSpPr>
          <p:nvPr>
            <p:ph type="body" sz="quarter" idx="11"/>
          </p:nvPr>
        </p:nvSpPr>
        <p:spPr>
          <a:xfrm>
            <a:off x="4897642" y="2361983"/>
            <a:ext cx="1504461" cy="2196991"/>
          </a:xfrm>
          <a:prstGeom prst="rect">
            <a:avLst/>
          </a:prstGeom>
        </p:spPr>
        <p:txBody>
          <a:bodyPr vert="horz"/>
          <a:lstStyle>
            <a:lvl1pPr marL="0" indent="0">
              <a:spcAft>
                <a:spcPts val="600"/>
              </a:spcAft>
              <a:buFontTx/>
              <a:buNone/>
              <a:defRPr sz="1000" baseline="0">
                <a:solidFill>
                  <a:schemeClr val="bg1">
                    <a:lumMod val="25000"/>
                  </a:schemeClr>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a:t>Click to edit Master text styles</a:t>
            </a:r>
          </a:p>
        </p:txBody>
      </p:sp>
      <p:sp>
        <p:nvSpPr>
          <p:cNvPr id="7" name="Rectangle 6"/>
          <p:cNvSpPr/>
          <p:nvPr userDrawn="1"/>
        </p:nvSpPr>
        <p:spPr>
          <a:xfrm>
            <a:off x="4897642" y="4671863"/>
            <a:ext cx="3660205" cy="1380283"/>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a:endParaRPr lang="en-US" sz="1800" kern="1200" dirty="0">
              <a:solidFill>
                <a:srgbClr val="F0F0F0"/>
              </a:solidFill>
            </a:endParaRPr>
          </a:p>
        </p:txBody>
      </p:sp>
      <p:sp>
        <p:nvSpPr>
          <p:cNvPr id="8" name="Text Placeholder 10"/>
          <p:cNvSpPr>
            <a:spLocks noGrp="1"/>
          </p:cNvSpPr>
          <p:nvPr>
            <p:ph type="body" sz="quarter" idx="13" hasCustomPrompt="1"/>
          </p:nvPr>
        </p:nvSpPr>
        <p:spPr>
          <a:xfrm>
            <a:off x="4962769" y="4767383"/>
            <a:ext cx="3504978" cy="1207044"/>
          </a:xfrm>
          <a:prstGeom prst="rect">
            <a:avLst/>
          </a:prstGeom>
        </p:spPr>
        <p:txBody>
          <a:bodyPr vert="horz" wrap="none" lIns="182880" anchor="ctr" anchorCtr="0">
            <a:normAutofit/>
          </a:bodyPr>
          <a:lstStyle>
            <a:lvl1pPr marL="0" indent="0" algn="l">
              <a:spcBef>
                <a:spcPts val="0"/>
              </a:spcBef>
              <a:buFontTx/>
              <a:buNone/>
              <a:defRPr sz="1200">
                <a:solidFill>
                  <a:schemeClr val="bg2"/>
                </a:solidFill>
                <a:latin typeface="Arial Narrow"/>
              </a:defRPr>
            </a:lvl1pPr>
            <a:lvl2pPr marL="457200" indent="0">
              <a:buFontTx/>
              <a:buNone/>
              <a:defRPr sz="4400">
                <a:solidFill>
                  <a:schemeClr val="bg2"/>
                </a:solidFill>
                <a:latin typeface="Arial Narrow"/>
              </a:defRPr>
            </a:lvl2pPr>
            <a:lvl3pPr marL="914400" indent="0">
              <a:buFontTx/>
              <a:buNone/>
              <a:defRPr sz="4400">
                <a:solidFill>
                  <a:schemeClr val="bg2"/>
                </a:solidFill>
                <a:latin typeface="Arial Narrow"/>
              </a:defRPr>
            </a:lvl3pPr>
            <a:lvl4pPr marL="1371600" indent="0">
              <a:buFontTx/>
              <a:buNone/>
              <a:defRPr sz="4400">
                <a:solidFill>
                  <a:schemeClr val="bg2"/>
                </a:solidFill>
                <a:latin typeface="Arial Narrow"/>
              </a:defRPr>
            </a:lvl4pPr>
            <a:lvl5pPr marL="1828800" indent="0">
              <a:buFontTx/>
              <a:buNone/>
              <a:defRPr sz="4400">
                <a:solidFill>
                  <a:schemeClr val="bg2"/>
                </a:solidFill>
                <a:latin typeface="Arial Narrow"/>
              </a:defRPr>
            </a:lvl5pPr>
          </a:lstStyle>
          <a:p>
            <a:pPr lvl="0"/>
            <a:r>
              <a:rPr lang="en-US" dirty="0"/>
              <a:t>Text</a:t>
            </a:r>
          </a:p>
        </p:txBody>
      </p:sp>
      <p:pic>
        <p:nvPicPr>
          <p:cNvPr id="9" name="Picture 8" descr="295_TVA_Logo SMALLES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8542" y="6393679"/>
            <a:ext cx="243840" cy="325120"/>
          </a:xfrm>
          <a:prstGeom prst="rect">
            <a:avLst/>
          </a:prstGeom>
        </p:spPr>
      </p:pic>
      <p:sp>
        <p:nvSpPr>
          <p:cNvPr id="14" name="Content Placeholder 13"/>
          <p:cNvSpPr>
            <a:spLocks noGrp="1"/>
          </p:cNvSpPr>
          <p:nvPr>
            <p:ph sz="quarter" idx="16"/>
          </p:nvPr>
        </p:nvSpPr>
        <p:spPr>
          <a:xfrm>
            <a:off x="1260460" y="1781771"/>
            <a:ext cx="3383181" cy="4375016"/>
          </a:xfrm>
          <a:prstGeom prst="rect">
            <a:avLst/>
          </a:prstGeom>
        </p:spPr>
        <p:txBody>
          <a:bodyPr vert="horz"/>
          <a:lstStyle>
            <a:lvl2pPr marL="457200" indent="0">
              <a:buNone/>
              <a:defRPr/>
            </a:lvl2pPr>
          </a:lstStyle>
          <a:p>
            <a:pPr lvl="0"/>
            <a:r>
              <a:rPr lang="en-US"/>
              <a:t>Click to edit Master text styles</a:t>
            </a:r>
          </a:p>
        </p:txBody>
      </p:sp>
      <p:sp>
        <p:nvSpPr>
          <p:cNvPr id="15" name="Text Placeholder 5"/>
          <p:cNvSpPr>
            <a:spLocks noGrp="1"/>
          </p:cNvSpPr>
          <p:nvPr>
            <p:ph type="body" sz="quarter" idx="17"/>
          </p:nvPr>
        </p:nvSpPr>
        <p:spPr>
          <a:xfrm>
            <a:off x="7040360" y="2374141"/>
            <a:ext cx="1517487" cy="2196991"/>
          </a:xfrm>
          <a:prstGeom prst="rect">
            <a:avLst/>
          </a:prstGeom>
        </p:spPr>
        <p:txBody>
          <a:bodyPr vert="horz"/>
          <a:lstStyle>
            <a:lvl1pPr marL="0" indent="0">
              <a:spcAft>
                <a:spcPts val="600"/>
              </a:spcAft>
              <a:buFontTx/>
              <a:buNone/>
              <a:defRPr sz="1000" baseline="0">
                <a:solidFill>
                  <a:schemeClr val="bg1">
                    <a:lumMod val="25000"/>
                  </a:schemeClr>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a:t>Click to edit Master text styles</a:t>
            </a:r>
          </a:p>
        </p:txBody>
      </p:sp>
      <p:sp>
        <p:nvSpPr>
          <p:cNvPr id="16" name="Text Placeholder 5"/>
          <p:cNvSpPr>
            <a:spLocks noGrp="1"/>
          </p:cNvSpPr>
          <p:nvPr>
            <p:ph type="body" sz="quarter" idx="18" hasCustomPrompt="1"/>
          </p:nvPr>
        </p:nvSpPr>
        <p:spPr>
          <a:xfrm>
            <a:off x="4897642" y="1781771"/>
            <a:ext cx="1504461" cy="387296"/>
          </a:xfrm>
          <a:prstGeom prst="rect">
            <a:avLst/>
          </a:prstGeom>
        </p:spPr>
        <p:txBody>
          <a:bodyPr vert="horz"/>
          <a:lstStyle>
            <a:lvl1pPr marL="0" indent="0">
              <a:spcAft>
                <a:spcPts val="600"/>
              </a:spcAft>
              <a:buFontTx/>
              <a:buNone/>
              <a:defRPr sz="1200" b="1" i="0" baseline="0">
                <a:solidFill>
                  <a:schemeClr val="accent2"/>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a:t>Heading</a:t>
            </a:r>
          </a:p>
        </p:txBody>
      </p:sp>
      <p:sp>
        <p:nvSpPr>
          <p:cNvPr id="17" name="Text Placeholder 5"/>
          <p:cNvSpPr>
            <a:spLocks noGrp="1"/>
          </p:cNvSpPr>
          <p:nvPr>
            <p:ph type="body" sz="quarter" idx="19" hasCustomPrompt="1"/>
          </p:nvPr>
        </p:nvSpPr>
        <p:spPr>
          <a:xfrm>
            <a:off x="7040360" y="1781771"/>
            <a:ext cx="1504461" cy="387296"/>
          </a:xfrm>
          <a:prstGeom prst="rect">
            <a:avLst/>
          </a:prstGeom>
        </p:spPr>
        <p:txBody>
          <a:bodyPr vert="horz"/>
          <a:lstStyle>
            <a:lvl1pPr marL="0" indent="0">
              <a:spcAft>
                <a:spcPts val="600"/>
              </a:spcAft>
              <a:buFontTx/>
              <a:buNone/>
              <a:defRPr sz="1200" b="1" i="0" baseline="0">
                <a:solidFill>
                  <a:schemeClr val="accent2"/>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a:t>Heading</a:t>
            </a:r>
          </a:p>
        </p:txBody>
      </p:sp>
      <p:sp>
        <p:nvSpPr>
          <p:cNvPr id="18" name="Footer Placeholder 16"/>
          <p:cNvSpPr>
            <a:spLocks noGrp="1"/>
          </p:cNvSpPr>
          <p:nvPr>
            <p:ph type="ftr" sz="quarter" idx="14"/>
          </p:nvPr>
        </p:nvSpPr>
        <p:spPr>
          <a:xfrm>
            <a:off x="5533069" y="6439294"/>
            <a:ext cx="2895600" cy="366183"/>
          </a:xfrm>
          <a:prstGeom prst="rect">
            <a:avLst/>
          </a:prstGeom>
        </p:spPr>
        <p:txBody>
          <a:bodyPr rIns="0"/>
          <a:lstStyle>
            <a:lvl1pPr algn="r">
              <a:defRPr lang="en-US" sz="600" baseline="0" smtClean="0">
                <a:solidFill>
                  <a:schemeClr val="bg1">
                    <a:lumMod val="10000"/>
                  </a:schemeClr>
                </a:solidFill>
                <a:effectLst/>
                <a:latin typeface="Arial Narrow"/>
              </a:defRPr>
            </a:lvl1pPr>
          </a:lstStyle>
          <a:p>
            <a:pPr defTabSz="457200"/>
            <a:r>
              <a:rPr lang="en-US" kern="1200">
                <a:solidFill>
                  <a:srgbClr val="F0F0F0">
                    <a:lumMod val="10000"/>
                  </a:srgbClr>
                </a:solidFill>
                <a:ea typeface="+mn-ea"/>
                <a:cs typeface="+mn-cs"/>
              </a:rPr>
              <a:t>PLACE THE TITLE OF THE PRESENTATION HERE </a:t>
            </a:r>
            <a:endParaRPr lang="en-US" kern="1200" dirty="0">
              <a:solidFill>
                <a:srgbClr val="F0F0F0">
                  <a:lumMod val="10000"/>
                </a:srgbClr>
              </a:solidFill>
              <a:ea typeface="+mn-ea"/>
              <a:cs typeface="+mn-cs"/>
            </a:endParaRPr>
          </a:p>
        </p:txBody>
      </p:sp>
      <p:sp>
        <p:nvSpPr>
          <p:cNvPr id="19" name="Slide Number Placeholder 17"/>
          <p:cNvSpPr>
            <a:spLocks noGrp="1"/>
          </p:cNvSpPr>
          <p:nvPr>
            <p:ph type="sldNum" sz="quarter" idx="15"/>
          </p:nvPr>
        </p:nvSpPr>
        <p:spPr>
          <a:xfrm>
            <a:off x="8467748" y="6434507"/>
            <a:ext cx="220359" cy="366183"/>
          </a:xfrm>
          <a:prstGeom prst="rect">
            <a:avLst/>
          </a:prstGeom>
        </p:spPr>
        <p:txBody>
          <a:bodyPr lIns="0"/>
          <a:lstStyle>
            <a:lvl1pPr algn="l">
              <a:defRPr sz="600">
                <a:solidFill>
                  <a:schemeClr val="bg1">
                    <a:lumMod val="10000"/>
                  </a:schemeClr>
                </a:solidFill>
                <a:latin typeface="Arial Narrow"/>
              </a:defRPr>
            </a:lvl1pPr>
          </a:lstStyle>
          <a:p>
            <a:pPr defTabSz="457200"/>
            <a:r>
              <a:rPr lang="en-US" kern="1200">
                <a:solidFill>
                  <a:srgbClr val="F0F0F0">
                    <a:lumMod val="10000"/>
                  </a:srgbClr>
                </a:solidFill>
                <a:ea typeface="+mn-ea"/>
                <a:cs typeface="+mn-cs"/>
              </a:rPr>
              <a:t>|  </a:t>
            </a:r>
            <a:fld id="{074642B0-B6F2-B34D-8B58-6F4D6756A21A}" type="slidenum">
              <a:rPr lang="en-US" kern="1200" smtClean="0">
                <a:solidFill>
                  <a:srgbClr val="F0F0F0">
                    <a:lumMod val="10000"/>
                  </a:srgbClr>
                </a:solidFill>
                <a:ea typeface="+mn-ea"/>
                <a:cs typeface="+mn-cs"/>
              </a:rPr>
              <a:pPr defTabSz="457200"/>
              <a:t>‹#›</a:t>
            </a:fld>
            <a:endParaRPr lang="en-US" kern="1200" dirty="0">
              <a:solidFill>
                <a:srgbClr val="F0F0F0">
                  <a:lumMod val="10000"/>
                </a:srgbClr>
              </a:solidFill>
              <a:ea typeface="+mn-ea"/>
              <a:cs typeface="+mn-cs"/>
            </a:endParaRPr>
          </a:p>
        </p:txBody>
      </p:sp>
    </p:spTree>
    <p:extLst>
      <p:ext uri="{BB962C8B-B14F-4D97-AF65-F5344CB8AC3E}">
        <p14:creationId xmlns:p14="http://schemas.microsoft.com/office/powerpoint/2010/main" val="297141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04873" y="440157"/>
            <a:ext cx="7481927" cy="1143000"/>
          </a:xfrm>
          <a:prstGeom prst="rect">
            <a:avLst/>
          </a:prstGeom>
        </p:spPr>
        <p:txBody>
          <a:bodyPr vert="horz"/>
          <a:lstStyle>
            <a:lvl1pPr algn="l">
              <a:defRPr sz="3600">
                <a:solidFill>
                  <a:schemeClr val="tx2"/>
                </a:solidFill>
              </a:defRPr>
            </a:lvl1pPr>
          </a:lstStyle>
          <a:p>
            <a:r>
              <a:rPr lang="en-US" dirty="0"/>
              <a:t>Place Title Here</a:t>
            </a:r>
          </a:p>
        </p:txBody>
      </p:sp>
      <p:sp>
        <p:nvSpPr>
          <p:cNvPr id="4" name="Text Placeholder 5"/>
          <p:cNvSpPr>
            <a:spLocks noGrp="1"/>
          </p:cNvSpPr>
          <p:nvPr>
            <p:ph type="body" sz="quarter" idx="11"/>
          </p:nvPr>
        </p:nvSpPr>
        <p:spPr>
          <a:xfrm>
            <a:off x="1237436" y="2082229"/>
            <a:ext cx="3093590" cy="1632547"/>
          </a:xfrm>
          <a:prstGeom prst="rect">
            <a:avLst/>
          </a:prstGeom>
        </p:spPr>
        <p:txBody>
          <a:bodyPr vert="horz"/>
          <a:lstStyle>
            <a:lvl1pPr marL="0" indent="0">
              <a:spcAft>
                <a:spcPts val="600"/>
              </a:spcAft>
              <a:buFontTx/>
              <a:buNone/>
              <a:defRPr sz="1000" baseline="0">
                <a:solidFill>
                  <a:schemeClr val="bg1">
                    <a:lumMod val="25000"/>
                  </a:schemeClr>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a:t>Click to edit Master text styles</a:t>
            </a:r>
          </a:p>
        </p:txBody>
      </p:sp>
      <p:pic>
        <p:nvPicPr>
          <p:cNvPr id="7" name="Picture 6" descr="295_TVA_Logo SMALLES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8542" y="6393679"/>
            <a:ext cx="243840" cy="325120"/>
          </a:xfrm>
          <a:prstGeom prst="rect">
            <a:avLst/>
          </a:prstGeom>
        </p:spPr>
      </p:pic>
      <p:sp>
        <p:nvSpPr>
          <p:cNvPr id="8" name="Footer Placeholder 16"/>
          <p:cNvSpPr>
            <a:spLocks noGrp="1"/>
          </p:cNvSpPr>
          <p:nvPr>
            <p:ph type="ftr" sz="quarter" idx="14"/>
          </p:nvPr>
        </p:nvSpPr>
        <p:spPr>
          <a:xfrm>
            <a:off x="5533069" y="6439294"/>
            <a:ext cx="2895600" cy="366183"/>
          </a:xfrm>
          <a:prstGeom prst="rect">
            <a:avLst/>
          </a:prstGeom>
        </p:spPr>
        <p:txBody>
          <a:bodyPr rIns="0"/>
          <a:lstStyle>
            <a:lvl1pPr algn="r">
              <a:defRPr lang="en-US" sz="600" baseline="0" smtClean="0">
                <a:solidFill>
                  <a:schemeClr val="bg1">
                    <a:lumMod val="10000"/>
                  </a:schemeClr>
                </a:solidFill>
                <a:effectLst/>
                <a:latin typeface="Arial Narrow"/>
              </a:defRPr>
            </a:lvl1pPr>
          </a:lstStyle>
          <a:p>
            <a:pPr defTabSz="457200"/>
            <a:r>
              <a:rPr lang="en-US" kern="1200">
                <a:solidFill>
                  <a:srgbClr val="F0F0F0">
                    <a:lumMod val="10000"/>
                  </a:srgbClr>
                </a:solidFill>
                <a:ea typeface="+mn-ea"/>
                <a:cs typeface="+mn-cs"/>
              </a:rPr>
              <a:t>PLACE THE TITLE OF THE PRESENTATION HERE </a:t>
            </a:r>
            <a:endParaRPr lang="en-US" kern="1200" dirty="0">
              <a:solidFill>
                <a:srgbClr val="F0F0F0">
                  <a:lumMod val="10000"/>
                </a:srgbClr>
              </a:solidFill>
              <a:ea typeface="+mn-ea"/>
              <a:cs typeface="+mn-cs"/>
            </a:endParaRPr>
          </a:p>
        </p:txBody>
      </p:sp>
      <p:sp>
        <p:nvSpPr>
          <p:cNvPr id="9" name="Slide Number Placeholder 17"/>
          <p:cNvSpPr>
            <a:spLocks noGrp="1"/>
          </p:cNvSpPr>
          <p:nvPr>
            <p:ph type="sldNum" sz="quarter" idx="15"/>
          </p:nvPr>
        </p:nvSpPr>
        <p:spPr>
          <a:xfrm>
            <a:off x="8467748" y="6434507"/>
            <a:ext cx="220359" cy="366183"/>
          </a:xfrm>
          <a:prstGeom prst="rect">
            <a:avLst/>
          </a:prstGeom>
        </p:spPr>
        <p:txBody>
          <a:bodyPr lIns="0"/>
          <a:lstStyle>
            <a:lvl1pPr algn="l">
              <a:defRPr sz="600">
                <a:solidFill>
                  <a:schemeClr val="bg1">
                    <a:lumMod val="10000"/>
                  </a:schemeClr>
                </a:solidFill>
                <a:latin typeface="Arial Narrow"/>
              </a:defRPr>
            </a:lvl1pPr>
          </a:lstStyle>
          <a:p>
            <a:pPr defTabSz="457200"/>
            <a:r>
              <a:rPr lang="en-US" kern="1200">
                <a:solidFill>
                  <a:srgbClr val="F0F0F0">
                    <a:lumMod val="10000"/>
                  </a:srgbClr>
                </a:solidFill>
                <a:ea typeface="+mn-ea"/>
                <a:cs typeface="+mn-cs"/>
              </a:rPr>
              <a:t>|  </a:t>
            </a:r>
            <a:fld id="{074642B0-B6F2-B34D-8B58-6F4D6756A21A}" type="slidenum">
              <a:rPr lang="en-US" kern="1200" smtClean="0">
                <a:solidFill>
                  <a:srgbClr val="F0F0F0">
                    <a:lumMod val="10000"/>
                  </a:srgbClr>
                </a:solidFill>
                <a:ea typeface="+mn-ea"/>
                <a:cs typeface="+mn-cs"/>
              </a:rPr>
              <a:pPr defTabSz="457200"/>
              <a:t>‹#›</a:t>
            </a:fld>
            <a:endParaRPr lang="en-US" kern="1200" dirty="0">
              <a:solidFill>
                <a:srgbClr val="F0F0F0">
                  <a:lumMod val="10000"/>
                </a:srgbClr>
              </a:solidFill>
              <a:ea typeface="+mn-ea"/>
              <a:cs typeface="+mn-cs"/>
            </a:endParaRPr>
          </a:p>
        </p:txBody>
      </p:sp>
      <p:sp>
        <p:nvSpPr>
          <p:cNvPr id="11" name="Content Placeholder 13"/>
          <p:cNvSpPr>
            <a:spLocks noGrp="1"/>
          </p:cNvSpPr>
          <p:nvPr>
            <p:ph sz="quarter" idx="16" hasCustomPrompt="1"/>
          </p:nvPr>
        </p:nvSpPr>
        <p:spPr>
          <a:xfrm>
            <a:off x="5038976" y="1781771"/>
            <a:ext cx="3649131" cy="4375016"/>
          </a:xfrm>
          <a:prstGeom prst="rect">
            <a:avLst/>
          </a:prstGeom>
        </p:spPr>
        <p:txBody>
          <a:bodyPr vert="horz"/>
          <a:lstStyle>
            <a:lvl2pPr marL="457200" indent="0" algn="ctr">
              <a:buNone/>
              <a:defRPr baseline="0">
                <a:latin typeface="Arial Narrow"/>
              </a:defRPr>
            </a:lvl2pPr>
          </a:lstStyle>
          <a:p>
            <a:pPr lvl="1"/>
            <a:r>
              <a:rPr lang="en-US" dirty="0"/>
              <a:t>Object</a:t>
            </a:r>
          </a:p>
        </p:txBody>
      </p:sp>
      <p:sp>
        <p:nvSpPr>
          <p:cNvPr id="13" name="Text Placeholder 5"/>
          <p:cNvSpPr>
            <a:spLocks noGrp="1"/>
          </p:cNvSpPr>
          <p:nvPr>
            <p:ph type="body" sz="quarter" idx="18" hasCustomPrompt="1"/>
          </p:nvPr>
        </p:nvSpPr>
        <p:spPr>
          <a:xfrm>
            <a:off x="1237437" y="1694933"/>
            <a:ext cx="1504461" cy="387296"/>
          </a:xfrm>
          <a:prstGeom prst="rect">
            <a:avLst/>
          </a:prstGeom>
        </p:spPr>
        <p:txBody>
          <a:bodyPr vert="horz"/>
          <a:lstStyle>
            <a:lvl1pPr marL="0" indent="0">
              <a:spcAft>
                <a:spcPts val="600"/>
              </a:spcAft>
              <a:buFontTx/>
              <a:buNone/>
              <a:defRPr sz="1200" b="1" i="0" baseline="0">
                <a:solidFill>
                  <a:schemeClr val="accent2"/>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a:t>Heading</a:t>
            </a:r>
          </a:p>
        </p:txBody>
      </p:sp>
      <p:sp>
        <p:nvSpPr>
          <p:cNvPr id="14" name="Text Placeholder 5"/>
          <p:cNvSpPr>
            <a:spLocks noGrp="1"/>
          </p:cNvSpPr>
          <p:nvPr>
            <p:ph type="body" sz="quarter" idx="19" hasCustomPrompt="1"/>
          </p:nvPr>
        </p:nvSpPr>
        <p:spPr>
          <a:xfrm>
            <a:off x="1237437" y="3804081"/>
            <a:ext cx="1504461" cy="387296"/>
          </a:xfrm>
          <a:prstGeom prst="rect">
            <a:avLst/>
          </a:prstGeom>
        </p:spPr>
        <p:txBody>
          <a:bodyPr vert="horz"/>
          <a:lstStyle>
            <a:lvl1pPr marL="0" indent="0">
              <a:spcAft>
                <a:spcPts val="600"/>
              </a:spcAft>
              <a:buFontTx/>
              <a:buNone/>
              <a:defRPr sz="1200" b="1" i="0" baseline="0">
                <a:solidFill>
                  <a:schemeClr val="accent2"/>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dirty="0"/>
              <a:t>Heading</a:t>
            </a:r>
          </a:p>
        </p:txBody>
      </p:sp>
      <p:sp>
        <p:nvSpPr>
          <p:cNvPr id="15" name="Text Placeholder 5"/>
          <p:cNvSpPr>
            <a:spLocks noGrp="1"/>
          </p:cNvSpPr>
          <p:nvPr>
            <p:ph type="body" sz="quarter" idx="20"/>
          </p:nvPr>
        </p:nvSpPr>
        <p:spPr>
          <a:xfrm>
            <a:off x="1237436" y="4192420"/>
            <a:ext cx="3093590" cy="1632547"/>
          </a:xfrm>
          <a:prstGeom prst="rect">
            <a:avLst/>
          </a:prstGeom>
        </p:spPr>
        <p:txBody>
          <a:bodyPr vert="horz"/>
          <a:lstStyle>
            <a:lvl1pPr marL="0" indent="0">
              <a:spcAft>
                <a:spcPts val="600"/>
              </a:spcAft>
              <a:buFontTx/>
              <a:buNone/>
              <a:defRPr sz="1000" baseline="0">
                <a:solidFill>
                  <a:schemeClr val="bg1">
                    <a:lumMod val="25000"/>
                  </a:schemeClr>
                </a:solidFill>
                <a:latin typeface="Arial Narrow"/>
              </a:defRPr>
            </a:lvl1pPr>
            <a:lvl2pPr marL="457200" indent="0">
              <a:spcAft>
                <a:spcPts val="600"/>
              </a:spcAft>
              <a:buFontTx/>
              <a:buNone/>
              <a:defRPr sz="1000" baseline="0">
                <a:solidFill>
                  <a:schemeClr val="bg1">
                    <a:lumMod val="25000"/>
                  </a:schemeClr>
                </a:solidFill>
                <a:latin typeface="Arial Narrow"/>
              </a:defRPr>
            </a:lvl2pPr>
            <a:lvl3pPr marL="914400" indent="0">
              <a:spcAft>
                <a:spcPts val="600"/>
              </a:spcAft>
              <a:buFontTx/>
              <a:buNone/>
              <a:defRPr sz="1000" baseline="0">
                <a:solidFill>
                  <a:schemeClr val="bg1">
                    <a:lumMod val="25000"/>
                  </a:schemeClr>
                </a:solidFill>
                <a:latin typeface="Arial Narrow"/>
              </a:defRPr>
            </a:lvl3pPr>
            <a:lvl4pPr marL="1371600" indent="0">
              <a:spcAft>
                <a:spcPts val="600"/>
              </a:spcAft>
              <a:buFontTx/>
              <a:buNone/>
              <a:defRPr sz="1000" baseline="0">
                <a:solidFill>
                  <a:schemeClr val="bg1">
                    <a:lumMod val="25000"/>
                  </a:schemeClr>
                </a:solidFill>
                <a:latin typeface="Arial Narrow"/>
              </a:defRPr>
            </a:lvl4pPr>
            <a:lvl5pPr marL="1828800" indent="0">
              <a:spcAft>
                <a:spcPts val="600"/>
              </a:spcAft>
              <a:buFontTx/>
              <a:buNone/>
              <a:defRPr sz="1000" baseline="0">
                <a:solidFill>
                  <a:schemeClr val="bg1">
                    <a:lumMod val="25000"/>
                  </a:schemeClr>
                </a:solidFill>
                <a:latin typeface="Arial Narrow"/>
              </a:defRPr>
            </a:lvl5pPr>
          </a:lstStyle>
          <a:p>
            <a:pPr lvl="0"/>
            <a:r>
              <a:rPr lang="en-US"/>
              <a:t>Click to edit Master text styles</a:t>
            </a:r>
          </a:p>
        </p:txBody>
      </p:sp>
    </p:spTree>
    <p:extLst>
      <p:ext uri="{BB962C8B-B14F-4D97-AF65-F5344CB8AC3E}">
        <p14:creationId xmlns:p14="http://schemas.microsoft.com/office/powerpoint/2010/main" val="105136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2938" y="241300"/>
            <a:ext cx="8278812" cy="365125"/>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70938" y="6615113"/>
            <a:ext cx="195262" cy="152400"/>
          </a:xfrm>
          <a:prstGeom prst="rect">
            <a:avLst/>
          </a:prstGeom>
        </p:spPr>
        <p:txBody>
          <a:bodyPr/>
          <a:lstStyle>
            <a:lvl1pPr>
              <a:defRPr/>
            </a:lvl1pPr>
          </a:lstStyle>
          <a:p>
            <a:pPr defTabSz="457200"/>
            <a:fld id="{F1186284-8736-4CB7-A772-631327D944DC}" type="slidenum">
              <a:rPr lang="en-US" sz="1800" kern="1200" smtClean="0">
                <a:latin typeface="Calibri"/>
                <a:ea typeface="+mn-ea"/>
                <a:cs typeface="+mn-cs"/>
              </a:rPr>
              <a:pPr defTabSz="457200"/>
              <a:t>‹#›</a:t>
            </a:fld>
            <a:endParaRPr lang="en-US" sz="1800" kern="1200">
              <a:latin typeface="Calibri"/>
              <a:ea typeface="+mn-ea"/>
              <a:cs typeface="+mn-cs"/>
            </a:endParaRPr>
          </a:p>
        </p:txBody>
      </p:sp>
    </p:spTree>
    <p:extLst>
      <p:ext uri="{BB962C8B-B14F-4D97-AF65-F5344CB8AC3E}">
        <p14:creationId xmlns:p14="http://schemas.microsoft.com/office/powerpoint/2010/main" val="2426605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6">
            <a:alphaModFix/>
          </a:blip>
          <a:srcRect/>
          <a:stretch/>
        </p:blipFill>
        <p:spPr>
          <a:xfrm>
            <a:off x="-2369" y="5738326"/>
            <a:ext cx="9144000" cy="1119673"/>
          </a:xfrm>
          <a:prstGeom prst="rect">
            <a:avLst/>
          </a:prstGeom>
          <a:noFill/>
          <a:ln>
            <a:noFill/>
          </a:ln>
        </p:spPr>
      </p:pic>
      <p:sp>
        <p:nvSpPr>
          <p:cNvPr id="6" name="Shape 6"/>
          <p:cNvSpPr/>
          <p:nvPr/>
        </p:nvSpPr>
        <p:spPr>
          <a:xfrm>
            <a:off x="-2369" y="0"/>
            <a:ext cx="9146369" cy="5738327"/>
          </a:xfrm>
          <a:prstGeom prst="rect">
            <a:avLst/>
          </a:prstGeom>
          <a:solidFill>
            <a:srgbClr val="AADEF3"/>
          </a:solidFill>
          <a:ln>
            <a:noFill/>
          </a:ln>
        </p:spPr>
        <p:txBody>
          <a:bodyPr lIns="91425" tIns="91425" rIns="91425" bIns="91425" anchor="ctr" anchorCtr="0">
            <a:noAutofit/>
          </a:bodyPr>
          <a:lstStyle/>
          <a:p>
            <a:pPr>
              <a:spcBef>
                <a:spcPts val="0"/>
              </a:spcBef>
              <a:buNone/>
            </a:pPr>
            <a:endParaRPr/>
          </a:p>
        </p:txBody>
      </p:sp>
      <p:sp>
        <p:nvSpPr>
          <p:cNvPr id="7" name="Shape 7"/>
          <p:cNvSpPr txBox="1">
            <a:spLocks noGrp="1"/>
          </p:cNvSpPr>
          <p:nvPr>
            <p:ph type="title"/>
          </p:nvPr>
        </p:nvSpPr>
        <p:spPr>
          <a:xfrm>
            <a:off x="822959" y="286604"/>
            <a:ext cx="7543800" cy="1450756"/>
          </a:xfrm>
          <a:prstGeom prst="rect">
            <a:avLst/>
          </a:prstGeom>
          <a:noFill/>
          <a:ln>
            <a:noFill/>
          </a:ln>
        </p:spPr>
        <p:txBody>
          <a:bodyPr lIns="91425" tIns="91425" rIns="91425" bIns="91425" anchor="b" anchorCtr="0"/>
          <a:lstStyle>
            <a:lvl1pPr marL="0" marR="0" indent="0" algn="l" rtl="0">
              <a:lnSpc>
                <a:spcPct val="85000"/>
              </a:lnSpc>
              <a:spcBef>
                <a:spcPts val="0"/>
              </a:spcBef>
              <a:buClr>
                <a:srgbClr val="1E3756"/>
              </a:buClr>
              <a:buFont typeface="Calibri"/>
              <a:buNone/>
              <a:defRPr sz="4800" b="0" i="0" u="none" strike="noStrike" cap="none" baseline="0">
                <a:solidFill>
                  <a:srgbClr val="1E3756"/>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822958" y="1845733"/>
            <a:ext cx="7543800" cy="4023360"/>
          </a:xfrm>
          <a:prstGeom prst="rect">
            <a:avLst/>
          </a:prstGeom>
          <a:noFill/>
          <a:ln>
            <a:noFill/>
          </a:ln>
        </p:spPr>
        <p:txBody>
          <a:bodyPr lIns="91425" tIns="91425" rIns="91425" bIns="91425" anchor="t" anchorCtr="0"/>
          <a:lstStyle>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AB620D"/>
                </a:solidFill>
                <a:latin typeface="Calibri"/>
                <a:ea typeface="Calibri"/>
                <a:cs typeface="Calibri"/>
                <a:sym typeface="Calibri"/>
              </a:defRPr>
            </a:lvl1pPr>
            <a:lvl2pPr marL="384048" marR="0" indent="-79248" algn="l" rtl="0">
              <a:lnSpc>
                <a:spcPct val="90000"/>
              </a:lnSpc>
              <a:spcBef>
                <a:spcPts val="200"/>
              </a:spcBef>
              <a:spcAft>
                <a:spcPts val="400"/>
              </a:spcAft>
              <a:buClr>
                <a:srgbClr val="4A7D43"/>
              </a:buClr>
              <a:buFont typeface="Noto Symbol"/>
              <a:buChar char="▪"/>
              <a:defRPr sz="1800" b="0" i="0" u="none" strike="noStrike" cap="none" baseline="0">
                <a:solidFill>
                  <a:srgbClr val="4A7D43"/>
                </a:solidFill>
                <a:latin typeface="Calibri"/>
                <a:ea typeface="Calibri"/>
                <a:cs typeface="Calibri"/>
                <a:sym typeface="Calibri"/>
              </a:defRPr>
            </a:lvl2pPr>
            <a:lvl3pPr marL="566928" marR="0" indent="-97027" algn="l" rtl="0">
              <a:lnSpc>
                <a:spcPct val="90000"/>
              </a:lnSpc>
              <a:spcBef>
                <a:spcPts val="200"/>
              </a:spcBef>
              <a:spcAft>
                <a:spcPts val="400"/>
              </a:spcAft>
              <a:buClr>
                <a:srgbClr val="8D4120"/>
              </a:buClr>
              <a:buFont typeface="Arial"/>
              <a:buChar char="•"/>
              <a:defRPr sz="1400" b="0" i="0" u="none" strike="noStrike" cap="none" baseline="0">
                <a:solidFill>
                  <a:srgbClr val="8D4120"/>
                </a:solidFill>
                <a:latin typeface="Calibri"/>
                <a:ea typeface="Calibri"/>
                <a:cs typeface="Calibri"/>
                <a:sym typeface="Calibri"/>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9pPr>
          </a:lstStyle>
          <a:p>
            <a:endParaRPr/>
          </a:p>
        </p:txBody>
      </p:sp>
      <p:cxnSp>
        <p:nvCxnSpPr>
          <p:cNvPr id="9" name="Shape 9"/>
          <p:cNvCxnSpPr/>
          <p:nvPr/>
        </p:nvCxnSpPr>
        <p:spPr>
          <a:xfrm>
            <a:off x="895149" y="1737844"/>
            <a:ext cx="747521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extLst>
              <a:ext uri="{BEBA8EAE-BF5A-486C-A8C5-ECC9F3942E4B}">
                <a14:imgProps xmlns:a14="http://schemas.microsoft.com/office/drawing/2010/main">
                  <a14:imgLayer r:embed="rId9">
                    <a14:imgEffect>
                      <a14:brightnessContrast bright="-14000"/>
                    </a14:imgEffect>
                  </a14:imgLayer>
                </a14:imgProps>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72541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ctr" defTabSz="457200" rtl="0" eaLnBrk="1" latinLnBrk="0" hangingPunct="1">
        <a:spcBef>
          <a:spcPct val="0"/>
        </a:spcBef>
        <a:buNone/>
        <a:defRPr sz="5000" b="0"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3">
            <a:alphaModFix/>
          </a:blip>
          <a:srcRect/>
          <a:stretch/>
        </p:blipFill>
        <p:spPr>
          <a:xfrm>
            <a:off x="-2369" y="5738326"/>
            <a:ext cx="9144000" cy="1119673"/>
          </a:xfrm>
          <a:prstGeom prst="rect">
            <a:avLst/>
          </a:prstGeom>
          <a:noFill/>
          <a:ln>
            <a:noFill/>
          </a:ln>
        </p:spPr>
      </p:pic>
      <p:sp>
        <p:nvSpPr>
          <p:cNvPr id="6" name="Shape 6"/>
          <p:cNvSpPr/>
          <p:nvPr/>
        </p:nvSpPr>
        <p:spPr>
          <a:xfrm>
            <a:off x="-2369" y="0"/>
            <a:ext cx="9146369" cy="5738327"/>
          </a:xfrm>
          <a:prstGeom prst="rect">
            <a:avLst/>
          </a:prstGeom>
          <a:solidFill>
            <a:srgbClr val="AADEF3"/>
          </a:solidFill>
          <a:ln>
            <a:noFill/>
          </a:ln>
        </p:spPr>
        <p:txBody>
          <a:bodyPr lIns="91425" tIns="91425" rIns="91425" bIns="91425" anchor="ctr" anchorCtr="0">
            <a:noAutofit/>
          </a:bodyPr>
          <a:lstStyle/>
          <a:p>
            <a:endParaRPr sz="1400" kern="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rtl val="0"/>
            </a:endParaRPr>
          </a:p>
        </p:txBody>
      </p:sp>
      <p:sp>
        <p:nvSpPr>
          <p:cNvPr id="7" name="Shape 7"/>
          <p:cNvSpPr txBox="1">
            <a:spLocks noGrp="1"/>
          </p:cNvSpPr>
          <p:nvPr>
            <p:ph type="title"/>
          </p:nvPr>
        </p:nvSpPr>
        <p:spPr>
          <a:xfrm>
            <a:off x="822959" y="286604"/>
            <a:ext cx="7543800" cy="1450756"/>
          </a:xfrm>
          <a:prstGeom prst="rect">
            <a:avLst/>
          </a:prstGeom>
          <a:noFill/>
          <a:ln>
            <a:noFill/>
          </a:ln>
        </p:spPr>
        <p:txBody>
          <a:bodyPr lIns="91425" tIns="91425" rIns="91425" bIns="91425" anchor="b" anchorCtr="0"/>
          <a:lstStyle>
            <a:lvl1pPr marL="0" marR="0" indent="0" algn="l" rtl="0">
              <a:lnSpc>
                <a:spcPct val="85000"/>
              </a:lnSpc>
              <a:spcBef>
                <a:spcPts val="0"/>
              </a:spcBef>
              <a:buClr>
                <a:srgbClr val="1E3756"/>
              </a:buClr>
              <a:buFont typeface="Calibri"/>
              <a:buNone/>
              <a:defRPr sz="4800" b="0" i="0" u="none" strike="noStrike" cap="none" baseline="0">
                <a:solidFill>
                  <a:srgbClr val="1E3756"/>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822958" y="1845733"/>
            <a:ext cx="7543800" cy="4023360"/>
          </a:xfrm>
          <a:prstGeom prst="rect">
            <a:avLst/>
          </a:prstGeom>
          <a:noFill/>
          <a:ln>
            <a:noFill/>
          </a:ln>
        </p:spPr>
        <p:txBody>
          <a:bodyPr lIns="91425" tIns="91425" rIns="91425" bIns="91425" anchor="t" anchorCtr="0"/>
          <a:lstStyle>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AB620D"/>
                </a:solidFill>
                <a:latin typeface="Calibri"/>
                <a:ea typeface="Calibri"/>
                <a:cs typeface="Calibri"/>
                <a:sym typeface="Calibri"/>
              </a:defRPr>
            </a:lvl1pPr>
            <a:lvl2pPr marL="384048" marR="0" indent="-79248" algn="l" rtl="0">
              <a:lnSpc>
                <a:spcPct val="90000"/>
              </a:lnSpc>
              <a:spcBef>
                <a:spcPts val="200"/>
              </a:spcBef>
              <a:spcAft>
                <a:spcPts val="400"/>
              </a:spcAft>
              <a:buClr>
                <a:srgbClr val="4A7D43"/>
              </a:buClr>
              <a:buFont typeface="Noto Symbol"/>
              <a:buChar char="▪"/>
              <a:defRPr sz="1800" b="0" i="0" u="none" strike="noStrike" cap="none" baseline="0">
                <a:solidFill>
                  <a:srgbClr val="4A7D43"/>
                </a:solidFill>
                <a:latin typeface="Calibri"/>
                <a:ea typeface="Calibri"/>
                <a:cs typeface="Calibri"/>
                <a:sym typeface="Calibri"/>
              </a:defRPr>
            </a:lvl2pPr>
            <a:lvl3pPr marL="566928" marR="0" indent="-97027" algn="l" rtl="0">
              <a:lnSpc>
                <a:spcPct val="90000"/>
              </a:lnSpc>
              <a:spcBef>
                <a:spcPts val="200"/>
              </a:spcBef>
              <a:spcAft>
                <a:spcPts val="400"/>
              </a:spcAft>
              <a:buClr>
                <a:srgbClr val="8D4120"/>
              </a:buClr>
              <a:buFont typeface="Arial"/>
              <a:buChar char="•"/>
              <a:defRPr sz="1400" b="0" i="0" u="none" strike="noStrike" cap="none" baseline="0">
                <a:solidFill>
                  <a:srgbClr val="8D4120"/>
                </a:solidFill>
                <a:latin typeface="Calibri"/>
                <a:ea typeface="Calibri"/>
                <a:cs typeface="Calibri"/>
                <a:sym typeface="Calibri"/>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9pPr>
          </a:lstStyle>
          <a:p>
            <a:endParaRPr/>
          </a:p>
        </p:txBody>
      </p:sp>
      <p:cxnSp>
        <p:nvCxnSpPr>
          <p:cNvPr id="9" name="Shape 9"/>
          <p:cNvCxnSpPr/>
          <p:nvPr/>
        </p:nvCxnSpPr>
        <p:spPr>
          <a:xfrm>
            <a:off x="895149" y="1737844"/>
            <a:ext cx="747521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418235655"/>
      </p:ext>
    </p:extLst>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a:alphaModFix/>
          </a:blip>
          <a:srcRect/>
          <a:stretch/>
        </p:blipFill>
        <p:spPr>
          <a:xfrm>
            <a:off x="-2369" y="5738326"/>
            <a:ext cx="9144000" cy="1119673"/>
          </a:xfrm>
          <a:prstGeom prst="rect">
            <a:avLst/>
          </a:prstGeom>
          <a:noFill/>
          <a:ln>
            <a:noFill/>
          </a:ln>
        </p:spPr>
      </p:pic>
      <p:sp>
        <p:nvSpPr>
          <p:cNvPr id="11" name="Shape 11"/>
          <p:cNvSpPr/>
          <p:nvPr/>
        </p:nvSpPr>
        <p:spPr>
          <a:xfrm>
            <a:off x="-2369" y="0"/>
            <a:ext cx="9146369" cy="5738326"/>
          </a:xfrm>
          <a:prstGeom prst="rect">
            <a:avLst/>
          </a:prstGeom>
          <a:solidFill>
            <a:srgbClr val="AADEF3"/>
          </a:solidFill>
          <a:ln>
            <a:noFill/>
          </a:ln>
        </p:spPr>
        <p:txBody>
          <a:bodyPr lIns="91425" tIns="91425" rIns="91425" bIns="91425" anchor="ctr" anchorCtr="0">
            <a:noAutofit/>
          </a:bodyPr>
          <a:lstStyle/>
          <a:p>
            <a:pPr marL="0" marR="0" lvl="0" indent="0" algn="l" rtl="0">
              <a:spcBef>
                <a:spcPts val="0"/>
              </a:spcBef>
              <a:buNone/>
            </a:pPr>
            <a:endParaRPr sz="1400">
              <a:solidFill>
                <a:srgbClr val="000000"/>
              </a:solidFill>
              <a:latin typeface="Arimo"/>
              <a:ea typeface="Arimo"/>
              <a:cs typeface="Arimo"/>
              <a:sym typeface="Arimo"/>
            </a:endParaRPr>
          </a:p>
        </p:txBody>
      </p:sp>
      <p:sp>
        <p:nvSpPr>
          <p:cNvPr id="12" name="Shape 12"/>
          <p:cNvSpPr txBox="1">
            <a:spLocks noGrp="1"/>
          </p:cNvSpPr>
          <p:nvPr>
            <p:ph type="title"/>
          </p:nvPr>
        </p:nvSpPr>
        <p:spPr>
          <a:xfrm>
            <a:off x="822958" y="286604"/>
            <a:ext cx="7543800" cy="1450755"/>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Clr>
                <a:srgbClr val="1E3756"/>
              </a:buClr>
              <a:buFont typeface="Calibri"/>
              <a:buNone/>
              <a:defRPr sz="4800" b="0" i="0" u="none" strike="noStrike" cap="none">
                <a:solidFill>
                  <a:srgbClr val="1E3756"/>
                </a:solidFill>
                <a:latin typeface="Calibri"/>
                <a:ea typeface="Calibri"/>
                <a:cs typeface="Calibri"/>
                <a:sym typeface="Calibri"/>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3" name="Shape 13"/>
          <p:cNvSpPr txBox="1">
            <a:spLocks noGrp="1"/>
          </p:cNvSpPr>
          <p:nvPr>
            <p:ph type="body" idx="1"/>
          </p:nvPr>
        </p:nvSpPr>
        <p:spPr>
          <a:xfrm>
            <a:off x="822958" y="1845733"/>
            <a:ext cx="7543800" cy="4023360"/>
          </a:xfrm>
          <a:prstGeom prst="rect">
            <a:avLst/>
          </a:prstGeom>
          <a:noFill/>
          <a:ln>
            <a:noFill/>
          </a:ln>
        </p:spPr>
        <p:txBody>
          <a:bodyPr lIns="91425" tIns="91425" rIns="91425" bIns="91425" anchor="t" anchorCtr="0"/>
          <a:lstStyle>
            <a:lvl1pPr marL="91440" marR="0" lvl="0" indent="162560" algn="l" rtl="0">
              <a:lnSpc>
                <a:spcPct val="90000"/>
              </a:lnSpc>
              <a:spcBef>
                <a:spcPts val="1200"/>
              </a:spcBef>
              <a:spcAft>
                <a:spcPts val="200"/>
              </a:spcAft>
              <a:buClr>
                <a:schemeClr val="accent1"/>
              </a:buClr>
              <a:buSzPct val="100000"/>
              <a:buFont typeface="Calibri"/>
              <a:buChar char=" "/>
              <a:defRPr sz="2000" b="0" i="0" u="none" strike="noStrike" cap="none">
                <a:solidFill>
                  <a:srgbClr val="AB620D"/>
                </a:solidFill>
                <a:latin typeface="Calibri"/>
                <a:ea typeface="Calibri"/>
                <a:cs typeface="Calibri"/>
                <a:sym typeface="Calibri"/>
              </a:defRPr>
            </a:lvl1pPr>
            <a:lvl2pPr marL="384048" marR="0" lvl="1" indent="35052" algn="l" rtl="0">
              <a:lnSpc>
                <a:spcPct val="90000"/>
              </a:lnSpc>
              <a:spcBef>
                <a:spcPts val="200"/>
              </a:spcBef>
              <a:spcAft>
                <a:spcPts val="400"/>
              </a:spcAft>
              <a:buClr>
                <a:srgbClr val="4A7D43"/>
              </a:buClr>
              <a:buSzPct val="100000"/>
              <a:buFont typeface="Noto Sans Symbols"/>
              <a:buChar char="▪"/>
              <a:defRPr sz="1800" b="0" i="0" u="none" strike="noStrike" cap="none">
                <a:solidFill>
                  <a:srgbClr val="4A7D43"/>
                </a:solidFill>
                <a:latin typeface="Calibri"/>
                <a:ea typeface="Calibri"/>
                <a:cs typeface="Calibri"/>
                <a:sym typeface="Calibri"/>
              </a:defRPr>
            </a:lvl2pPr>
            <a:lvl3pPr marL="566928" marR="0" lvl="2" indent="-8127" algn="l" rtl="0">
              <a:lnSpc>
                <a:spcPct val="90000"/>
              </a:lnSpc>
              <a:spcBef>
                <a:spcPts val="200"/>
              </a:spcBef>
              <a:spcAft>
                <a:spcPts val="400"/>
              </a:spcAft>
              <a:buClr>
                <a:srgbClr val="8D4120"/>
              </a:buClr>
              <a:buSzPct val="100000"/>
              <a:buFont typeface="Arial"/>
              <a:buChar char="•"/>
              <a:defRPr sz="1400" b="0" i="0" u="none" strike="noStrike" cap="none">
                <a:solidFill>
                  <a:srgbClr val="8D4120"/>
                </a:solidFill>
                <a:latin typeface="Calibri"/>
                <a:ea typeface="Calibri"/>
                <a:cs typeface="Calibri"/>
                <a:sym typeface="Calibri"/>
              </a:defRPr>
            </a:lvl3pPr>
            <a:lvl4pPr marL="749808" marR="0" lvl="3" indent="-132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55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586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554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522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6169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cxnSp>
        <p:nvCxnSpPr>
          <p:cNvPr id="14" name="Shape 14"/>
          <p:cNvCxnSpPr/>
          <p:nvPr/>
        </p:nvCxnSpPr>
        <p:spPr>
          <a:xfrm>
            <a:off x="895149" y="1737843"/>
            <a:ext cx="747521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791357168"/>
      </p:ext>
    </p:extLst>
  </p:cSld>
  <p:clrMap bg1="lt1" tx1="dk1" bg2="dk2" tx2="lt2" accent1="accent1" accent2="accent2" accent3="accent3" accent4="accent4" accent5="accent5" accent6="accent6" hlink="hlink" folHlink="folHlink"/>
  <p:sldLayoutIdLst>
    <p:sldLayoutId id="2147483671"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822959" y="-64909"/>
            <a:ext cx="7543800" cy="356615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1E3756"/>
              </a:buClr>
              <a:buSzPct val="25000"/>
              <a:buFont typeface="Calibri"/>
              <a:buNone/>
            </a:pPr>
            <a:r>
              <a:rPr lang="en-US" sz="6600" b="1" i="0" u="none" strike="noStrike" cap="none" baseline="0" dirty="0">
                <a:solidFill>
                  <a:srgbClr val="1E3756"/>
                </a:solidFill>
                <a:latin typeface="Calibri"/>
                <a:ea typeface="Calibri"/>
                <a:cs typeface="Calibri"/>
                <a:sym typeface="Calibri"/>
              </a:rPr>
              <a:t>Choosing Our </a:t>
            </a:r>
            <a:br>
              <a:rPr lang="en-US" sz="6600" b="1" i="0" u="none" strike="noStrike" cap="none" baseline="0" dirty="0">
                <a:solidFill>
                  <a:srgbClr val="1E3756"/>
                </a:solidFill>
                <a:latin typeface="Calibri"/>
                <a:ea typeface="Calibri"/>
                <a:cs typeface="Calibri"/>
                <a:sym typeface="Calibri"/>
              </a:rPr>
            </a:br>
            <a:r>
              <a:rPr lang="en-US" sz="6600" b="1" i="0" u="none" strike="noStrike" cap="none" baseline="0" dirty="0">
                <a:solidFill>
                  <a:srgbClr val="1E3756"/>
                </a:solidFill>
                <a:latin typeface="Calibri"/>
                <a:ea typeface="Calibri"/>
                <a:cs typeface="Calibri"/>
                <a:sym typeface="Calibri"/>
              </a:rPr>
              <a:t>Energy Future II</a:t>
            </a:r>
          </a:p>
        </p:txBody>
      </p:sp>
      <p:sp>
        <p:nvSpPr>
          <p:cNvPr id="60" name="Shape 60"/>
          <p:cNvSpPr txBox="1">
            <a:spLocks noGrp="1"/>
          </p:cNvSpPr>
          <p:nvPr>
            <p:ph type="subTitle" idx="1"/>
          </p:nvPr>
        </p:nvSpPr>
        <p:spPr>
          <a:xfrm>
            <a:off x="848598" y="3492197"/>
            <a:ext cx="7951370" cy="1143000"/>
          </a:xfrm>
          <a:prstGeom prst="rect">
            <a:avLst/>
          </a:prstGeom>
          <a:noFill/>
          <a:ln>
            <a:noFill/>
          </a:ln>
        </p:spPr>
        <p:txBody>
          <a:bodyPr lIns="91425" tIns="45700" rIns="91425" bIns="45700" anchor="t" anchorCtr="0">
            <a:noAutofit/>
          </a:bodyPr>
          <a:lstStyle/>
          <a:p>
            <a:pPr lvl="0">
              <a:spcBef>
                <a:spcPts val="0"/>
              </a:spcBef>
              <a:buSzPct val="25000"/>
            </a:pPr>
            <a:r>
              <a:rPr lang="en-US" b="1" dirty="0"/>
              <a:t>A TOWN HALL DISCUSSION OF REGULATORY SCENARIOS </a:t>
            </a:r>
          </a:p>
          <a:p>
            <a:pPr lvl="0">
              <a:spcBef>
                <a:spcPts val="0"/>
              </a:spcBef>
              <a:buSzPct val="25000"/>
            </a:pPr>
            <a:r>
              <a:rPr lang="en-US" b="1" dirty="0"/>
              <a:t>AND NO-REGRETS STRATEGIES FOR GEORGIA</a:t>
            </a:r>
            <a:endParaRPr lang="en-US" sz="2400" b="1" i="0" u="none" strike="noStrike" cap="none" baseline="0" dirty="0">
              <a:solidFill>
                <a:srgbClr val="8D4120"/>
              </a:solidFill>
              <a:latin typeface="Calibri"/>
              <a:ea typeface="Calibri"/>
              <a:cs typeface="Calibri"/>
              <a:sym typeface="Calibri"/>
            </a:endParaRPr>
          </a:p>
        </p:txBody>
      </p:sp>
      <p:sp>
        <p:nvSpPr>
          <p:cNvPr id="61" name="Shape 61"/>
          <p:cNvSpPr/>
          <p:nvPr/>
        </p:nvSpPr>
        <p:spPr>
          <a:xfrm>
            <a:off x="848598" y="4614556"/>
            <a:ext cx="4572000" cy="646331"/>
          </a:xfrm>
          <a:prstGeom prst="rect">
            <a:avLst/>
          </a:prstGeom>
          <a:noFill/>
          <a:ln>
            <a:noFill/>
          </a:ln>
        </p:spPr>
        <p:txBody>
          <a:bodyPr lIns="91425" tIns="45700" rIns="91425" bIns="45700" anchor="t" anchorCtr="0">
            <a:noAutofit/>
          </a:bodyPr>
          <a:lstStyle/>
          <a:p>
            <a:pPr lvl="0">
              <a:buClr>
                <a:srgbClr val="000000"/>
              </a:buClr>
              <a:buSzPct val="25000"/>
            </a:pPr>
            <a:r>
              <a:rPr lang="en-US" sz="1800" b="1" dirty="0">
                <a:latin typeface="Calibri"/>
                <a:ea typeface="Calibri"/>
                <a:cs typeface="Calibri"/>
                <a:sym typeface="Calibri"/>
              </a:rPr>
              <a:t>October 14, 2016</a:t>
            </a:r>
          </a:p>
          <a:p>
            <a:pPr lvl="0">
              <a:buClr>
                <a:srgbClr val="000000"/>
              </a:buClr>
              <a:buSzPct val="25000"/>
            </a:pPr>
            <a:br>
              <a:rPr lang="en-US" sz="1800" b="0" i="0" u="none" strike="noStrike" cap="none" baseline="0" dirty="0">
                <a:solidFill>
                  <a:srgbClr val="000000"/>
                </a:solidFill>
                <a:latin typeface="Arial"/>
                <a:ea typeface="Arial"/>
                <a:cs typeface="Arial"/>
                <a:sym typeface="Arial"/>
                <a:rtl val="0"/>
              </a:rPr>
            </a:br>
            <a:endParaRPr lang="en-US" sz="1800" b="0" i="0" u="none" strike="noStrike" cap="none" baseline="0" dirty="0">
              <a:solidFill>
                <a:srgbClr val="000000"/>
              </a:solidFill>
              <a:latin typeface="Arial"/>
              <a:ea typeface="Arial"/>
              <a:cs typeface="Arial"/>
              <a:sym typeface="Arial"/>
              <a:rtl val="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86" y="112775"/>
            <a:ext cx="3972387" cy="640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447" y="112339"/>
            <a:ext cx="3592089" cy="731520"/>
          </a:xfrm>
          <a:prstGeom prst="rect">
            <a:avLst/>
          </a:prstGeom>
        </p:spPr>
      </p:pic>
      <p:sp>
        <p:nvSpPr>
          <p:cNvPr id="4" name="TextBox 3"/>
          <p:cNvSpPr txBox="1"/>
          <p:nvPr/>
        </p:nvSpPr>
        <p:spPr>
          <a:xfrm>
            <a:off x="6165233" y="4847184"/>
            <a:ext cx="2488934" cy="584775"/>
          </a:xfrm>
          <a:prstGeom prst="rect">
            <a:avLst/>
          </a:prstGeom>
          <a:solidFill>
            <a:schemeClr val="bg1">
              <a:lumMod val="95000"/>
            </a:schemeClr>
          </a:solidFill>
          <a:ln>
            <a:noFill/>
          </a:ln>
          <a:effectLst>
            <a:innerShdw blurRad="63500" dist="50800" dir="13500000">
              <a:prstClr val="black">
                <a:alpha val="50000"/>
              </a:prstClr>
            </a:innerShdw>
          </a:effectLst>
        </p:spPr>
        <p:txBody>
          <a:bodyPr wrap="square" rtlCol="0">
            <a:spAutoFit/>
          </a:bodyPr>
          <a:lstStyle/>
          <a:p>
            <a:pPr algn="ctr"/>
            <a:r>
              <a:rPr lang="en-US" sz="3200" b="1" dirty="0">
                <a:solidFill>
                  <a:srgbClr val="8D4120"/>
                </a:solidFill>
                <a:latin typeface="Calibri"/>
                <a:ea typeface="Calibri"/>
                <a:cs typeface="Calibri"/>
              </a:rPr>
              <a:t>#</a:t>
            </a:r>
            <a:r>
              <a:rPr lang="en-US" sz="3200" b="1" dirty="0" err="1">
                <a:solidFill>
                  <a:srgbClr val="8D4120"/>
                </a:solidFill>
                <a:latin typeface="Calibri"/>
                <a:ea typeface="Calibri"/>
                <a:cs typeface="Calibri"/>
                <a:sym typeface="Calibri"/>
              </a:rPr>
              <a:t>GAenergy</a:t>
            </a:r>
            <a:endParaRPr lang="en-US" sz="3200" b="1"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1056643859"/>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11479" y="-13768"/>
            <a:ext cx="8321100" cy="1450800"/>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2</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Supporting Economic Transition Opportunities in the Event of Power Plant Closings </a:t>
            </a:r>
          </a:p>
        </p:txBody>
      </p:sp>
      <p:sp>
        <p:nvSpPr>
          <p:cNvPr id="57" name="Shape 57"/>
          <p:cNvSpPr/>
          <p:nvPr/>
        </p:nvSpPr>
        <p:spPr>
          <a:xfrm>
            <a:off x="411477" y="1313837"/>
            <a:ext cx="2761500"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Overview</a:t>
            </a:r>
          </a:p>
        </p:txBody>
      </p:sp>
      <p:sp>
        <p:nvSpPr>
          <p:cNvPr id="58" name="Shape 58"/>
          <p:cNvSpPr/>
          <p:nvPr/>
        </p:nvSpPr>
        <p:spPr>
          <a:xfrm>
            <a:off x="3171580" y="1313837"/>
            <a:ext cx="2761499" cy="388199"/>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Discussion Questions</a:t>
            </a:r>
          </a:p>
        </p:txBody>
      </p:sp>
      <p:sp>
        <p:nvSpPr>
          <p:cNvPr id="59" name="Shape 59"/>
          <p:cNvSpPr/>
          <p:nvPr/>
        </p:nvSpPr>
        <p:spPr>
          <a:xfrm>
            <a:off x="5937867" y="1313837"/>
            <a:ext cx="2761500"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No-Regrets Strategies</a:t>
            </a:r>
          </a:p>
        </p:txBody>
      </p:sp>
      <p:sp>
        <p:nvSpPr>
          <p:cNvPr id="60" name="Shape 60"/>
          <p:cNvSpPr txBox="1"/>
          <p:nvPr/>
        </p:nvSpPr>
        <p:spPr>
          <a:xfrm>
            <a:off x="754384" y="1886400"/>
            <a:ext cx="7595890" cy="3810000"/>
          </a:xfrm>
          <a:prstGeom prst="rect">
            <a:avLst/>
          </a:prstGeom>
          <a:noFill/>
          <a:ln>
            <a:noFill/>
          </a:ln>
        </p:spPr>
        <p:txBody>
          <a:bodyPr lIns="91425" tIns="91425" rIns="91425" bIns="91425" anchor="t" anchorCtr="0">
            <a:noAutofit/>
          </a:bodyPr>
          <a:lstStyle/>
          <a:p>
            <a:pPr marL="457200" indent="-368300">
              <a:spcAft>
                <a:spcPts val="1000"/>
              </a:spcAft>
              <a:buSzPct val="100000"/>
              <a:buFont typeface="Calibri"/>
              <a:buChar char="●"/>
              <a:defRPr/>
            </a:pPr>
            <a:r>
              <a:rPr lang="en-US" sz="1800" dirty="0">
                <a:solidFill>
                  <a:sysClr val="windowText" lastClr="000000"/>
                </a:solidFill>
                <a:latin typeface="Calibri"/>
                <a:ea typeface="Calibri"/>
                <a:cs typeface="Calibri"/>
                <a:sym typeface="Calibri"/>
              </a:rPr>
              <a:t>What opportunities exist for supporting the communities affected by these changes? </a:t>
            </a:r>
          </a:p>
          <a:p>
            <a:pPr marL="457200" indent="-368300">
              <a:spcAft>
                <a:spcPts val="1000"/>
              </a:spcAft>
              <a:buSzPct val="100000"/>
              <a:buFont typeface="Calibri"/>
              <a:buChar char="●"/>
              <a:defRPr/>
            </a:pPr>
            <a:r>
              <a:rPr lang="en-US" sz="1800" dirty="0">
                <a:solidFill>
                  <a:sysClr val="windowText" lastClr="000000"/>
                </a:solidFill>
                <a:latin typeface="Calibri"/>
                <a:ea typeface="Calibri"/>
                <a:cs typeface="Calibri"/>
                <a:sym typeface="Calibri"/>
              </a:rPr>
              <a:t>Are there strategies that can replace some or all of the tax revenues and employment that these plants provide? </a:t>
            </a:r>
          </a:p>
          <a:p>
            <a:pPr marL="457200" indent="-368300">
              <a:spcAft>
                <a:spcPts val="1000"/>
              </a:spcAft>
              <a:buSzPct val="100000"/>
              <a:buFont typeface="Calibri"/>
              <a:buChar char="●"/>
              <a:defRPr/>
            </a:pPr>
            <a:r>
              <a:rPr lang="en-US" sz="1800" dirty="0">
                <a:solidFill>
                  <a:sysClr val="windowText" lastClr="000000"/>
                </a:solidFill>
                <a:latin typeface="Calibri"/>
                <a:ea typeface="Calibri"/>
                <a:cs typeface="Calibri"/>
                <a:sym typeface="Calibri"/>
              </a:rPr>
              <a:t>What are the opportunities for re-use and economic development? How might training and education programs for displaced workforce assist? </a:t>
            </a:r>
          </a:p>
          <a:p>
            <a:pPr marL="457200" indent="-368300">
              <a:spcAft>
                <a:spcPts val="1000"/>
              </a:spcAft>
              <a:buSzPct val="100000"/>
              <a:buFont typeface="Calibri"/>
              <a:buChar char="●"/>
              <a:defRPr/>
            </a:pPr>
            <a:r>
              <a:rPr lang="en-US" sz="1800" dirty="0">
                <a:solidFill>
                  <a:sysClr val="windowText" lastClr="000000"/>
                </a:solidFill>
                <a:latin typeface="Calibri"/>
                <a:ea typeface="Calibri"/>
                <a:cs typeface="Calibri"/>
                <a:sym typeface="Calibri"/>
              </a:rPr>
              <a:t>How can stakeholders in coal communities engage more fully in energy planning processes?</a:t>
            </a:r>
          </a:p>
          <a:p>
            <a:pPr marL="457200" indent="-368300">
              <a:spcAft>
                <a:spcPts val="1000"/>
              </a:spcAft>
              <a:buSzPct val="100000"/>
              <a:buFont typeface="Calibri"/>
              <a:buChar char="●"/>
              <a:defRPr/>
            </a:pPr>
            <a:r>
              <a:rPr lang="en-US" sz="1800" dirty="0">
                <a:solidFill>
                  <a:sysClr val="windowText" lastClr="000000"/>
                </a:solidFill>
                <a:latin typeface="Calibri"/>
                <a:ea typeface="Calibri"/>
                <a:cs typeface="Calibri"/>
                <a:sym typeface="Calibri"/>
              </a:rPr>
              <a:t>What resources or strategies already exist to assist in transition planning (federal funding, utility ED resources, academic, success stories from the field)?</a:t>
            </a:r>
          </a:p>
        </p:txBody>
      </p:sp>
    </p:spTree>
    <p:extLst>
      <p:ext uri="{BB962C8B-B14F-4D97-AF65-F5344CB8AC3E}">
        <p14:creationId xmlns:p14="http://schemas.microsoft.com/office/powerpoint/2010/main" val="29478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10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fade">
                                      <p:cBhvr>
                                        <p:cTn id="12" dur="10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fade">
                                      <p:cBhvr>
                                        <p:cTn id="17" dur="1000"/>
                                        <p:tgtEl>
                                          <p:spTgt spid="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3" end="3"/>
                                            </p:txEl>
                                          </p:spTgt>
                                        </p:tgtEl>
                                        <p:attrNameLst>
                                          <p:attrName>style.visibility</p:attrName>
                                        </p:attrNameLst>
                                      </p:cBhvr>
                                      <p:to>
                                        <p:strVal val="visible"/>
                                      </p:to>
                                    </p:set>
                                    <p:animEffect transition="in" filter="fade">
                                      <p:cBhvr>
                                        <p:cTn id="22" dur="1000"/>
                                        <p:tgtEl>
                                          <p:spTgt spid="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4" end="4"/>
                                            </p:txEl>
                                          </p:spTgt>
                                        </p:tgtEl>
                                        <p:attrNameLst>
                                          <p:attrName>style.visibility</p:attrName>
                                        </p:attrNameLst>
                                      </p:cBhvr>
                                      <p:to>
                                        <p:strVal val="visible"/>
                                      </p:to>
                                    </p:set>
                                    <p:animEffect transition="in" filter="fade">
                                      <p:cBhvr>
                                        <p:cTn id="27" dur="10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11479" y="-13768"/>
            <a:ext cx="8321100" cy="1450800"/>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2</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Supporting Economic Transition Opportunities in the Event of Power Plant Closings </a:t>
            </a:r>
          </a:p>
        </p:txBody>
      </p:sp>
      <p:sp>
        <p:nvSpPr>
          <p:cNvPr id="66" name="Shape 66"/>
          <p:cNvSpPr/>
          <p:nvPr/>
        </p:nvSpPr>
        <p:spPr>
          <a:xfrm>
            <a:off x="411477" y="1313837"/>
            <a:ext cx="2761500"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Overview</a:t>
            </a:r>
          </a:p>
        </p:txBody>
      </p:sp>
      <p:sp>
        <p:nvSpPr>
          <p:cNvPr id="67" name="Shape 67"/>
          <p:cNvSpPr/>
          <p:nvPr/>
        </p:nvSpPr>
        <p:spPr>
          <a:xfrm>
            <a:off x="3171580" y="1313837"/>
            <a:ext cx="2761499"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Discussion Questions</a:t>
            </a:r>
          </a:p>
        </p:txBody>
      </p:sp>
      <p:sp>
        <p:nvSpPr>
          <p:cNvPr id="68" name="Shape 68"/>
          <p:cNvSpPr/>
          <p:nvPr/>
        </p:nvSpPr>
        <p:spPr>
          <a:xfrm>
            <a:off x="5937867" y="1313837"/>
            <a:ext cx="2761500" cy="388199"/>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No-Regrets Strategies</a:t>
            </a:r>
          </a:p>
        </p:txBody>
      </p:sp>
      <p:sp>
        <p:nvSpPr>
          <p:cNvPr id="69" name="Shape 69"/>
          <p:cNvSpPr txBox="1"/>
          <p:nvPr/>
        </p:nvSpPr>
        <p:spPr>
          <a:xfrm>
            <a:off x="970895" y="1999165"/>
            <a:ext cx="8321100" cy="3888000"/>
          </a:xfrm>
          <a:prstGeom prst="rect">
            <a:avLst/>
          </a:prstGeom>
          <a:noFill/>
          <a:ln>
            <a:noFill/>
          </a:ln>
        </p:spPr>
        <p:txBody>
          <a:bodyPr lIns="91425" tIns="91425" rIns="91425" bIns="91425" anchor="t" anchorCtr="0">
            <a:noAutofit/>
          </a:bodyPr>
          <a:lstStyle/>
          <a:p>
            <a:pPr marL="457200" marR="0" lvl="0" indent="-4064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Calibri"/>
                <a:sym typeface="Calibri"/>
              </a:rPr>
              <a:t>Minimize the shock of plant closures</a:t>
            </a:r>
          </a:p>
          <a:p>
            <a:pPr marL="457200" marR="0" lvl="0" indent="0" algn="just"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a:p>
            <a:pPr marL="457200" marR="0" lvl="0" indent="-4064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Calibri"/>
                <a:sym typeface="Calibri"/>
              </a:rPr>
              <a:t>Maximize the planning timeline</a:t>
            </a:r>
          </a:p>
          <a:p>
            <a:pPr marL="457200" marR="0" lvl="0" indent="0" algn="just"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a:p>
            <a:pPr marL="457200" marR="0" lvl="0" indent="-4064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Calibri"/>
                <a:sym typeface="Calibri"/>
              </a:rPr>
              <a:t>Work with what we’ve got</a:t>
            </a:r>
          </a:p>
          <a:p>
            <a:pPr marL="914400" marR="0" lvl="1" indent="-3429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1600" b="0" i="0" u="none" strike="noStrike" kern="0" cap="none" spc="0" normalizeH="0" baseline="0" noProof="0" dirty="0">
                <a:ln>
                  <a:noFill/>
                </a:ln>
                <a:solidFill>
                  <a:sysClr val="windowText" lastClr="000000"/>
                </a:solidFill>
                <a:effectLst/>
                <a:uLnTx/>
                <a:uFillTx/>
                <a:latin typeface="Calibri"/>
                <a:ea typeface="Calibri"/>
                <a:cs typeface="Calibri"/>
                <a:sym typeface="Calibri"/>
              </a:rPr>
              <a:t>Existing infrastructure</a:t>
            </a:r>
          </a:p>
          <a:p>
            <a:pPr marL="914400" marR="0" lvl="1" indent="-3429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1600" b="0" i="0" u="none" strike="noStrike" kern="0" cap="none" spc="0" normalizeH="0" baseline="0" noProof="0" dirty="0">
                <a:ln>
                  <a:noFill/>
                </a:ln>
                <a:solidFill>
                  <a:sysClr val="windowText" lastClr="000000"/>
                </a:solidFill>
                <a:effectLst/>
                <a:uLnTx/>
                <a:uFillTx/>
                <a:latin typeface="Calibri"/>
                <a:ea typeface="Calibri"/>
                <a:cs typeface="Calibri"/>
                <a:sym typeface="Calibri"/>
              </a:rPr>
              <a:t>Planned new generating capacity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a:p>
            <a:pPr marL="457200" marR="0" lvl="0" indent="-4064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Calibri"/>
                <a:sym typeface="Calibri"/>
              </a:rPr>
              <a:t>Learn from success stories, avoid repeating history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900" b="1"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a:p>
            <a:pPr marL="457200" marR="0" lvl="0" indent="-4064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Calibri"/>
                <a:sym typeface="Calibri"/>
              </a:rPr>
              <a:t>Recruit creative thinking</a:t>
            </a:r>
          </a:p>
          <a:p>
            <a:pPr marL="914400" marR="0" lvl="1" indent="-3429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1600" b="0" i="0" u="none" strike="noStrike" kern="0" cap="none" spc="0" normalizeH="0" baseline="0" noProof="0" dirty="0">
                <a:ln>
                  <a:noFill/>
                </a:ln>
                <a:solidFill>
                  <a:sysClr val="windowText" lastClr="000000"/>
                </a:solidFill>
                <a:effectLst/>
                <a:uLnTx/>
                <a:uFillTx/>
                <a:latin typeface="Calibri"/>
                <a:ea typeface="Calibri"/>
                <a:cs typeface="Calibri"/>
                <a:sym typeface="Calibri"/>
              </a:rPr>
              <a:t>Leverage funding opportunities, brain trust</a:t>
            </a:r>
          </a:p>
          <a:p>
            <a:pPr marL="914400" marR="0" lvl="1" indent="-342900" algn="just" defTabSz="914400" rtl="0" eaLnBrk="1" fontAlgn="auto" latinLnBrk="0" hangingPunct="1">
              <a:lnSpc>
                <a:spcPct val="100000"/>
              </a:lnSpc>
              <a:spcBef>
                <a:spcPts val="0"/>
              </a:spcBef>
              <a:spcAft>
                <a:spcPts val="0"/>
              </a:spcAft>
              <a:buClrTx/>
              <a:buSzPct val="100000"/>
              <a:buFont typeface="Calibri"/>
              <a:buChar char="○"/>
              <a:tabLst/>
              <a:defRPr/>
            </a:pPr>
            <a:r>
              <a:rPr kumimoji="0" lang="en-US" sz="1600" b="0" i="0" u="none" strike="noStrike" kern="0" cap="none" spc="0" normalizeH="0" baseline="0" noProof="0" dirty="0">
                <a:ln>
                  <a:noFill/>
                </a:ln>
                <a:solidFill>
                  <a:sysClr val="windowText" lastClr="000000"/>
                </a:solidFill>
                <a:effectLst/>
                <a:uLnTx/>
                <a:uFillTx/>
                <a:latin typeface="Calibri"/>
                <a:ea typeface="Calibri"/>
                <a:cs typeface="Calibri"/>
                <a:sym typeface="Calibri"/>
              </a:rPr>
              <a:t>Smarter energy management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985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10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xEl>
                                              <p:pRg st="1" end="1"/>
                                            </p:txEl>
                                          </p:spTgt>
                                        </p:tgtEl>
                                        <p:attrNameLst>
                                          <p:attrName>style.visibility</p:attrName>
                                        </p:attrNameLst>
                                      </p:cBhvr>
                                      <p:to>
                                        <p:strVal val="visible"/>
                                      </p:to>
                                    </p:set>
                                    <p:animEffect transition="in" filter="fade">
                                      <p:cBhvr>
                                        <p:cTn id="12" dur="1000"/>
                                        <p:tgtEl>
                                          <p:spTgt spid="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xEl>
                                              <p:pRg st="2" end="2"/>
                                            </p:txEl>
                                          </p:spTgt>
                                        </p:tgtEl>
                                        <p:attrNameLst>
                                          <p:attrName>style.visibility</p:attrName>
                                        </p:attrNameLst>
                                      </p:cBhvr>
                                      <p:to>
                                        <p:strVal val="visible"/>
                                      </p:to>
                                    </p:set>
                                    <p:animEffect transition="in" filter="fade">
                                      <p:cBhvr>
                                        <p:cTn id="17" dur="1000"/>
                                        <p:tgtEl>
                                          <p:spTgt spid="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xEl>
                                              <p:pRg st="3" end="3"/>
                                            </p:txEl>
                                          </p:spTgt>
                                        </p:tgtEl>
                                        <p:attrNameLst>
                                          <p:attrName>style.visibility</p:attrName>
                                        </p:attrNameLst>
                                      </p:cBhvr>
                                      <p:to>
                                        <p:strVal val="visible"/>
                                      </p:to>
                                    </p:set>
                                    <p:animEffect transition="in" filter="fade">
                                      <p:cBhvr>
                                        <p:cTn id="22" dur="1000"/>
                                        <p:tgtEl>
                                          <p:spTgt spid="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xEl>
                                              <p:pRg st="4" end="4"/>
                                            </p:txEl>
                                          </p:spTgt>
                                        </p:tgtEl>
                                        <p:attrNameLst>
                                          <p:attrName>style.visibility</p:attrName>
                                        </p:attrNameLst>
                                      </p:cBhvr>
                                      <p:to>
                                        <p:strVal val="visible"/>
                                      </p:to>
                                    </p:set>
                                    <p:animEffect transition="in" filter="fade">
                                      <p:cBhvr>
                                        <p:cTn id="27" dur="1000"/>
                                        <p:tgtEl>
                                          <p:spTgt spid="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xEl>
                                              <p:pRg st="5" end="5"/>
                                            </p:txEl>
                                          </p:spTgt>
                                        </p:tgtEl>
                                        <p:attrNameLst>
                                          <p:attrName>style.visibility</p:attrName>
                                        </p:attrNameLst>
                                      </p:cBhvr>
                                      <p:to>
                                        <p:strVal val="visible"/>
                                      </p:to>
                                    </p:set>
                                    <p:animEffect transition="in" filter="fade">
                                      <p:cBhvr>
                                        <p:cTn id="32" dur="1000"/>
                                        <p:tgtEl>
                                          <p:spTgt spid="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
                                            <p:txEl>
                                              <p:pRg st="6" end="6"/>
                                            </p:txEl>
                                          </p:spTgt>
                                        </p:tgtEl>
                                        <p:attrNameLst>
                                          <p:attrName>style.visibility</p:attrName>
                                        </p:attrNameLst>
                                      </p:cBhvr>
                                      <p:to>
                                        <p:strVal val="visible"/>
                                      </p:to>
                                    </p:set>
                                    <p:animEffect transition="in" filter="fade">
                                      <p:cBhvr>
                                        <p:cTn id="37" dur="1000"/>
                                        <p:tgtEl>
                                          <p:spTgt spid="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xEl>
                                              <p:pRg st="7" end="7"/>
                                            </p:txEl>
                                          </p:spTgt>
                                        </p:tgtEl>
                                        <p:attrNameLst>
                                          <p:attrName>style.visibility</p:attrName>
                                        </p:attrNameLst>
                                      </p:cBhvr>
                                      <p:to>
                                        <p:strVal val="visible"/>
                                      </p:to>
                                    </p:set>
                                    <p:animEffect transition="in" filter="fade">
                                      <p:cBhvr>
                                        <p:cTn id="42" dur="1000"/>
                                        <p:tgtEl>
                                          <p:spTgt spid="6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
                                            <p:txEl>
                                              <p:pRg st="8" end="8"/>
                                            </p:txEl>
                                          </p:spTgt>
                                        </p:tgtEl>
                                        <p:attrNameLst>
                                          <p:attrName>style.visibility</p:attrName>
                                        </p:attrNameLst>
                                      </p:cBhvr>
                                      <p:to>
                                        <p:strVal val="visible"/>
                                      </p:to>
                                    </p:set>
                                    <p:animEffect transition="in" filter="fade">
                                      <p:cBhvr>
                                        <p:cTn id="47" dur="1000"/>
                                        <p:tgtEl>
                                          <p:spTgt spid="6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
                                            <p:txEl>
                                              <p:pRg st="9" end="9"/>
                                            </p:txEl>
                                          </p:spTgt>
                                        </p:tgtEl>
                                        <p:attrNameLst>
                                          <p:attrName>style.visibility</p:attrName>
                                        </p:attrNameLst>
                                      </p:cBhvr>
                                      <p:to>
                                        <p:strVal val="visible"/>
                                      </p:to>
                                    </p:set>
                                    <p:animEffect transition="in" filter="fade">
                                      <p:cBhvr>
                                        <p:cTn id="52" dur="1000"/>
                                        <p:tgtEl>
                                          <p:spTgt spid="6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
                                            <p:txEl>
                                              <p:pRg st="10" end="10"/>
                                            </p:txEl>
                                          </p:spTgt>
                                        </p:tgtEl>
                                        <p:attrNameLst>
                                          <p:attrName>style.visibility</p:attrName>
                                        </p:attrNameLst>
                                      </p:cBhvr>
                                      <p:to>
                                        <p:strVal val="visible"/>
                                      </p:to>
                                    </p:set>
                                    <p:animEffect transition="in" filter="fade">
                                      <p:cBhvr>
                                        <p:cTn id="57" dur="1000"/>
                                        <p:tgtEl>
                                          <p:spTgt spid="6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xEl>
                                              <p:pRg st="11" end="11"/>
                                            </p:txEl>
                                          </p:spTgt>
                                        </p:tgtEl>
                                        <p:attrNameLst>
                                          <p:attrName>style.visibility</p:attrName>
                                        </p:attrNameLst>
                                      </p:cBhvr>
                                      <p:to>
                                        <p:strVal val="visible"/>
                                      </p:to>
                                    </p:set>
                                    <p:animEffect transition="in" filter="fade">
                                      <p:cBhvr>
                                        <p:cTn id="62" dur="1000"/>
                                        <p:tgtEl>
                                          <p:spTgt spid="6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9">
                                            <p:txEl>
                                              <p:pRg st="12" end="12"/>
                                            </p:txEl>
                                          </p:spTgt>
                                        </p:tgtEl>
                                        <p:attrNameLst>
                                          <p:attrName>style.visibility</p:attrName>
                                        </p:attrNameLst>
                                      </p:cBhvr>
                                      <p:to>
                                        <p:strVal val="visible"/>
                                      </p:to>
                                    </p:set>
                                    <p:animEffect transition="in" filter="fade">
                                      <p:cBhvr>
                                        <p:cTn id="67" dur="1000"/>
                                        <p:tgtEl>
                                          <p:spTgt spid="6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13" end="13"/>
                                            </p:txEl>
                                          </p:spTgt>
                                        </p:tgtEl>
                                        <p:attrNameLst>
                                          <p:attrName>style.visibility</p:attrName>
                                        </p:attrNameLst>
                                      </p:cBhvr>
                                      <p:to>
                                        <p:strVal val="visible"/>
                                      </p:to>
                                    </p:set>
                                    <p:animEffect transition="in" filter="fade">
                                      <p:cBhvr>
                                        <p:cTn id="72" dur="1000"/>
                                        <p:tgtEl>
                                          <p:spTgt spid="6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11479" y="387184"/>
            <a:ext cx="8321100" cy="1450800"/>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3</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Addressing Low-Income Energy Needs</a:t>
            </a:r>
          </a:p>
        </p:txBody>
      </p:sp>
      <p:sp>
        <p:nvSpPr>
          <p:cNvPr id="41" name="Shape 41"/>
          <p:cNvSpPr txBox="1">
            <a:spLocks noGrp="1"/>
          </p:cNvSpPr>
          <p:nvPr>
            <p:ph type="body" idx="1"/>
          </p:nvPr>
        </p:nvSpPr>
        <p:spPr>
          <a:xfrm>
            <a:off x="578516" y="1638300"/>
            <a:ext cx="7444200" cy="402330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a:solidFill>
                  <a:srgbClr val="1E3756"/>
                </a:solidFill>
                <a:latin typeface="Calibri"/>
                <a:ea typeface="Calibri"/>
                <a:cs typeface="Calibri"/>
                <a:sym typeface="Calibri"/>
              </a:rPr>
              <a:t>Expert Presenter and Discussion Leaders: </a:t>
            </a:r>
          </a:p>
          <a:p>
            <a:pPr marL="384048" marR="0" lvl="1" indent="-193548" algn="l" rtl="0">
              <a:lnSpc>
                <a:spcPct val="80000"/>
              </a:lnSpc>
              <a:spcBef>
                <a:spcPts val="800"/>
              </a:spcBef>
              <a:spcAft>
                <a:spcPts val="0"/>
              </a:spcAft>
              <a:buClr>
                <a:srgbClr val="4A7D43"/>
              </a:buClr>
              <a:buSzPct val="100000"/>
              <a:buFont typeface="Noto Sans Symbols"/>
              <a:buChar char="▪"/>
            </a:pPr>
            <a:r>
              <a:rPr lang="en-US" sz="2400"/>
              <a:t>Seandra Pope</a:t>
            </a:r>
          </a:p>
          <a:p>
            <a:pPr marL="384048" marR="0" lvl="2" indent="-3047" algn="l" rtl="0">
              <a:lnSpc>
                <a:spcPct val="80000"/>
              </a:lnSpc>
              <a:spcBef>
                <a:spcPts val="200"/>
              </a:spcBef>
              <a:spcAft>
                <a:spcPts val="0"/>
              </a:spcAft>
              <a:buClr>
                <a:srgbClr val="8D4120"/>
              </a:buClr>
              <a:buSzPct val="25000"/>
              <a:buFont typeface="Arial"/>
              <a:buNone/>
            </a:pPr>
            <a:r>
              <a:rPr lang="en-US" sz="1800"/>
              <a:t>Rooted Consulting Group</a:t>
            </a:r>
          </a:p>
          <a:p>
            <a:pPr marL="384048" marR="0" lvl="2" indent="-3047" algn="l" rtl="0">
              <a:lnSpc>
                <a:spcPct val="80000"/>
              </a:lnSpc>
              <a:spcBef>
                <a:spcPts val="200"/>
              </a:spcBef>
              <a:spcAft>
                <a:spcPts val="0"/>
              </a:spcAft>
              <a:buClr>
                <a:srgbClr val="8D4120"/>
              </a:buClr>
              <a:buSzPct val="25000"/>
              <a:buFont typeface="Arial"/>
              <a:buNone/>
            </a:pPr>
            <a:endParaRPr sz="1800" b="0" i="0" u="none" strike="noStrike" cap="none">
              <a:solidFill>
                <a:srgbClr val="8D4120"/>
              </a:solidFill>
              <a:latin typeface="Calibri"/>
              <a:ea typeface="Calibri"/>
              <a:cs typeface="Calibri"/>
              <a:sym typeface="Calibri"/>
            </a:endParaRPr>
          </a:p>
          <a:p>
            <a:pPr marL="384048" marR="0" lvl="1" indent="-193548" algn="l" rtl="0">
              <a:lnSpc>
                <a:spcPct val="80000"/>
              </a:lnSpc>
              <a:spcBef>
                <a:spcPts val="800"/>
              </a:spcBef>
              <a:spcAft>
                <a:spcPts val="0"/>
              </a:spcAft>
              <a:buClr>
                <a:srgbClr val="4A7D43"/>
              </a:buClr>
              <a:buSzPct val="100000"/>
              <a:buFont typeface="Noto Sans Symbols"/>
              <a:buChar char="▪"/>
            </a:pPr>
            <a:r>
              <a:rPr lang="en-US" sz="2400"/>
              <a:t>Lisa Flick Wilson</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a:solidFill>
                  <a:srgbClr val="8D4120"/>
                </a:solidFill>
                <a:latin typeface="Calibri"/>
                <a:ea typeface="Calibri"/>
                <a:cs typeface="Calibri"/>
                <a:sym typeface="Calibri"/>
              </a:rPr>
              <a:t>Southeast Energy Efficiency Alliance</a:t>
            </a:r>
          </a:p>
          <a:p>
            <a:pPr marL="91440" marR="0" lvl="0" indent="-91440" algn="l" rtl="0">
              <a:lnSpc>
                <a:spcPct val="80000"/>
              </a:lnSpc>
              <a:spcBef>
                <a:spcPts val="1600"/>
              </a:spcBef>
              <a:spcAft>
                <a:spcPts val="0"/>
              </a:spcAft>
              <a:buClr>
                <a:schemeClr val="accent1"/>
              </a:buClr>
              <a:buSzPct val="100000"/>
              <a:buFont typeface="Calibri"/>
              <a:buChar char=" "/>
            </a:pPr>
            <a:r>
              <a:rPr lang="en-US" sz="2400" b="1" i="0" u="none" strike="noStrike" cap="none">
                <a:solidFill>
                  <a:srgbClr val="1E3756"/>
                </a:solidFill>
                <a:latin typeface="Calibri"/>
                <a:ea typeface="Calibri"/>
                <a:cs typeface="Calibri"/>
                <a:sym typeface="Calibri"/>
              </a:rPr>
              <a:t>Recorders: </a:t>
            </a:r>
          </a:p>
          <a:p>
            <a:pPr marL="384048" marR="0" lvl="1" indent="-193548" algn="l" rtl="0">
              <a:lnSpc>
                <a:spcPct val="80000"/>
              </a:lnSpc>
              <a:spcBef>
                <a:spcPts val="800"/>
              </a:spcBef>
              <a:spcAft>
                <a:spcPts val="0"/>
              </a:spcAft>
              <a:buClr>
                <a:srgbClr val="4A7D43"/>
              </a:buClr>
              <a:buSzPct val="100000"/>
              <a:buFont typeface="Noto Sans Symbols"/>
              <a:buChar char="▪"/>
            </a:pPr>
            <a:r>
              <a:rPr lang="en-US" sz="2400" b="0" i="0" u="none" strike="noStrike" cap="none">
                <a:solidFill>
                  <a:srgbClr val="4A7D43"/>
                </a:solidFill>
                <a:latin typeface="Calibri"/>
                <a:ea typeface="Calibri"/>
                <a:cs typeface="Calibri"/>
                <a:sym typeface="Calibri"/>
              </a:rPr>
              <a:t>Lu Wang</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a:solidFill>
                  <a:srgbClr val="8D4120"/>
                </a:solidFill>
                <a:latin typeface="Calibri"/>
                <a:ea typeface="Calibri"/>
                <a:cs typeface="Calibri"/>
                <a:sym typeface="Calibri"/>
              </a:rPr>
              <a:t>Georgia Tech</a:t>
            </a:r>
          </a:p>
          <a:p>
            <a:pPr marL="384048" marR="0" lvl="2" indent="-3047" algn="l" rtl="0">
              <a:lnSpc>
                <a:spcPct val="80000"/>
              </a:lnSpc>
              <a:spcBef>
                <a:spcPts val="200"/>
              </a:spcBef>
              <a:spcAft>
                <a:spcPts val="0"/>
              </a:spcAft>
              <a:buClr>
                <a:srgbClr val="8D4120"/>
              </a:buClr>
              <a:buSzPct val="25000"/>
              <a:buFont typeface="Arial"/>
              <a:buNone/>
            </a:pPr>
            <a:endParaRPr sz="1800" b="0" i="0" u="none" strike="noStrike" cap="none">
              <a:solidFill>
                <a:srgbClr val="8D4120"/>
              </a:solidFill>
              <a:latin typeface="Calibri"/>
              <a:ea typeface="Calibri"/>
              <a:cs typeface="Calibri"/>
              <a:sym typeface="Calibri"/>
            </a:endParaRPr>
          </a:p>
          <a:p>
            <a:pPr marL="91440" marR="0" lvl="0" indent="35560" algn="l" rtl="0">
              <a:lnSpc>
                <a:spcPct val="90000"/>
              </a:lnSpc>
              <a:spcBef>
                <a:spcPts val="1200"/>
              </a:spcBef>
              <a:spcAft>
                <a:spcPts val="0"/>
              </a:spcAft>
              <a:buClr>
                <a:schemeClr val="accent1"/>
              </a:buClr>
              <a:buSzPct val="100000"/>
              <a:buFont typeface="Calibri"/>
              <a:buNone/>
            </a:pPr>
            <a:endParaRPr sz="2000" b="0" i="0" u="none" strike="noStrike" cap="none">
              <a:solidFill>
                <a:srgbClr val="AB620D"/>
              </a:solidFill>
              <a:latin typeface="Calibri"/>
              <a:ea typeface="Calibri"/>
              <a:cs typeface="Calibri"/>
              <a:sym typeface="Calibri"/>
            </a:endParaRPr>
          </a:p>
          <a:p>
            <a:pPr marL="384048" marR="0" lvl="2" indent="-3047" algn="l" rtl="0">
              <a:lnSpc>
                <a:spcPct val="80000"/>
              </a:lnSpc>
              <a:spcBef>
                <a:spcPts val="400"/>
              </a:spcBef>
              <a:spcAft>
                <a:spcPts val="0"/>
              </a:spcAft>
              <a:buClr>
                <a:srgbClr val="8D4120"/>
              </a:buClr>
              <a:buSzPct val="25000"/>
              <a:buFont typeface="Arial"/>
              <a:buNone/>
            </a:pPr>
            <a:endParaRPr sz="1800" b="0" i="0" u="none" strike="noStrike" cap="none">
              <a:solidFill>
                <a:srgbClr val="8D4120"/>
              </a:solidFill>
              <a:latin typeface="Calibri"/>
              <a:ea typeface="Calibri"/>
              <a:cs typeface="Calibri"/>
              <a:sym typeface="Calibri"/>
            </a:endParaRPr>
          </a:p>
        </p:txBody>
      </p:sp>
      <p:cxnSp>
        <p:nvCxnSpPr>
          <p:cNvPr id="42" name="Shape 42"/>
          <p:cNvCxnSpPr/>
          <p:nvPr/>
        </p:nvCxnSpPr>
        <p:spPr>
          <a:xfrm>
            <a:off x="411479" y="1316686"/>
            <a:ext cx="8321100" cy="0"/>
          </a:xfrm>
          <a:prstGeom prst="straightConnector1">
            <a:avLst/>
          </a:prstGeom>
          <a:noFill/>
          <a:ln w="9525" cap="flat" cmpd="sng">
            <a:solidFill>
              <a:srgbClr val="E37F0B"/>
            </a:solidFill>
            <a:prstDash val="solid"/>
            <a:round/>
            <a:headEnd type="none" w="med" len="med"/>
            <a:tailEnd type="none" w="med" len="med"/>
          </a:ln>
        </p:spPr>
      </p:cxnSp>
    </p:spTree>
    <p:extLst>
      <p:ext uri="{BB962C8B-B14F-4D97-AF65-F5344CB8AC3E}">
        <p14:creationId xmlns:p14="http://schemas.microsoft.com/office/powerpoint/2010/main" val="28952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1479" y="387184"/>
            <a:ext cx="8321042" cy="1450755"/>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3</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Addressing Low-Income Energy Needs</a:t>
            </a:r>
          </a:p>
        </p:txBody>
      </p:sp>
      <p:sp>
        <p:nvSpPr>
          <p:cNvPr id="48" name="Shape 48"/>
          <p:cNvSpPr/>
          <p:nvPr/>
        </p:nvSpPr>
        <p:spPr>
          <a:xfrm>
            <a:off x="411477" y="1313837"/>
            <a:ext cx="2761487" cy="388213"/>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FFFFFF"/>
                </a:solidFill>
                <a:latin typeface="Calibri"/>
                <a:ea typeface="Calibri"/>
                <a:cs typeface="Calibri"/>
                <a:sym typeface="Calibri"/>
              </a:rPr>
              <a:t>Overview</a:t>
            </a:r>
          </a:p>
        </p:txBody>
      </p:sp>
      <p:sp>
        <p:nvSpPr>
          <p:cNvPr id="49" name="Shape 49"/>
          <p:cNvSpPr/>
          <p:nvPr/>
        </p:nvSpPr>
        <p:spPr>
          <a:xfrm>
            <a:off x="3171580"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Discussion Questions</a:t>
            </a:r>
          </a:p>
        </p:txBody>
      </p:sp>
      <p:sp>
        <p:nvSpPr>
          <p:cNvPr id="50" name="Shape 50"/>
          <p:cNvSpPr/>
          <p:nvPr/>
        </p:nvSpPr>
        <p:spPr>
          <a:xfrm>
            <a:off x="5937867"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No-Regrets Strategies</a:t>
            </a:r>
          </a:p>
        </p:txBody>
      </p:sp>
      <p:sp>
        <p:nvSpPr>
          <p:cNvPr id="51" name="Shape 51"/>
          <p:cNvSpPr txBox="1"/>
          <p:nvPr/>
        </p:nvSpPr>
        <p:spPr>
          <a:xfrm>
            <a:off x="348575" y="4496525"/>
            <a:ext cx="2761500" cy="1450800"/>
          </a:xfrm>
          <a:prstGeom prst="rect">
            <a:avLst/>
          </a:prstGeom>
          <a:noFill/>
          <a:ln>
            <a:noFill/>
          </a:ln>
        </p:spPr>
        <p:txBody>
          <a:bodyPr lIns="91425" tIns="91425" rIns="91425" bIns="91425" anchor="t" anchorCtr="0">
            <a:noAutofit/>
          </a:bodyPr>
          <a:lstStyle/>
          <a:p>
            <a:pPr lvl="0" algn="ctr">
              <a:spcBef>
                <a:spcPts val="0"/>
              </a:spcBef>
              <a:buNone/>
            </a:pPr>
            <a:r>
              <a:rPr lang="en-US" sz="1800">
                <a:solidFill>
                  <a:srgbClr val="1F497D"/>
                </a:solidFill>
                <a:latin typeface="Calibri"/>
                <a:ea typeface="Calibri"/>
                <a:cs typeface="Calibri"/>
                <a:sym typeface="Calibri"/>
              </a:rPr>
              <a:t>Atlanta ranked highest energy burden (18.2%) in the SE for low-income households*</a:t>
            </a:r>
          </a:p>
        </p:txBody>
      </p:sp>
      <p:pic>
        <p:nvPicPr>
          <p:cNvPr id="52" name="Shape 52" descr="Georgia poverty map.jpg"/>
          <p:cNvPicPr preferRelativeResize="0"/>
          <p:nvPr/>
        </p:nvPicPr>
        <p:blipFill>
          <a:blip r:embed="rId3">
            <a:alphaModFix/>
          </a:blip>
          <a:stretch>
            <a:fillRect/>
          </a:stretch>
        </p:blipFill>
        <p:spPr>
          <a:xfrm>
            <a:off x="411474" y="1784247"/>
            <a:ext cx="2761500" cy="2706269"/>
          </a:xfrm>
          <a:prstGeom prst="rect">
            <a:avLst/>
          </a:prstGeom>
          <a:noFill/>
          <a:ln>
            <a:noFill/>
          </a:ln>
        </p:spPr>
      </p:pic>
      <p:sp>
        <p:nvSpPr>
          <p:cNvPr id="53" name="Shape 53"/>
          <p:cNvSpPr txBox="1"/>
          <p:nvPr/>
        </p:nvSpPr>
        <p:spPr>
          <a:xfrm>
            <a:off x="348575" y="5724725"/>
            <a:ext cx="3384000" cy="292200"/>
          </a:xfrm>
          <a:prstGeom prst="rect">
            <a:avLst/>
          </a:prstGeom>
          <a:noFill/>
          <a:ln>
            <a:noFill/>
          </a:ln>
        </p:spPr>
        <p:txBody>
          <a:bodyPr lIns="91425" tIns="91425" rIns="91425" bIns="91425" anchor="t" anchorCtr="0">
            <a:noAutofit/>
          </a:bodyPr>
          <a:lstStyle/>
          <a:p>
            <a:pPr lvl="0">
              <a:spcBef>
                <a:spcPts val="0"/>
              </a:spcBef>
              <a:buNone/>
            </a:pPr>
            <a:r>
              <a:rPr lang="en-US" sz="1200"/>
              <a:t>*ACEEE Energy Burden Report, 2016</a:t>
            </a:r>
          </a:p>
        </p:txBody>
      </p:sp>
      <p:pic>
        <p:nvPicPr>
          <p:cNvPr id="54" name="Shape 54"/>
          <p:cNvPicPr preferRelativeResize="0"/>
          <p:nvPr/>
        </p:nvPicPr>
        <p:blipFill>
          <a:blip r:embed="rId4">
            <a:alphaModFix/>
          </a:blip>
          <a:stretch>
            <a:fillRect/>
          </a:stretch>
        </p:blipFill>
        <p:spPr>
          <a:xfrm>
            <a:off x="3246875" y="1784250"/>
            <a:ext cx="2387774" cy="1638300"/>
          </a:xfrm>
          <a:prstGeom prst="rect">
            <a:avLst/>
          </a:prstGeom>
          <a:noFill/>
          <a:ln>
            <a:noFill/>
          </a:ln>
        </p:spPr>
      </p:pic>
      <p:pic>
        <p:nvPicPr>
          <p:cNvPr id="55" name="Shape 55"/>
          <p:cNvPicPr preferRelativeResize="0"/>
          <p:nvPr/>
        </p:nvPicPr>
        <p:blipFill>
          <a:blip r:embed="rId5">
            <a:alphaModFix/>
          </a:blip>
          <a:stretch>
            <a:fillRect/>
          </a:stretch>
        </p:blipFill>
        <p:spPr>
          <a:xfrm>
            <a:off x="5711874" y="1784250"/>
            <a:ext cx="3020650" cy="1638300"/>
          </a:xfrm>
          <a:prstGeom prst="rect">
            <a:avLst/>
          </a:prstGeom>
          <a:noFill/>
          <a:ln>
            <a:noFill/>
          </a:ln>
        </p:spPr>
      </p:pic>
      <p:sp>
        <p:nvSpPr>
          <p:cNvPr id="56" name="Shape 56"/>
          <p:cNvSpPr txBox="1"/>
          <p:nvPr/>
        </p:nvSpPr>
        <p:spPr>
          <a:xfrm>
            <a:off x="3730087" y="3422550"/>
            <a:ext cx="4474500" cy="538500"/>
          </a:xfrm>
          <a:prstGeom prst="rect">
            <a:avLst/>
          </a:prstGeom>
          <a:noFill/>
          <a:ln>
            <a:noFill/>
          </a:ln>
        </p:spPr>
        <p:txBody>
          <a:bodyPr lIns="91425" tIns="91425" rIns="91425" bIns="91425" anchor="t" anchorCtr="0">
            <a:noAutofit/>
          </a:bodyPr>
          <a:lstStyle/>
          <a:p>
            <a:pPr lvl="0" algn="ctr" rtl="0">
              <a:spcBef>
                <a:spcPts val="0"/>
              </a:spcBef>
              <a:buNone/>
            </a:pPr>
            <a:r>
              <a:rPr lang="en-US" sz="1800" b="1">
                <a:solidFill>
                  <a:srgbClr val="1F497D"/>
                </a:solidFill>
                <a:latin typeface="Calibri"/>
                <a:ea typeface="Calibri"/>
                <a:cs typeface="Calibri"/>
                <a:sym typeface="Calibri"/>
              </a:rPr>
              <a:t>From Game On to Freeze &amp; Pivot</a:t>
            </a:r>
          </a:p>
        </p:txBody>
      </p:sp>
      <p:pic>
        <p:nvPicPr>
          <p:cNvPr id="57" name="Shape 57"/>
          <p:cNvPicPr preferRelativeResize="0"/>
          <p:nvPr/>
        </p:nvPicPr>
        <p:blipFill>
          <a:blip r:embed="rId6">
            <a:alphaModFix/>
          </a:blip>
          <a:stretch>
            <a:fillRect/>
          </a:stretch>
        </p:blipFill>
        <p:spPr>
          <a:xfrm>
            <a:off x="3948975" y="3879225"/>
            <a:ext cx="3867100" cy="1923174"/>
          </a:xfrm>
          <a:prstGeom prst="rect">
            <a:avLst/>
          </a:prstGeom>
          <a:noFill/>
          <a:ln>
            <a:noFill/>
          </a:ln>
        </p:spPr>
      </p:pic>
    </p:spTree>
    <p:extLst>
      <p:ext uri="{BB962C8B-B14F-4D97-AF65-F5344CB8AC3E}">
        <p14:creationId xmlns:p14="http://schemas.microsoft.com/office/powerpoint/2010/main" val="76850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11479" y="387184"/>
            <a:ext cx="8321042" cy="1450755"/>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3</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Addressing Low-Income Energy Needs</a:t>
            </a:r>
          </a:p>
        </p:txBody>
      </p:sp>
      <p:sp>
        <p:nvSpPr>
          <p:cNvPr id="63" name="Shape 63"/>
          <p:cNvSpPr/>
          <p:nvPr/>
        </p:nvSpPr>
        <p:spPr>
          <a:xfrm>
            <a:off x="411477"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Overview</a:t>
            </a:r>
          </a:p>
        </p:txBody>
      </p:sp>
      <p:sp>
        <p:nvSpPr>
          <p:cNvPr id="64" name="Shape 64"/>
          <p:cNvSpPr/>
          <p:nvPr/>
        </p:nvSpPr>
        <p:spPr>
          <a:xfrm>
            <a:off x="3171580" y="1313837"/>
            <a:ext cx="2761487" cy="388213"/>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FFFFFF"/>
                </a:solidFill>
                <a:latin typeface="Calibri"/>
                <a:ea typeface="Calibri"/>
                <a:cs typeface="Calibri"/>
                <a:sym typeface="Calibri"/>
              </a:rPr>
              <a:t>Discussion Questions</a:t>
            </a:r>
          </a:p>
        </p:txBody>
      </p:sp>
      <p:sp>
        <p:nvSpPr>
          <p:cNvPr id="65" name="Shape 65"/>
          <p:cNvSpPr/>
          <p:nvPr/>
        </p:nvSpPr>
        <p:spPr>
          <a:xfrm>
            <a:off x="5937867"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No-Regrets Strategies</a:t>
            </a:r>
          </a:p>
        </p:txBody>
      </p:sp>
      <p:sp>
        <p:nvSpPr>
          <p:cNvPr id="66" name="Shape 66"/>
          <p:cNvSpPr txBox="1"/>
          <p:nvPr/>
        </p:nvSpPr>
        <p:spPr>
          <a:xfrm>
            <a:off x="411475" y="1811100"/>
            <a:ext cx="8287800" cy="3811200"/>
          </a:xfrm>
          <a:prstGeom prst="rect">
            <a:avLst/>
          </a:prstGeom>
          <a:noFill/>
          <a:ln>
            <a:noFill/>
          </a:ln>
        </p:spPr>
        <p:txBody>
          <a:bodyPr lIns="91425" tIns="91425" rIns="91425" bIns="91425" anchor="t" anchorCtr="0">
            <a:noAutofit/>
          </a:bodyPr>
          <a:lstStyle/>
          <a:p>
            <a:pPr marL="457200" lvl="0" indent="-368300" rtl="0">
              <a:spcBef>
                <a:spcPts val="0"/>
              </a:spcBef>
              <a:buClr>
                <a:schemeClr val="dk1"/>
              </a:buClr>
              <a:buSzPct val="100000"/>
              <a:buFont typeface="Calibri"/>
              <a:buAutoNum type="arabicPeriod"/>
            </a:pPr>
            <a:r>
              <a:rPr lang="en-US" sz="2200">
                <a:solidFill>
                  <a:schemeClr val="dk1"/>
                </a:solidFill>
                <a:latin typeface="Calibri"/>
                <a:ea typeface="Calibri"/>
                <a:cs typeface="Calibri"/>
                <a:sym typeface="Calibri"/>
              </a:rPr>
              <a:t>How might anticipated changes to the energy industry impact low-income households, business and communities?</a:t>
            </a:r>
          </a:p>
          <a:p>
            <a:pPr lvl="0" rtl="0">
              <a:spcBef>
                <a:spcPts val="0"/>
              </a:spcBef>
              <a:buNone/>
            </a:pPr>
            <a:endParaRPr sz="2200">
              <a:solidFill>
                <a:schemeClr val="dk1"/>
              </a:solidFill>
              <a:latin typeface="Calibri"/>
              <a:ea typeface="Calibri"/>
              <a:cs typeface="Calibri"/>
              <a:sym typeface="Calibri"/>
            </a:endParaRPr>
          </a:p>
          <a:p>
            <a:pPr marL="457200" lvl="0" indent="-368300">
              <a:spcBef>
                <a:spcPts val="0"/>
              </a:spcBef>
              <a:buClr>
                <a:schemeClr val="dk1"/>
              </a:buClr>
              <a:buSzPct val="100000"/>
              <a:buFont typeface="Calibri"/>
              <a:buAutoNum type="arabicPeriod"/>
            </a:pPr>
            <a:r>
              <a:rPr lang="en-US" sz="2200">
                <a:solidFill>
                  <a:schemeClr val="dk1"/>
                </a:solidFill>
                <a:latin typeface="Calibri"/>
                <a:ea typeface="Calibri"/>
                <a:cs typeface="Calibri"/>
                <a:sym typeface="Calibri"/>
              </a:rPr>
              <a:t>Where and how do we need to improve our understanding of lower-income issues that impact energy planning?</a:t>
            </a:r>
          </a:p>
          <a:p>
            <a:pPr lvl="0">
              <a:spcBef>
                <a:spcPts val="0"/>
              </a:spcBef>
              <a:buNone/>
            </a:pPr>
            <a:endParaRPr sz="2200">
              <a:solidFill>
                <a:schemeClr val="dk1"/>
              </a:solidFill>
              <a:latin typeface="Calibri"/>
              <a:ea typeface="Calibri"/>
              <a:cs typeface="Calibri"/>
              <a:sym typeface="Calibri"/>
            </a:endParaRPr>
          </a:p>
          <a:p>
            <a:pPr marL="457200" lvl="0" indent="-368300" rtl="0">
              <a:spcBef>
                <a:spcPts val="0"/>
              </a:spcBef>
              <a:buClr>
                <a:schemeClr val="dk1"/>
              </a:buClr>
              <a:buSzPct val="100000"/>
              <a:buFont typeface="Calibri"/>
              <a:buAutoNum type="arabicPeriod"/>
            </a:pPr>
            <a:r>
              <a:rPr lang="en-US" sz="2200">
                <a:solidFill>
                  <a:schemeClr val="dk1"/>
                </a:solidFill>
                <a:latin typeface="Calibri"/>
                <a:ea typeface="Calibri"/>
                <a:cs typeface="Calibri"/>
                <a:sym typeface="Calibri"/>
              </a:rPr>
              <a:t>What can our own sectors and organizations do to better enable and increase engagement in our energy planning processes?</a:t>
            </a:r>
          </a:p>
          <a:p>
            <a:pPr lvl="0" rtl="0">
              <a:spcBef>
                <a:spcPts val="0"/>
              </a:spcBef>
              <a:buNone/>
            </a:pPr>
            <a:endParaRPr sz="2200">
              <a:solidFill>
                <a:schemeClr val="dk1"/>
              </a:solidFill>
              <a:latin typeface="Calibri"/>
              <a:ea typeface="Calibri"/>
              <a:cs typeface="Calibri"/>
              <a:sym typeface="Calibri"/>
            </a:endParaRPr>
          </a:p>
          <a:p>
            <a:pPr marL="457200" lvl="0" indent="-368300" rtl="0">
              <a:spcBef>
                <a:spcPts val="0"/>
              </a:spcBef>
              <a:buClr>
                <a:schemeClr val="dk1"/>
              </a:buClr>
              <a:buSzPct val="100000"/>
              <a:buFont typeface="Calibri"/>
              <a:buAutoNum type="arabicPeriod"/>
            </a:pPr>
            <a:r>
              <a:rPr lang="en-US" sz="2200">
                <a:solidFill>
                  <a:schemeClr val="dk1"/>
                </a:solidFill>
                <a:latin typeface="Calibri"/>
                <a:ea typeface="Calibri"/>
                <a:cs typeface="Calibri"/>
                <a:sym typeface="Calibri"/>
              </a:rPr>
              <a:t>What strategies can be employed to better address energy equity needs and maximize economic opportunities in low-income communities. </a:t>
            </a:r>
          </a:p>
          <a:p>
            <a:pPr lvl="0">
              <a:spcBef>
                <a:spcPts val="0"/>
              </a:spcBef>
              <a:buNone/>
            </a:pPr>
            <a:endParaRPr sz="2200">
              <a:latin typeface="Calibri"/>
              <a:ea typeface="Calibri"/>
              <a:cs typeface="Calibri"/>
              <a:sym typeface="Calibri"/>
            </a:endParaRPr>
          </a:p>
        </p:txBody>
      </p:sp>
    </p:spTree>
    <p:extLst>
      <p:ext uri="{BB962C8B-B14F-4D97-AF65-F5344CB8AC3E}">
        <p14:creationId xmlns:p14="http://schemas.microsoft.com/office/powerpoint/2010/main" val="130635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11479" y="387184"/>
            <a:ext cx="8321042" cy="1450755"/>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3</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Addressing Low-Income Energy Needs</a:t>
            </a:r>
          </a:p>
        </p:txBody>
      </p:sp>
      <p:sp>
        <p:nvSpPr>
          <p:cNvPr id="72" name="Shape 72"/>
          <p:cNvSpPr/>
          <p:nvPr/>
        </p:nvSpPr>
        <p:spPr>
          <a:xfrm>
            <a:off x="411477"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Overview</a:t>
            </a:r>
          </a:p>
        </p:txBody>
      </p:sp>
      <p:sp>
        <p:nvSpPr>
          <p:cNvPr id="73" name="Shape 73"/>
          <p:cNvSpPr/>
          <p:nvPr/>
        </p:nvSpPr>
        <p:spPr>
          <a:xfrm>
            <a:off x="3171580" y="1313837"/>
            <a:ext cx="2761487" cy="388213"/>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Discussion Questions</a:t>
            </a:r>
          </a:p>
        </p:txBody>
      </p:sp>
      <p:sp>
        <p:nvSpPr>
          <p:cNvPr id="74" name="Shape 74"/>
          <p:cNvSpPr/>
          <p:nvPr/>
        </p:nvSpPr>
        <p:spPr>
          <a:xfrm>
            <a:off x="5937867" y="1313837"/>
            <a:ext cx="2761487" cy="388213"/>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FFFFFF"/>
                </a:solidFill>
                <a:latin typeface="Calibri"/>
                <a:ea typeface="Calibri"/>
                <a:cs typeface="Calibri"/>
                <a:sym typeface="Calibri"/>
              </a:rPr>
              <a:t>No-Regrets Strategies</a:t>
            </a:r>
          </a:p>
        </p:txBody>
      </p:sp>
      <p:sp>
        <p:nvSpPr>
          <p:cNvPr id="75" name="Shape 75"/>
          <p:cNvSpPr txBox="1"/>
          <p:nvPr/>
        </p:nvSpPr>
        <p:spPr>
          <a:xfrm>
            <a:off x="411474" y="1702050"/>
            <a:ext cx="6086700" cy="519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b="1">
                <a:solidFill>
                  <a:schemeClr val="dk1"/>
                </a:solidFill>
                <a:latin typeface="Calibri"/>
                <a:ea typeface="Calibri"/>
                <a:cs typeface="Calibri"/>
                <a:sym typeface="Calibri"/>
              </a:rPr>
              <a:t>Alignment   Research   Collaboration   Engagement</a:t>
            </a:r>
          </a:p>
          <a:p>
            <a:pPr lvl="0" algn="ctr">
              <a:spcBef>
                <a:spcPts val="0"/>
              </a:spcBef>
              <a:buNone/>
            </a:pPr>
            <a:endParaRPr sz="1800" b="1">
              <a:latin typeface="Calibri"/>
              <a:ea typeface="Calibri"/>
              <a:cs typeface="Calibri"/>
              <a:sym typeface="Calibri"/>
            </a:endParaRPr>
          </a:p>
        </p:txBody>
      </p:sp>
      <p:sp>
        <p:nvSpPr>
          <p:cNvPr id="76" name="Shape 76"/>
          <p:cNvSpPr txBox="1"/>
          <p:nvPr/>
        </p:nvSpPr>
        <p:spPr>
          <a:xfrm>
            <a:off x="5598800" y="2952850"/>
            <a:ext cx="3350400" cy="912000"/>
          </a:xfrm>
          <a:prstGeom prst="rect">
            <a:avLst/>
          </a:prstGeom>
          <a:noFill/>
          <a:ln>
            <a:noFill/>
          </a:ln>
        </p:spPr>
        <p:txBody>
          <a:bodyPr lIns="91425" tIns="91425" rIns="91425" bIns="91425" anchor="t" anchorCtr="0">
            <a:noAutofit/>
          </a:bodyPr>
          <a:lstStyle/>
          <a:p>
            <a:pPr lvl="0" algn="ctr" rtl="0">
              <a:spcBef>
                <a:spcPts val="0"/>
              </a:spcBef>
              <a:buNone/>
            </a:pPr>
            <a:r>
              <a:rPr lang="en-US" sz="1800" b="1">
                <a:latin typeface="Calibri"/>
                <a:ea typeface="Calibri"/>
                <a:cs typeface="Calibri"/>
                <a:sym typeface="Calibri"/>
              </a:rPr>
              <a:t>Improved Program Design = Improved Results </a:t>
            </a:r>
          </a:p>
        </p:txBody>
      </p:sp>
      <p:sp>
        <p:nvSpPr>
          <p:cNvPr id="77" name="Shape 77"/>
          <p:cNvSpPr txBox="1"/>
          <p:nvPr/>
        </p:nvSpPr>
        <p:spPr>
          <a:xfrm>
            <a:off x="9724925" y="1547525"/>
            <a:ext cx="3406500" cy="322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8" name="Shape 78"/>
          <p:cNvPicPr preferRelativeResize="0"/>
          <p:nvPr/>
        </p:nvPicPr>
        <p:blipFill>
          <a:blip r:embed="rId3">
            <a:alphaModFix/>
          </a:blip>
          <a:stretch>
            <a:fillRect/>
          </a:stretch>
        </p:blipFill>
        <p:spPr>
          <a:xfrm>
            <a:off x="4811900" y="3717025"/>
            <a:ext cx="4224724" cy="2271324"/>
          </a:xfrm>
          <a:prstGeom prst="rect">
            <a:avLst/>
          </a:prstGeom>
          <a:noFill/>
          <a:ln>
            <a:noFill/>
          </a:ln>
        </p:spPr>
      </p:pic>
      <p:pic>
        <p:nvPicPr>
          <p:cNvPr id="79" name="Shape 79"/>
          <p:cNvPicPr preferRelativeResize="0"/>
          <p:nvPr/>
        </p:nvPicPr>
        <p:blipFill>
          <a:blip r:embed="rId4">
            <a:alphaModFix/>
          </a:blip>
          <a:stretch>
            <a:fillRect/>
          </a:stretch>
        </p:blipFill>
        <p:spPr>
          <a:xfrm>
            <a:off x="431375" y="2145875"/>
            <a:ext cx="4996300" cy="1733849"/>
          </a:xfrm>
          <a:prstGeom prst="rect">
            <a:avLst/>
          </a:prstGeom>
          <a:noFill/>
          <a:ln>
            <a:noFill/>
          </a:ln>
        </p:spPr>
      </p:pic>
      <p:pic>
        <p:nvPicPr>
          <p:cNvPr id="80" name="Shape 80"/>
          <p:cNvPicPr preferRelativeResize="0"/>
          <p:nvPr/>
        </p:nvPicPr>
        <p:blipFill>
          <a:blip r:embed="rId5">
            <a:alphaModFix/>
          </a:blip>
          <a:stretch>
            <a:fillRect/>
          </a:stretch>
        </p:blipFill>
        <p:spPr>
          <a:xfrm>
            <a:off x="1211375" y="3985762"/>
            <a:ext cx="2486350" cy="1733850"/>
          </a:xfrm>
          <a:prstGeom prst="rect">
            <a:avLst/>
          </a:prstGeom>
          <a:noFill/>
          <a:ln>
            <a:noFill/>
          </a:ln>
        </p:spPr>
      </p:pic>
      <p:sp>
        <p:nvSpPr>
          <p:cNvPr id="81" name="Shape 81"/>
          <p:cNvSpPr/>
          <p:nvPr/>
        </p:nvSpPr>
        <p:spPr>
          <a:xfrm>
            <a:off x="2477200" y="5625950"/>
            <a:ext cx="337200" cy="4386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txBox="1"/>
          <p:nvPr/>
        </p:nvSpPr>
        <p:spPr>
          <a:xfrm>
            <a:off x="703150" y="5649725"/>
            <a:ext cx="3922200" cy="7308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Calibri"/>
                <a:ea typeface="Calibri"/>
                <a:cs typeface="Calibri"/>
                <a:sym typeface="Calibri"/>
              </a:rPr>
              <a:t>Energy Efficiency        Energy Burden</a:t>
            </a:r>
          </a:p>
        </p:txBody>
      </p:sp>
      <p:sp>
        <p:nvSpPr>
          <p:cNvPr id="83" name="Shape 83"/>
          <p:cNvSpPr/>
          <p:nvPr/>
        </p:nvSpPr>
        <p:spPr>
          <a:xfrm>
            <a:off x="443525" y="5567225"/>
            <a:ext cx="337200" cy="438600"/>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53218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5" name="Shape 68"/>
          <p:cNvSpPr txBox="1">
            <a:spLocks noGrp="1"/>
          </p:cNvSpPr>
          <p:nvPr>
            <p:ph type="body" idx="1"/>
          </p:nvPr>
        </p:nvSpPr>
        <p:spPr>
          <a:xfrm>
            <a:off x="592547" y="1638300"/>
            <a:ext cx="4032793"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baseline="0" dirty="0">
                <a:solidFill>
                  <a:srgbClr val="1E3756"/>
                </a:solidFill>
                <a:latin typeface="Calibri"/>
                <a:ea typeface="Calibri"/>
                <a:cs typeface="Calibri"/>
                <a:sym typeface="Calibri"/>
              </a:rPr>
              <a:t>Expert Presenter: </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Katie Southworth</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baseline="0" dirty="0">
                <a:solidFill>
                  <a:srgbClr val="8D4120"/>
                </a:solidFill>
                <a:latin typeface="Calibri"/>
                <a:ea typeface="Calibri"/>
                <a:cs typeface="Calibri"/>
                <a:sym typeface="Calibri"/>
              </a:rPr>
              <a:t>Natural</a:t>
            </a:r>
            <a:r>
              <a:rPr lang="en-US" sz="1800" b="0" i="0" u="none" strike="noStrike" cap="none" dirty="0">
                <a:solidFill>
                  <a:srgbClr val="8D4120"/>
                </a:solidFill>
                <a:latin typeface="Calibri"/>
                <a:ea typeface="Calibri"/>
                <a:cs typeface="Calibri"/>
                <a:sym typeface="Calibri"/>
              </a:rPr>
              <a:t> Resources Defense Council</a:t>
            </a:r>
            <a:endParaRPr lang="en-US" sz="1800" b="0" i="0" u="none" strike="noStrike" cap="none" baseline="0" dirty="0">
              <a:solidFill>
                <a:srgbClr val="8D4120"/>
              </a:solidFill>
              <a:latin typeface="Calibri"/>
              <a:ea typeface="Calibri"/>
              <a:cs typeface="Calibri"/>
              <a:sym typeface="Calibri"/>
            </a:endParaRPr>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a:p>
            <a:pPr lvl="0" indent="-91440">
              <a:lnSpc>
                <a:spcPct val="80000"/>
              </a:lnSpc>
              <a:spcBef>
                <a:spcPts val="1600"/>
              </a:spcBef>
              <a:spcAft>
                <a:spcPts val="0"/>
              </a:spcAft>
              <a:buSzPct val="100000"/>
            </a:pPr>
            <a:r>
              <a:rPr lang="en-US" sz="2400" b="1" dirty="0">
                <a:solidFill>
                  <a:srgbClr val="1E3756"/>
                </a:solidFill>
              </a:rPr>
              <a:t>Discussion Leaders: </a:t>
            </a:r>
          </a:p>
          <a:p>
            <a:pPr lvl="1" indent="-193548">
              <a:lnSpc>
                <a:spcPct val="80000"/>
              </a:lnSpc>
              <a:spcBef>
                <a:spcPts val="800"/>
              </a:spcBef>
              <a:spcAft>
                <a:spcPts val="0"/>
              </a:spcAft>
              <a:buSzPct val="100000"/>
            </a:pPr>
            <a:r>
              <a:rPr lang="en-US" sz="2400" dirty="0"/>
              <a:t>Charles </a:t>
            </a:r>
            <a:r>
              <a:rPr lang="en-US" sz="2400" dirty="0" err="1"/>
              <a:t>Rossmann</a:t>
            </a:r>
            <a:endParaRPr lang="en-US" sz="2400" dirty="0"/>
          </a:p>
          <a:p>
            <a:pPr marL="384048" lvl="2" indent="-3047">
              <a:lnSpc>
                <a:spcPct val="80000"/>
              </a:lnSpc>
              <a:spcAft>
                <a:spcPts val="0"/>
              </a:spcAft>
              <a:buSzPct val="25000"/>
              <a:buNone/>
            </a:pPr>
            <a:r>
              <a:rPr lang="en-US" sz="1800" dirty="0"/>
              <a:t>Southern Company</a:t>
            </a:r>
          </a:p>
          <a:p>
            <a:pPr lvl="1" indent="-193548">
              <a:lnSpc>
                <a:spcPct val="80000"/>
              </a:lnSpc>
              <a:spcBef>
                <a:spcPts val="800"/>
              </a:spcBef>
              <a:spcAft>
                <a:spcPts val="0"/>
              </a:spcAft>
              <a:buSzPct val="100000"/>
            </a:pPr>
            <a:r>
              <a:rPr lang="en-US" sz="2400" dirty="0"/>
              <a:t>Katie Southworth</a:t>
            </a:r>
          </a:p>
          <a:p>
            <a:pPr marL="384048" lvl="2" indent="-3047">
              <a:lnSpc>
                <a:spcPct val="80000"/>
              </a:lnSpc>
              <a:spcAft>
                <a:spcPts val="0"/>
              </a:spcAft>
              <a:buSzPct val="25000"/>
              <a:buNone/>
            </a:pPr>
            <a:r>
              <a:rPr lang="en-US" sz="1800" dirty="0"/>
              <a:t>Natural Resources Defense Council</a:t>
            </a:r>
          </a:p>
          <a:p>
            <a:pPr marL="384048" lvl="2" indent="-3047">
              <a:lnSpc>
                <a:spcPct val="80000"/>
              </a:lnSpc>
              <a:spcAft>
                <a:spcPts val="0"/>
              </a:spcAft>
              <a:buSzPct val="25000"/>
              <a:buNone/>
            </a:pPr>
            <a:endParaRPr lang="en-US" sz="1800" dirty="0"/>
          </a:p>
        </p:txBody>
      </p:sp>
      <p:cxnSp>
        <p:nvCxnSpPr>
          <p:cNvPr id="7" name="Straight Connector 6"/>
          <p:cNvCxnSpPr/>
          <p:nvPr/>
        </p:nvCxnSpPr>
        <p:spPr>
          <a:xfrm>
            <a:off x="411479" y="1314959"/>
            <a:ext cx="832104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hape 68"/>
          <p:cNvSpPr txBox="1">
            <a:spLocks noGrp="1"/>
          </p:cNvSpPr>
          <p:nvPr>
            <p:ph type="body" idx="1"/>
          </p:nvPr>
        </p:nvSpPr>
        <p:spPr>
          <a:xfrm>
            <a:off x="4571999" y="1600200"/>
            <a:ext cx="4032793" cy="4023360"/>
          </a:xfrm>
          <a:prstGeom prst="rect">
            <a:avLst/>
          </a:prstGeom>
          <a:noFill/>
          <a:ln>
            <a:noFill/>
          </a:ln>
        </p:spPr>
        <p:txBody>
          <a:bodyPr lIns="0" tIns="45700" rIns="0" bIns="45700" anchor="t" anchorCtr="0">
            <a:noAutofit/>
          </a:bodyPr>
          <a:lstStyle/>
          <a:p>
            <a:pPr lvl="0" indent="-91440">
              <a:lnSpc>
                <a:spcPct val="80000"/>
              </a:lnSpc>
              <a:spcBef>
                <a:spcPts val="1600"/>
              </a:spcBef>
              <a:spcAft>
                <a:spcPts val="0"/>
              </a:spcAft>
              <a:buSzPct val="100000"/>
            </a:pPr>
            <a:r>
              <a:rPr lang="en-US" sz="2400" b="1" dirty="0">
                <a:solidFill>
                  <a:srgbClr val="1E3756"/>
                </a:solidFill>
              </a:rPr>
              <a:t>Recorders: </a:t>
            </a:r>
          </a:p>
          <a:p>
            <a:pPr lvl="1" indent="-193548">
              <a:lnSpc>
                <a:spcPct val="80000"/>
              </a:lnSpc>
              <a:spcBef>
                <a:spcPts val="800"/>
              </a:spcBef>
              <a:spcAft>
                <a:spcPts val="0"/>
              </a:spcAft>
              <a:buSzPct val="100000"/>
            </a:pPr>
            <a:r>
              <a:rPr lang="en-US" sz="2400" dirty="0" err="1"/>
              <a:t>Usayd</a:t>
            </a:r>
            <a:r>
              <a:rPr lang="en-US" sz="2400" dirty="0"/>
              <a:t> </a:t>
            </a:r>
            <a:r>
              <a:rPr lang="en-US" sz="2400" dirty="0" err="1"/>
              <a:t>Casewit</a:t>
            </a:r>
            <a:endParaRPr lang="en-US" sz="2400" dirty="0"/>
          </a:p>
          <a:p>
            <a:pPr marL="384048" lvl="2" indent="-3047">
              <a:lnSpc>
                <a:spcPct val="80000"/>
              </a:lnSpc>
              <a:spcAft>
                <a:spcPts val="0"/>
              </a:spcAft>
              <a:buSzPct val="25000"/>
              <a:buNone/>
            </a:pPr>
            <a:r>
              <a:rPr lang="en-US" sz="1800" dirty="0"/>
              <a:t>Georgia Tech</a:t>
            </a:r>
          </a:p>
          <a:p>
            <a:pPr lvl="1" indent="-193548">
              <a:lnSpc>
                <a:spcPct val="80000"/>
              </a:lnSpc>
              <a:spcBef>
                <a:spcPts val="1000"/>
              </a:spcBef>
              <a:spcAft>
                <a:spcPts val="0"/>
              </a:spcAft>
              <a:buSzPct val="100000"/>
            </a:pPr>
            <a:r>
              <a:rPr lang="en-US" sz="2400" dirty="0"/>
              <a:t>Alison Gleditsch</a:t>
            </a:r>
          </a:p>
          <a:p>
            <a:pPr marL="384048" lvl="2" indent="-3047">
              <a:lnSpc>
                <a:spcPct val="80000"/>
              </a:lnSpc>
              <a:spcAft>
                <a:spcPts val="0"/>
              </a:spcAft>
              <a:buSzPct val="25000"/>
              <a:buNone/>
            </a:pPr>
            <a:r>
              <a:rPr lang="en-US" sz="1800" dirty="0"/>
              <a:t>Emory University</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294898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6" name="Rectangle 5"/>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8" name="Rectangle 7"/>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9" name="Rectangle 8"/>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7"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dirty="0">
                <a:solidFill>
                  <a:srgbClr val="1E3756"/>
                </a:solidFill>
              </a:rPr>
              <a:t>Environmental Regulations and Programs Impacting Electric Sector</a:t>
            </a:r>
            <a:endParaRPr lang="en-US" sz="2400" b="1" i="0" u="none" strike="noStrike" cap="none" baseline="0" dirty="0">
              <a:solidFill>
                <a:srgbClr val="1E3756"/>
              </a:solidFill>
              <a:latin typeface="Calibri"/>
              <a:ea typeface="Calibri"/>
              <a:cs typeface="Calibri"/>
              <a:sym typeface="Calibri"/>
            </a:endParaRP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Federal</a:t>
            </a:r>
            <a:r>
              <a:rPr lang="en-US" sz="2400" b="0" i="0" u="none" strike="noStrike" cap="none" dirty="0">
                <a:solidFill>
                  <a:srgbClr val="4A7D43"/>
                </a:solidFill>
                <a:latin typeface="Calibri"/>
                <a:ea typeface="Calibri"/>
                <a:cs typeface="Calibri"/>
                <a:sym typeface="Calibri"/>
              </a:rPr>
              <a:t> Regulations and Programs</a:t>
            </a:r>
          </a:p>
          <a:p>
            <a:pPr lvl="2" indent="-193548">
              <a:lnSpc>
                <a:spcPct val="80000"/>
              </a:lnSpc>
              <a:spcBef>
                <a:spcPts val="800"/>
              </a:spcBef>
              <a:spcAft>
                <a:spcPts val="0"/>
              </a:spcAft>
              <a:buClr>
                <a:srgbClr val="4A7D43"/>
              </a:buClr>
              <a:buSzPct val="100000"/>
              <a:buFont typeface="Noto Symbol"/>
              <a:buChar char="▪"/>
            </a:pPr>
            <a:r>
              <a:rPr lang="en-US" sz="2000" dirty="0"/>
              <a:t>Clean Power Plan</a:t>
            </a:r>
          </a:p>
          <a:p>
            <a:pPr lvl="2" indent="-193548">
              <a:lnSpc>
                <a:spcPct val="80000"/>
              </a:lnSpc>
              <a:spcBef>
                <a:spcPts val="800"/>
              </a:spcBef>
              <a:spcAft>
                <a:spcPts val="0"/>
              </a:spcAft>
              <a:buClr>
                <a:srgbClr val="4A7D43"/>
              </a:buClr>
              <a:buSzPct val="100000"/>
              <a:buFont typeface="Noto Symbol"/>
              <a:buChar char="▪"/>
            </a:pPr>
            <a:r>
              <a:rPr lang="en-US" sz="2000" dirty="0"/>
              <a:t>Hazardous and Solid Waste Management Systems: Disposal of Coal Combustion Residuals from Electric Utilities</a:t>
            </a:r>
          </a:p>
          <a:p>
            <a:pPr lvl="2" indent="-193548">
              <a:lnSpc>
                <a:spcPct val="80000"/>
              </a:lnSpc>
              <a:spcBef>
                <a:spcPts val="800"/>
              </a:spcBef>
              <a:spcAft>
                <a:spcPts val="0"/>
              </a:spcAft>
              <a:buClr>
                <a:srgbClr val="4A7D43"/>
              </a:buClr>
              <a:buSzPct val="100000"/>
              <a:buFont typeface="Noto Symbol"/>
              <a:buChar char="▪"/>
            </a:pPr>
            <a:r>
              <a:rPr lang="en-US" sz="2000" dirty="0"/>
              <a:t>National Ambient Air Quality Standards (NAAQS) for Ozone </a:t>
            </a:r>
          </a:p>
          <a:p>
            <a:pPr lvl="2" indent="-193548">
              <a:lnSpc>
                <a:spcPct val="80000"/>
              </a:lnSpc>
              <a:spcBef>
                <a:spcPts val="800"/>
              </a:spcBef>
              <a:spcAft>
                <a:spcPts val="0"/>
              </a:spcAft>
              <a:buClr>
                <a:srgbClr val="4A7D43"/>
              </a:buClr>
              <a:buSzPct val="100000"/>
              <a:buFont typeface="Noto Symbol"/>
              <a:buChar char="▪"/>
            </a:pPr>
            <a:r>
              <a:rPr lang="en-US" sz="2000" dirty="0"/>
              <a:t>National Primary Ambient Air Quality Standards (NAAQS) for Sulfur Dioxide </a:t>
            </a:r>
          </a:p>
          <a:p>
            <a:pPr lvl="2" indent="-193548">
              <a:lnSpc>
                <a:spcPct val="80000"/>
              </a:lnSpc>
              <a:spcBef>
                <a:spcPts val="800"/>
              </a:spcBef>
              <a:spcAft>
                <a:spcPts val="0"/>
              </a:spcAft>
              <a:buClr>
                <a:srgbClr val="4A7D43"/>
              </a:buClr>
              <a:buSzPct val="100000"/>
              <a:buFont typeface="Noto Symbol"/>
              <a:buChar char="▪"/>
            </a:pPr>
            <a:r>
              <a:rPr lang="en-US" sz="2000" dirty="0"/>
              <a:t>Clean Water Act Effluent Limitations Guidelines and Standards for the Steam Electric Power Generating Point Source Category</a:t>
            </a:r>
          </a:p>
          <a:p>
            <a:pPr lvl="2" indent="-193548">
              <a:lnSpc>
                <a:spcPct val="80000"/>
              </a:lnSpc>
              <a:spcBef>
                <a:spcPts val="800"/>
              </a:spcBef>
              <a:spcAft>
                <a:spcPts val="0"/>
              </a:spcAft>
              <a:buClr>
                <a:srgbClr val="4A7D43"/>
              </a:buClr>
              <a:buSzPct val="100000"/>
              <a:buFont typeface="Noto Symbol"/>
              <a:buChar char="▪"/>
            </a:pPr>
            <a:r>
              <a:rPr lang="en-US" sz="2000" dirty="0"/>
              <a:t>Cross-State Air Pollution Rule</a:t>
            </a:r>
          </a:p>
          <a:p>
            <a:pPr lvl="2" indent="-193548">
              <a:lnSpc>
                <a:spcPct val="80000"/>
              </a:lnSpc>
              <a:spcBef>
                <a:spcPts val="800"/>
              </a:spcBef>
              <a:spcAft>
                <a:spcPts val="0"/>
              </a:spcAft>
              <a:buClr>
                <a:srgbClr val="4A7D43"/>
              </a:buClr>
              <a:buSzPct val="100000"/>
              <a:buFont typeface="Noto Symbol"/>
              <a:buChar char="▪"/>
            </a:pPr>
            <a:r>
              <a:rPr lang="en-US" sz="2000" dirty="0"/>
              <a:t>(Order 1000, ITC, PTC)</a:t>
            </a:r>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26178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6" name="Rectangle 5"/>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8" name="Rectangle 7"/>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9" name="Rectangle 8"/>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7"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lvl="1" indent="-193548">
              <a:lnSpc>
                <a:spcPct val="80000"/>
              </a:lnSpc>
              <a:spcBef>
                <a:spcPts val="800"/>
              </a:spcBef>
              <a:spcAft>
                <a:spcPts val="0"/>
              </a:spcAft>
              <a:buSzPct val="100000"/>
            </a:pPr>
            <a:r>
              <a:rPr lang="en-US" sz="2400" dirty="0"/>
              <a:t>State Regulations and Programs</a:t>
            </a:r>
          </a:p>
          <a:p>
            <a:pPr lvl="2" indent="-193548">
              <a:lnSpc>
                <a:spcPct val="80000"/>
              </a:lnSpc>
              <a:spcBef>
                <a:spcPts val="800"/>
              </a:spcBef>
              <a:spcAft>
                <a:spcPts val="0"/>
              </a:spcAft>
              <a:buSzPct val="100000"/>
            </a:pPr>
            <a:r>
              <a:rPr lang="en-US" sz="2000" dirty="0"/>
              <a:t>NC REPS (N.C. Gen. Stat. § 62-133.8) </a:t>
            </a:r>
          </a:p>
          <a:p>
            <a:pPr lvl="3" indent="-193548">
              <a:lnSpc>
                <a:spcPct val="80000"/>
              </a:lnSpc>
              <a:spcBef>
                <a:spcPts val="800"/>
              </a:spcBef>
              <a:spcAft>
                <a:spcPts val="0"/>
              </a:spcAft>
              <a:buSzPct val="100000"/>
            </a:pPr>
            <a:r>
              <a:rPr lang="en-US" sz="2000" dirty="0"/>
              <a:t>REPS requires all investor-owned utilities in North Carolina to supply 12.5% of 2020 retail electricity sales (in North Carolina) from certain eligible energy resources by 2021. Municipal utilities and electric cooperatives must meet a target of 10% renewables by 2018. </a:t>
            </a:r>
          </a:p>
          <a:p>
            <a:pPr lvl="2" indent="-193548">
              <a:lnSpc>
                <a:spcPct val="80000"/>
              </a:lnSpc>
              <a:spcBef>
                <a:spcPts val="800"/>
              </a:spcBef>
              <a:spcAft>
                <a:spcPts val="0"/>
              </a:spcAft>
              <a:buSzPct val="100000"/>
            </a:pPr>
            <a:r>
              <a:rPr lang="en-US" sz="2000" dirty="0"/>
              <a:t>NC Clean Smokestacks Act (2002) </a:t>
            </a:r>
          </a:p>
          <a:p>
            <a:pPr lvl="3" indent="-193548">
              <a:lnSpc>
                <a:spcPct val="80000"/>
              </a:lnSpc>
              <a:spcBef>
                <a:spcPts val="800"/>
              </a:spcBef>
              <a:spcAft>
                <a:spcPts val="0"/>
              </a:spcAft>
              <a:buSzPct val="100000"/>
            </a:pPr>
            <a:r>
              <a:rPr lang="en-US" sz="2000" dirty="0"/>
              <a:t>Set caps on total annual emissions of nitrogen oxides (NO</a:t>
            </a:r>
            <a:r>
              <a:rPr lang="en-US" sz="2000" baseline="-25000" dirty="0"/>
              <a:t>x</a:t>
            </a:r>
            <a:r>
              <a:rPr lang="en-US" sz="2000" dirty="0"/>
              <a:t>) and sulfur dioxide (SO</a:t>
            </a:r>
            <a:r>
              <a:rPr lang="en-US" sz="2000" baseline="-25000" dirty="0"/>
              <a:t>2</a:t>
            </a:r>
            <a:r>
              <a:rPr lang="en-US" sz="2000" dirty="0"/>
              <a:t>) by each of North Carolina’s two investor-owned utilities, Duke Energy and Progress Energy, </a:t>
            </a:r>
          </a:p>
          <a:p>
            <a:pPr lvl="2" indent="-193548">
              <a:lnSpc>
                <a:spcPct val="80000"/>
              </a:lnSpc>
              <a:spcBef>
                <a:spcPts val="800"/>
              </a:spcBef>
              <a:spcAft>
                <a:spcPts val="0"/>
              </a:spcAft>
              <a:buSzPct val="100000"/>
            </a:pPr>
            <a:r>
              <a:rPr lang="en-US" sz="2000" dirty="0"/>
              <a:t>State SIP Processes</a:t>
            </a:r>
          </a:p>
          <a:p>
            <a:pPr marL="91440" marR="0" lvl="0" indent="-91440" algn="l" rtl="0">
              <a:lnSpc>
                <a:spcPct val="80000"/>
              </a:lnSpc>
              <a:spcBef>
                <a:spcPts val="0"/>
              </a:spcBef>
              <a:spcAft>
                <a:spcPts val="0"/>
              </a:spcAft>
              <a:buClr>
                <a:schemeClr val="accent1"/>
              </a:buClr>
              <a:buSzPct val="100000"/>
              <a:buFont typeface="Calibri"/>
              <a:buChar char=" "/>
            </a:pPr>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180227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6" name="Rectangle 5"/>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8" name="Rectangle 7"/>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9" name="Rectangle 8"/>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7"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lvl="1" indent="-193548">
              <a:lnSpc>
                <a:spcPct val="80000"/>
              </a:lnSpc>
              <a:spcBef>
                <a:spcPts val="800"/>
              </a:spcBef>
              <a:spcAft>
                <a:spcPts val="0"/>
              </a:spcAft>
              <a:buSzPct val="100000"/>
            </a:pPr>
            <a:r>
              <a:rPr lang="en-US" sz="2400" dirty="0"/>
              <a:t>State Regulations and Programs</a:t>
            </a:r>
          </a:p>
          <a:p>
            <a:pPr lvl="2" indent="-193548">
              <a:lnSpc>
                <a:spcPct val="80000"/>
              </a:lnSpc>
              <a:spcBef>
                <a:spcPts val="800"/>
              </a:spcBef>
              <a:spcAft>
                <a:spcPts val="0"/>
              </a:spcAft>
              <a:buSzPct val="100000"/>
            </a:pPr>
            <a:r>
              <a:rPr lang="en-US" sz="2000" dirty="0"/>
              <a:t>Georgia Air Quality Act 12-9-1</a:t>
            </a:r>
          </a:p>
          <a:p>
            <a:pPr lvl="3" indent="-193548">
              <a:lnSpc>
                <a:spcPct val="80000"/>
              </a:lnSpc>
              <a:spcBef>
                <a:spcPts val="800"/>
              </a:spcBef>
              <a:spcAft>
                <a:spcPts val="0"/>
              </a:spcAft>
              <a:buSzPct val="100000"/>
            </a:pPr>
            <a:r>
              <a:rPr lang="en-US" sz="2000" dirty="0"/>
              <a:t>“It is declared to be the public policy of the State of Georgia to preserve, protect, and improve air quality and to control emissions to prevent the significant deterioration of air quality and to attain and maintain ambient air quality standards so as to </a:t>
            </a:r>
            <a:r>
              <a:rPr lang="en-US" sz="2000" i="1" u="sng" dirty="0"/>
              <a:t>safeguard the public health, safety, and welfare consistent with providing for maximum employment and full industrial development of the state</a:t>
            </a:r>
            <a:r>
              <a:rPr lang="en-US" sz="2000" dirty="0"/>
              <a:t>.”</a:t>
            </a:r>
          </a:p>
          <a:p>
            <a:pPr lvl="2" indent="-193548">
              <a:lnSpc>
                <a:spcPct val="80000"/>
              </a:lnSpc>
              <a:spcBef>
                <a:spcPts val="800"/>
              </a:spcBef>
              <a:spcAft>
                <a:spcPts val="0"/>
              </a:spcAft>
              <a:buSzPct val="100000"/>
            </a:pPr>
            <a:endParaRPr lang="en-US" sz="2000" dirty="0"/>
          </a:p>
          <a:p>
            <a:pPr marL="91440" marR="0" lvl="0" indent="-91440" algn="l" rtl="0">
              <a:lnSpc>
                <a:spcPct val="80000"/>
              </a:lnSpc>
              <a:spcBef>
                <a:spcPts val="0"/>
              </a:spcBef>
              <a:spcAft>
                <a:spcPts val="0"/>
              </a:spcAft>
              <a:buClr>
                <a:schemeClr val="accent1"/>
              </a:buClr>
              <a:buSzPct val="100000"/>
              <a:buFont typeface="Calibri"/>
              <a:buChar char=" "/>
            </a:pPr>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204995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33061" y="4660195"/>
            <a:ext cx="55626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3708" y="4671060"/>
            <a:ext cx="1006071"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708" y="1828800"/>
            <a:ext cx="1006071"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59" y="-190500"/>
            <a:ext cx="7543800" cy="929640"/>
          </a:xfrm>
        </p:spPr>
        <p:txBody>
          <a:bodyPr/>
          <a:lstStyle/>
          <a:p>
            <a:r>
              <a:rPr lang="en-US" sz="3200" dirty="0"/>
              <a:t>Café Conversations:</a:t>
            </a:r>
          </a:p>
        </p:txBody>
      </p:sp>
      <p:sp>
        <p:nvSpPr>
          <p:cNvPr id="5" name="TextBox 4"/>
          <p:cNvSpPr txBox="1"/>
          <p:nvPr/>
        </p:nvSpPr>
        <p:spPr>
          <a:xfrm>
            <a:off x="1043709" y="1783080"/>
            <a:ext cx="7056582" cy="5355312"/>
          </a:xfrm>
          <a:prstGeom prst="rect">
            <a:avLst/>
          </a:prstGeom>
          <a:noFill/>
        </p:spPr>
        <p:txBody>
          <a:bodyPr wrap="square" rtlCol="0">
            <a:spAutoFit/>
          </a:bodyPr>
          <a:lstStyle/>
          <a:p>
            <a:r>
              <a:rPr lang="en-US" sz="1800" b="1" dirty="0">
                <a:latin typeface="Calibri" panose="020F0502020204030204" pitchFamily="34" charset="0"/>
              </a:rPr>
              <a:t>5-minute overview presentations from topic experts</a:t>
            </a:r>
          </a:p>
          <a:p>
            <a:pPr marL="746125" lvl="3" indent="-342900">
              <a:buFont typeface="Arial" panose="020B0604020202020204" pitchFamily="34" charset="0"/>
              <a:buChar char="•"/>
            </a:pPr>
            <a:r>
              <a:rPr lang="en-US" dirty="0">
                <a:latin typeface="Calibri" panose="020F0502020204030204" pitchFamily="34" charset="0"/>
              </a:rPr>
              <a:t>Maximizing Innovation, Economic Development and Jobs</a:t>
            </a:r>
          </a:p>
          <a:p>
            <a:pPr marL="746125" lvl="3" indent="-342900">
              <a:buFont typeface="Arial" panose="020B0604020202020204" pitchFamily="34" charset="0"/>
              <a:buChar char="•"/>
            </a:pPr>
            <a:r>
              <a:rPr lang="en-US" dirty="0">
                <a:latin typeface="Calibri" panose="020F0502020204030204" pitchFamily="34" charset="0"/>
              </a:rPr>
              <a:t>Supporting Economic Transition Opportunities in the Event of Power Plant Closings</a:t>
            </a:r>
          </a:p>
          <a:p>
            <a:pPr marL="746125" lvl="3" indent="-342900">
              <a:buFont typeface="Arial" panose="020B0604020202020204" pitchFamily="34" charset="0"/>
              <a:buChar char="•"/>
            </a:pPr>
            <a:r>
              <a:rPr lang="en-US" dirty="0">
                <a:latin typeface="Calibri" panose="020F0502020204030204" pitchFamily="34" charset="0"/>
              </a:rPr>
              <a:t>Addressing Low-Income Energy Needs</a:t>
            </a:r>
          </a:p>
          <a:p>
            <a:pPr marL="746125" lvl="3" indent="-342900">
              <a:buFont typeface="Arial" panose="020B0604020202020204" pitchFamily="34" charset="0"/>
              <a:buChar char="•"/>
            </a:pPr>
            <a:r>
              <a:rPr lang="en-US" dirty="0">
                <a:latin typeface="Calibri" panose="020F0502020204030204" pitchFamily="34" charset="0"/>
              </a:rPr>
              <a:t>Achieving Environmental Compliance</a:t>
            </a:r>
          </a:p>
          <a:p>
            <a:pPr marL="746125" lvl="3" indent="-342900">
              <a:buFont typeface="Arial" panose="020B0604020202020204" pitchFamily="34" charset="0"/>
              <a:buChar char="•"/>
            </a:pPr>
            <a:r>
              <a:rPr lang="en-US" dirty="0">
                <a:latin typeface="Calibri" panose="020F0502020204030204" pitchFamily="34" charset="0"/>
              </a:rPr>
              <a:t>Adapting the Utility Business Model</a:t>
            </a:r>
          </a:p>
          <a:p>
            <a:pPr marL="746125" lvl="3" indent="-342900">
              <a:buFont typeface="Arial" panose="020B0604020202020204" pitchFamily="34" charset="0"/>
              <a:buChar char="•"/>
            </a:pPr>
            <a:r>
              <a:rPr lang="en-US" dirty="0">
                <a:latin typeface="Calibri" panose="020F0502020204030204" pitchFamily="34" charset="0"/>
              </a:rPr>
              <a:t>Ongoing State Energy Planning</a:t>
            </a:r>
          </a:p>
          <a:p>
            <a:pPr marL="403225" lvl="3"/>
            <a:endParaRPr lang="en-US" sz="1100" b="1" dirty="0">
              <a:latin typeface="Calibri" panose="020F0502020204030204" pitchFamily="34" charset="0"/>
            </a:endParaRPr>
          </a:p>
          <a:p>
            <a:pPr lvl="3"/>
            <a:r>
              <a:rPr lang="en-US" sz="1800" b="1" dirty="0">
                <a:latin typeface="Calibri" panose="020F0502020204030204" pitchFamily="34" charset="0"/>
              </a:rPr>
              <a:t>60-minute discussion at your tables:</a:t>
            </a:r>
            <a:endParaRPr lang="en-US" sz="1800" dirty="0">
              <a:latin typeface="Calibri" panose="020F0502020204030204" pitchFamily="34" charset="0"/>
            </a:endParaRPr>
          </a:p>
          <a:p>
            <a:pPr marL="746125" lvl="3" indent="-342900">
              <a:buFont typeface="Arial" panose="020B0604020202020204" pitchFamily="34" charset="0"/>
              <a:buChar char="•"/>
            </a:pPr>
            <a:r>
              <a:rPr lang="en-US" dirty="0">
                <a:latin typeface="Calibri" panose="020F0502020204030204" pitchFamily="34" charset="0"/>
              </a:rPr>
              <a:t>Explore “key questions” from presenters</a:t>
            </a:r>
          </a:p>
          <a:p>
            <a:pPr marL="746125" lvl="3" indent="-342900">
              <a:buFont typeface="Arial" panose="020B0604020202020204" pitchFamily="34" charset="0"/>
              <a:buChar char="•"/>
            </a:pPr>
            <a:r>
              <a:rPr lang="en-US" dirty="0">
                <a:latin typeface="Calibri" panose="020F0502020204030204" pitchFamily="34" charset="0"/>
              </a:rPr>
              <a:t>What no-regrets strategies should Georgia consider?</a:t>
            </a:r>
          </a:p>
          <a:p>
            <a:pPr marL="746125" lvl="3" indent="-342900">
              <a:buFont typeface="Arial" panose="020B0604020202020204" pitchFamily="34" charset="0"/>
              <a:buChar char="•"/>
            </a:pPr>
            <a:r>
              <a:rPr lang="en-US" dirty="0">
                <a:latin typeface="Calibri" panose="020F0502020204030204" pitchFamily="34" charset="0"/>
              </a:rPr>
              <a:t>What processes/organizations can take these strategies forward?</a:t>
            </a:r>
          </a:p>
          <a:p>
            <a:pPr lvl="3"/>
            <a:endParaRPr lang="en-US" sz="1200" b="1" dirty="0">
              <a:latin typeface="Calibri" panose="020F0502020204030204" pitchFamily="34" charset="0"/>
            </a:endParaRPr>
          </a:p>
          <a:p>
            <a:pPr lvl="3"/>
            <a:r>
              <a:rPr lang="en-US" sz="1800" b="1" dirty="0">
                <a:latin typeface="Calibri" panose="020F0502020204030204" pitchFamily="34" charset="0"/>
              </a:rPr>
              <a:t>3-minute readouts from each table</a:t>
            </a:r>
            <a:r>
              <a:rPr lang="en-US" sz="1800" dirty="0">
                <a:latin typeface="Calibri" panose="020F0502020204030204" pitchFamily="34" charset="0"/>
              </a:rPr>
              <a:t>, including top 2 “no-regrets strategy” proposals</a:t>
            </a:r>
          </a:p>
          <a:p>
            <a:pPr lvl="3"/>
            <a:endParaRPr lang="en-US" sz="1200" b="1" dirty="0">
              <a:latin typeface="Calibri" panose="020F0502020204030204" pitchFamily="34" charset="0"/>
            </a:endParaRPr>
          </a:p>
          <a:p>
            <a:pPr lvl="3"/>
            <a:r>
              <a:rPr lang="en-US" sz="1800" b="1" dirty="0">
                <a:latin typeface="Calibri" panose="020F0502020204030204" pitchFamily="34" charset="0"/>
              </a:rPr>
              <a:t>Quick vote</a:t>
            </a:r>
          </a:p>
          <a:p>
            <a:pPr marL="746125" lvl="3" indent="-342900">
              <a:buFont typeface="+mj-lt"/>
              <a:buAutoNum type="arabicPeriod"/>
            </a:pPr>
            <a:endParaRPr lang="en-US" sz="1600" dirty="0">
              <a:latin typeface="Calibri" panose="020F0502020204030204" pitchFamily="34" charset="0"/>
            </a:endParaRPr>
          </a:p>
          <a:p>
            <a:endParaRPr lang="en-US" sz="1800" dirty="0">
              <a:latin typeface="Calibri" panose="020F0502020204030204" pitchFamily="34" charset="0"/>
            </a:endParaRPr>
          </a:p>
          <a:p>
            <a:endParaRPr lang="en-US" sz="1800" dirty="0">
              <a:latin typeface="Calibri" panose="020F0502020204030204" pitchFamily="34" charset="0"/>
            </a:endParaRPr>
          </a:p>
          <a:p>
            <a:endParaRPr lang="en-US" sz="1800" dirty="0">
              <a:latin typeface="Calibri" panose="020F0502020204030204" pitchFamily="34" charset="0"/>
            </a:endParaRPr>
          </a:p>
          <a:p>
            <a:endParaRPr lang="en-US" sz="1800" dirty="0">
              <a:latin typeface="Calibri" panose="020F0502020204030204" pitchFamily="34" charset="0"/>
            </a:endParaRPr>
          </a:p>
        </p:txBody>
      </p:sp>
      <p:sp>
        <p:nvSpPr>
          <p:cNvPr id="8" name="Rectangle 7"/>
          <p:cNvSpPr/>
          <p:nvPr/>
        </p:nvSpPr>
        <p:spPr>
          <a:xfrm>
            <a:off x="929640" y="770334"/>
            <a:ext cx="6979688" cy="830997"/>
          </a:xfrm>
          <a:prstGeom prst="rect">
            <a:avLst/>
          </a:prstGeom>
          <a:solidFill>
            <a:schemeClr val="bg1">
              <a:lumMod val="85000"/>
            </a:schemeClr>
          </a:solidFill>
          <a:ln>
            <a:solidFill>
              <a:schemeClr val="tx1">
                <a:lumMod val="65000"/>
                <a:lumOff val="35000"/>
              </a:schemeClr>
            </a:solidFill>
          </a:ln>
        </p:spPr>
        <p:txBody>
          <a:bodyPr wrap="square">
            <a:spAutoFit/>
          </a:bodyPr>
          <a:lstStyle/>
          <a:p>
            <a:pPr algn="ctr"/>
            <a:r>
              <a:rPr lang="en-US" sz="1600" b="1" i="1" dirty="0">
                <a:latin typeface="Calibri" panose="020F0502020204030204" pitchFamily="34" charset="0"/>
              </a:rPr>
              <a:t>Central Questions: </a:t>
            </a:r>
          </a:p>
          <a:p>
            <a:pPr algn="ctr"/>
            <a:r>
              <a:rPr lang="en-US" sz="1600" i="1" dirty="0">
                <a:latin typeface="Calibri" panose="020F0502020204030204" pitchFamily="34" charset="0"/>
              </a:rPr>
              <a:t>How can Georgia thrive across a range of future scenarios?  </a:t>
            </a:r>
          </a:p>
          <a:p>
            <a:pPr algn="ctr"/>
            <a:r>
              <a:rPr lang="en-US" sz="1600" i="1" dirty="0">
                <a:latin typeface="Calibri" panose="020F0502020204030204" pitchFamily="34" charset="0"/>
              </a:rPr>
              <a:t>What “no-regrets strategies” should we consider?</a:t>
            </a:r>
          </a:p>
        </p:txBody>
      </p:sp>
    </p:spTree>
    <p:extLst>
      <p:ext uri="{BB962C8B-B14F-4D97-AF65-F5344CB8AC3E}">
        <p14:creationId xmlns:p14="http://schemas.microsoft.com/office/powerpoint/2010/main" val="7275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5" end="15"/>
                                            </p:txEl>
                                          </p:spTgt>
                                        </p:tgtEl>
                                        <p:attrNameLst>
                                          <p:attrName>style.visibility</p:attrName>
                                        </p:attrNameLst>
                                      </p:cBhvr>
                                      <p:to>
                                        <p:strVal val="visible"/>
                                      </p:to>
                                    </p:set>
                                    <p:animEffect transition="in" filter="fade">
                                      <p:cBhvr>
                                        <p:cTn id="62" dur="500"/>
                                        <p:tgtEl>
                                          <p:spTgt spid="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5" grpId="0" uiExpand="1"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6" name="Rectangle 5"/>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8" name="Rectangle 7"/>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9" name="Rectangle 8"/>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7"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lvl="1" indent="-193548">
              <a:lnSpc>
                <a:spcPct val="80000"/>
              </a:lnSpc>
              <a:spcBef>
                <a:spcPts val="800"/>
              </a:spcBef>
              <a:spcAft>
                <a:spcPts val="0"/>
              </a:spcAft>
              <a:buSzPct val="100000"/>
            </a:pPr>
            <a:r>
              <a:rPr lang="en-US" sz="2400" dirty="0"/>
              <a:t>Local Regulations and Programs</a:t>
            </a:r>
          </a:p>
          <a:p>
            <a:pPr lvl="2" indent="-193548">
              <a:lnSpc>
                <a:spcPct val="80000"/>
              </a:lnSpc>
              <a:spcBef>
                <a:spcPts val="800"/>
              </a:spcBef>
              <a:spcAft>
                <a:spcPts val="0"/>
              </a:spcAft>
              <a:buSzPct val="100000"/>
            </a:pPr>
            <a:r>
              <a:rPr lang="en-US" sz="2000" dirty="0"/>
              <a:t>Local Government Air Programs</a:t>
            </a:r>
          </a:p>
          <a:p>
            <a:pPr lvl="3" indent="-193548">
              <a:lnSpc>
                <a:spcPct val="80000"/>
              </a:lnSpc>
              <a:spcBef>
                <a:spcPts val="800"/>
              </a:spcBef>
              <a:spcAft>
                <a:spcPts val="0"/>
              </a:spcAft>
              <a:buSzPct val="100000"/>
            </a:pPr>
            <a:r>
              <a:rPr lang="en-US" sz="2000" dirty="0"/>
              <a:t>Economic Development Zones under Clean Air Act</a:t>
            </a:r>
          </a:p>
          <a:p>
            <a:pPr lvl="2" indent="-193548">
              <a:lnSpc>
                <a:spcPct val="80000"/>
              </a:lnSpc>
              <a:spcBef>
                <a:spcPts val="800"/>
              </a:spcBef>
              <a:spcAft>
                <a:spcPts val="0"/>
              </a:spcAft>
              <a:buSzPct val="100000"/>
            </a:pPr>
            <a:r>
              <a:rPr lang="en-US" sz="2000" dirty="0"/>
              <a:t>Local Government Lead-by-Example Programs</a:t>
            </a:r>
          </a:p>
          <a:p>
            <a:pPr lvl="3" indent="-193548">
              <a:lnSpc>
                <a:spcPct val="80000"/>
              </a:lnSpc>
              <a:spcBef>
                <a:spcPts val="800"/>
              </a:spcBef>
              <a:spcAft>
                <a:spcPts val="0"/>
              </a:spcAft>
              <a:buSzPct val="100000"/>
            </a:pPr>
            <a:r>
              <a:rPr lang="en-US" sz="2000" dirty="0"/>
              <a:t>City of Atlanta</a:t>
            </a:r>
          </a:p>
          <a:p>
            <a:pPr lvl="2" indent="-193548">
              <a:lnSpc>
                <a:spcPct val="80000"/>
              </a:lnSpc>
              <a:spcBef>
                <a:spcPts val="800"/>
              </a:spcBef>
              <a:spcAft>
                <a:spcPts val="0"/>
              </a:spcAft>
              <a:buSzPct val="100000"/>
            </a:pPr>
            <a:r>
              <a:rPr lang="en-US" sz="2000" dirty="0"/>
              <a:t>Green Building Codes and Disclosure</a:t>
            </a:r>
          </a:p>
          <a:p>
            <a:pPr lvl="3" indent="-193548">
              <a:lnSpc>
                <a:spcPct val="80000"/>
              </a:lnSpc>
              <a:spcBef>
                <a:spcPts val="800"/>
              </a:spcBef>
              <a:spcAft>
                <a:spcPts val="0"/>
              </a:spcAft>
              <a:buSzPct val="100000"/>
            </a:pPr>
            <a:r>
              <a:rPr lang="en-US" sz="2000" dirty="0"/>
              <a:t>City of Atlanta</a:t>
            </a:r>
          </a:p>
          <a:p>
            <a:pPr lvl="3" indent="-193548">
              <a:lnSpc>
                <a:spcPct val="80000"/>
              </a:lnSpc>
              <a:spcBef>
                <a:spcPts val="800"/>
              </a:spcBef>
              <a:spcAft>
                <a:spcPts val="0"/>
              </a:spcAft>
              <a:buSzPct val="100000"/>
            </a:pPr>
            <a:r>
              <a:rPr lang="en-US" sz="2000" dirty="0"/>
              <a:t>Local Utility Programs and Incentives</a:t>
            </a:r>
          </a:p>
          <a:p>
            <a:pPr lvl="3" indent="-193548">
              <a:lnSpc>
                <a:spcPct val="80000"/>
              </a:lnSpc>
              <a:spcBef>
                <a:spcPts val="800"/>
              </a:spcBef>
              <a:spcAft>
                <a:spcPts val="0"/>
              </a:spcAft>
              <a:buSzPct val="100000"/>
            </a:pPr>
            <a:r>
              <a:rPr lang="en-US" sz="2000" dirty="0"/>
              <a:t>LPCs, Weatherization, etc. </a:t>
            </a:r>
          </a:p>
          <a:p>
            <a:pPr marL="91440" marR="0" lvl="0" indent="-91440" algn="l" rtl="0">
              <a:lnSpc>
                <a:spcPct val="80000"/>
              </a:lnSpc>
              <a:spcBef>
                <a:spcPts val="0"/>
              </a:spcBef>
              <a:spcAft>
                <a:spcPts val="0"/>
              </a:spcAft>
              <a:buClr>
                <a:schemeClr val="accent1"/>
              </a:buClr>
              <a:buSzPct val="100000"/>
              <a:buFont typeface="Calibri"/>
              <a:buChar char=" "/>
            </a:pPr>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191814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6"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dirty="0">
                <a:solidFill>
                  <a:srgbClr val="1E3756"/>
                </a:solidFill>
              </a:rPr>
              <a:t>DISCUSSION QUESTIONS</a:t>
            </a:r>
            <a:endParaRPr lang="en-US" sz="2400" dirty="0"/>
          </a:p>
          <a:p>
            <a:pPr lvl="1" indent="-193548">
              <a:lnSpc>
                <a:spcPct val="80000"/>
              </a:lnSpc>
              <a:spcBef>
                <a:spcPts val="800"/>
              </a:spcBef>
              <a:spcAft>
                <a:spcPts val="0"/>
              </a:spcAft>
              <a:buSzPct val="100000"/>
            </a:pPr>
            <a:r>
              <a:rPr lang="en-US" sz="2400" dirty="0"/>
              <a:t>Should Georgia take a leadership approach to environmental compliance? </a:t>
            </a:r>
          </a:p>
          <a:p>
            <a:pPr lvl="2" indent="-193548">
              <a:lnSpc>
                <a:spcPct val="80000"/>
              </a:lnSpc>
              <a:spcBef>
                <a:spcPts val="800"/>
              </a:spcBef>
              <a:spcAft>
                <a:spcPts val="0"/>
              </a:spcAft>
              <a:buSzPct val="100000"/>
            </a:pPr>
            <a:r>
              <a:rPr lang="en-US" sz="2000" dirty="0"/>
              <a:t>Risks/ benefits? </a:t>
            </a:r>
          </a:p>
          <a:p>
            <a:pPr lvl="1" indent="-193548">
              <a:lnSpc>
                <a:spcPct val="80000"/>
              </a:lnSpc>
              <a:spcBef>
                <a:spcPts val="800"/>
              </a:spcBef>
              <a:spcAft>
                <a:spcPts val="0"/>
              </a:spcAft>
              <a:buSzPct val="100000"/>
            </a:pPr>
            <a:r>
              <a:rPr lang="en-US" sz="2400" dirty="0"/>
              <a:t>What planning efforts and processes are currently underway in Georgia?</a:t>
            </a:r>
          </a:p>
          <a:p>
            <a:pPr lvl="2" indent="-193548">
              <a:lnSpc>
                <a:spcPct val="80000"/>
              </a:lnSpc>
              <a:spcBef>
                <a:spcPts val="800"/>
              </a:spcBef>
              <a:spcAft>
                <a:spcPts val="0"/>
              </a:spcAft>
              <a:buSzPct val="100000"/>
            </a:pPr>
            <a:r>
              <a:rPr lang="en-US" sz="2000" dirty="0"/>
              <a:t>Are these working? Who is involved? What level of coordination occurring across processes? </a:t>
            </a:r>
          </a:p>
          <a:p>
            <a:pPr lvl="1" indent="-193548">
              <a:lnSpc>
                <a:spcPct val="80000"/>
              </a:lnSpc>
              <a:spcBef>
                <a:spcPts val="800"/>
              </a:spcBef>
              <a:spcAft>
                <a:spcPts val="0"/>
              </a:spcAft>
              <a:buSzPct val="100000"/>
            </a:pPr>
            <a:r>
              <a:rPr lang="en-US" sz="2400" dirty="0"/>
              <a:t>What does a no-regrets strategy(</a:t>
            </a:r>
            <a:r>
              <a:rPr lang="en-US" sz="2400" dirty="0" err="1"/>
              <a:t>ies</a:t>
            </a:r>
            <a:r>
              <a:rPr lang="en-US" sz="2400" dirty="0"/>
              <a:t>) look like? </a:t>
            </a:r>
          </a:p>
          <a:p>
            <a:pPr lvl="2" indent="-193548">
              <a:lnSpc>
                <a:spcPct val="80000"/>
              </a:lnSpc>
              <a:spcBef>
                <a:spcPts val="800"/>
              </a:spcBef>
              <a:spcAft>
                <a:spcPts val="0"/>
              </a:spcAft>
              <a:buSzPct val="100000"/>
            </a:pPr>
            <a:r>
              <a:rPr lang="en-US" sz="2000" dirty="0"/>
              <a:t>What has been successful in the past under previous planning efforts in Georgia? </a:t>
            </a:r>
          </a:p>
          <a:p>
            <a:pPr lvl="2" indent="-193548">
              <a:lnSpc>
                <a:spcPct val="80000"/>
              </a:lnSpc>
              <a:spcBef>
                <a:spcPts val="800"/>
              </a:spcBef>
              <a:spcAft>
                <a:spcPts val="0"/>
              </a:spcAft>
              <a:buSzPct val="100000"/>
            </a:pPr>
            <a:r>
              <a:rPr lang="en-US" sz="2000" dirty="0"/>
              <a:t>Useful examples from other jurisdictions? </a:t>
            </a:r>
          </a:p>
          <a:p>
            <a:pPr lvl="2" indent="-193548">
              <a:lnSpc>
                <a:spcPct val="80000"/>
              </a:lnSpc>
              <a:spcBef>
                <a:spcPts val="800"/>
              </a:spcBef>
              <a:spcAft>
                <a:spcPts val="0"/>
              </a:spcAft>
              <a:buSzPct val="100000"/>
            </a:pPr>
            <a:endParaRPr lang="en-US" sz="2000" dirty="0"/>
          </a:p>
          <a:p>
            <a:pPr lvl="2" indent="-193548">
              <a:lnSpc>
                <a:spcPct val="80000"/>
              </a:lnSpc>
              <a:spcBef>
                <a:spcPts val="800"/>
              </a:spcBef>
              <a:spcAft>
                <a:spcPts val="0"/>
              </a:spcAft>
              <a:buSzPct val="100000"/>
            </a:pPr>
            <a:endParaRPr lang="en-US" sz="2000" dirty="0"/>
          </a:p>
          <a:p>
            <a:pPr lvl="1" indent="-193548">
              <a:lnSpc>
                <a:spcPct val="80000"/>
              </a:lnSpc>
              <a:spcBef>
                <a:spcPts val="800"/>
              </a:spcBef>
              <a:spcAft>
                <a:spcPts val="0"/>
              </a:spcAft>
              <a:buSzPct val="100000"/>
            </a:pPr>
            <a:endParaRPr lang="en-US" sz="2400" dirty="0"/>
          </a:p>
          <a:p>
            <a:pPr marL="384048" marR="0" lvl="1" indent="-193548" algn="l" rtl="0">
              <a:lnSpc>
                <a:spcPct val="80000"/>
              </a:lnSpc>
              <a:spcBef>
                <a:spcPts val="800"/>
              </a:spcBef>
              <a:spcAft>
                <a:spcPts val="0"/>
              </a:spcAft>
              <a:buClr>
                <a:srgbClr val="4A7D43"/>
              </a:buClr>
              <a:buSzPct val="100000"/>
              <a:buFont typeface="Noto Symbol"/>
              <a:buChar char="▪"/>
            </a:pPr>
            <a:endParaRPr lang="en-US" sz="2400" dirty="0"/>
          </a:p>
          <a:p>
            <a:pPr marL="384048" marR="0" lvl="1" indent="-193548" algn="l" rtl="0">
              <a:lnSpc>
                <a:spcPct val="80000"/>
              </a:lnSpc>
              <a:spcBef>
                <a:spcPts val="800"/>
              </a:spcBef>
              <a:spcAft>
                <a:spcPts val="0"/>
              </a:spcAft>
              <a:buClr>
                <a:srgbClr val="4A7D43"/>
              </a:buClr>
              <a:buSzPct val="100000"/>
              <a:buFont typeface="Noto Symbol"/>
              <a:buChar char="▪"/>
            </a:pPr>
            <a:endParaRPr lang="en-US" sz="2400" dirty="0"/>
          </a:p>
        </p:txBody>
      </p:sp>
    </p:spTree>
    <p:extLst>
      <p:ext uri="{BB962C8B-B14F-4D97-AF65-F5344CB8AC3E}">
        <p14:creationId xmlns:p14="http://schemas.microsoft.com/office/powerpoint/2010/main" val="6828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97238"/>
            <a:ext cx="8321042" cy="1450756"/>
          </a:xfrm>
        </p:spPr>
        <p:txBody>
          <a:bodyPr anchor="t" anchorCtr="0"/>
          <a:lstStyle/>
          <a:p>
            <a:r>
              <a:rPr lang="en-US" sz="2800" b="1" dirty="0">
                <a:solidFill>
                  <a:srgbClr val="93644E"/>
                </a:solidFill>
              </a:rPr>
              <a:t>Topic 4</a:t>
            </a:r>
            <a:br>
              <a:rPr lang="en-US" sz="3200" dirty="0"/>
            </a:br>
            <a:r>
              <a:rPr lang="en-US" sz="3200" b="1" dirty="0"/>
              <a:t>Achieving Environmental Compliance</a:t>
            </a:r>
            <a:endParaRPr lang="en-US" sz="3600" b="1"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No-Regrets Strategies</a:t>
            </a:r>
          </a:p>
        </p:txBody>
      </p:sp>
      <p:sp>
        <p:nvSpPr>
          <p:cNvPr id="7" name="Shape 68"/>
          <p:cNvSpPr txBox="1">
            <a:spLocks noGrp="1"/>
          </p:cNvSpPr>
          <p:nvPr>
            <p:ph type="body" idx="1"/>
          </p:nvPr>
        </p:nvSpPr>
        <p:spPr>
          <a:xfrm>
            <a:off x="592547" y="1939090"/>
            <a:ext cx="7444219"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dirty="0">
                <a:solidFill>
                  <a:srgbClr val="1E3756"/>
                </a:solidFill>
              </a:rPr>
              <a:t>STRATEGIES (suggestions for further discussion)</a:t>
            </a:r>
          </a:p>
          <a:p>
            <a:pPr lvl="1" indent="-193548">
              <a:lnSpc>
                <a:spcPct val="80000"/>
              </a:lnSpc>
              <a:spcBef>
                <a:spcPts val="800"/>
              </a:spcBef>
              <a:spcAft>
                <a:spcPts val="0"/>
              </a:spcAft>
              <a:buSzPct val="100000"/>
            </a:pPr>
            <a:r>
              <a:rPr lang="en-US" sz="2400" dirty="0"/>
              <a:t>1- Promote Meaningful Engagement</a:t>
            </a:r>
          </a:p>
          <a:p>
            <a:pPr lvl="2" indent="-193548">
              <a:lnSpc>
                <a:spcPct val="80000"/>
              </a:lnSpc>
              <a:spcBef>
                <a:spcPts val="800"/>
              </a:spcBef>
              <a:spcAft>
                <a:spcPts val="0"/>
              </a:spcAft>
              <a:buSzPct val="100000"/>
            </a:pPr>
            <a:r>
              <a:rPr lang="en-US" sz="2000" dirty="0"/>
              <a:t>Design processes to improve integration of stakeholder input and feedback into regulatory planning processes. </a:t>
            </a:r>
          </a:p>
          <a:p>
            <a:pPr lvl="1" indent="-193548">
              <a:lnSpc>
                <a:spcPct val="80000"/>
              </a:lnSpc>
              <a:spcBef>
                <a:spcPts val="800"/>
              </a:spcBef>
              <a:spcAft>
                <a:spcPts val="0"/>
              </a:spcAft>
              <a:buSzPct val="100000"/>
            </a:pPr>
            <a:r>
              <a:rPr lang="en-US" sz="2400" dirty="0"/>
              <a:t>2- Think Outside of the Box/ No Silos. </a:t>
            </a:r>
          </a:p>
          <a:p>
            <a:pPr lvl="2" indent="-193548">
              <a:lnSpc>
                <a:spcPct val="80000"/>
              </a:lnSpc>
              <a:spcBef>
                <a:spcPts val="800"/>
              </a:spcBef>
              <a:spcAft>
                <a:spcPts val="0"/>
              </a:spcAft>
              <a:buSzPct val="100000"/>
            </a:pPr>
            <a:r>
              <a:rPr lang="en-US" sz="2000" dirty="0"/>
              <a:t>Coordinate effective cross-jurisdictional planning (across state and local agencies- econ </a:t>
            </a:r>
            <a:r>
              <a:rPr lang="en-US" sz="2000" dirty="0" err="1"/>
              <a:t>dev’t</a:t>
            </a:r>
            <a:r>
              <a:rPr lang="en-US" sz="2000" dirty="0"/>
              <a:t>, SEO, PSC, EPD, local sustainability offices)</a:t>
            </a:r>
          </a:p>
          <a:p>
            <a:pPr lvl="1" indent="-193548">
              <a:lnSpc>
                <a:spcPct val="80000"/>
              </a:lnSpc>
              <a:spcBef>
                <a:spcPts val="800"/>
              </a:spcBef>
              <a:spcAft>
                <a:spcPts val="0"/>
              </a:spcAft>
              <a:buSzPct val="100000"/>
            </a:pPr>
            <a:r>
              <a:rPr lang="en-US" sz="2400" dirty="0"/>
              <a:t>3- Take the Long View and Think Big</a:t>
            </a:r>
          </a:p>
          <a:p>
            <a:pPr lvl="2" indent="-193548">
              <a:lnSpc>
                <a:spcPct val="80000"/>
              </a:lnSpc>
              <a:spcBef>
                <a:spcPts val="800"/>
              </a:spcBef>
              <a:spcAft>
                <a:spcPts val="0"/>
              </a:spcAft>
              <a:buSzPct val="100000"/>
            </a:pPr>
            <a:r>
              <a:rPr lang="en-US" sz="2000" dirty="0"/>
              <a:t>Actively engage in regional and interregional planning and coordination processes - (Nicholas Institute, Tech, SESARM, SERTP, PJM, MISO, SPP)</a:t>
            </a:r>
          </a:p>
        </p:txBody>
      </p:sp>
    </p:spTree>
    <p:extLst>
      <p:ext uri="{BB962C8B-B14F-4D97-AF65-F5344CB8AC3E}">
        <p14:creationId xmlns:p14="http://schemas.microsoft.com/office/powerpoint/2010/main" val="93349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23776"/>
            <a:ext cx="8321042" cy="1450756"/>
          </a:xfrm>
        </p:spPr>
        <p:txBody>
          <a:bodyPr anchor="t" anchorCtr="0"/>
          <a:lstStyle/>
          <a:p>
            <a:r>
              <a:rPr lang="en-US" sz="2800" b="1" dirty="0">
                <a:solidFill>
                  <a:srgbClr val="93644E"/>
                </a:solidFill>
              </a:rPr>
              <a:t>Topic 5</a:t>
            </a:r>
            <a:br>
              <a:rPr lang="en-US" sz="3200" dirty="0"/>
            </a:br>
            <a:r>
              <a:rPr lang="en-US" sz="3200" b="1" dirty="0"/>
              <a:t>Adapting the Utility Business Model</a:t>
            </a:r>
            <a:endParaRPr lang="en-US" sz="3600" b="1" dirty="0"/>
          </a:p>
        </p:txBody>
      </p:sp>
      <p:sp>
        <p:nvSpPr>
          <p:cNvPr id="5" name="Shape 68"/>
          <p:cNvSpPr txBox="1">
            <a:spLocks noGrp="1"/>
          </p:cNvSpPr>
          <p:nvPr>
            <p:ph type="body" idx="1"/>
          </p:nvPr>
        </p:nvSpPr>
        <p:spPr>
          <a:xfrm>
            <a:off x="578517" y="1638300"/>
            <a:ext cx="4077304"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baseline="0" dirty="0">
                <a:solidFill>
                  <a:srgbClr val="1E3756"/>
                </a:solidFill>
                <a:latin typeface="Calibri"/>
                <a:ea typeface="Calibri"/>
                <a:cs typeface="Calibri"/>
                <a:sym typeface="Calibri"/>
              </a:rPr>
              <a:t>Expert Presenter</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Jennette Gayer</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baseline="0" dirty="0">
                <a:solidFill>
                  <a:srgbClr val="8D4120"/>
                </a:solidFill>
                <a:latin typeface="Calibri"/>
                <a:ea typeface="Calibri"/>
                <a:cs typeface="Calibri"/>
                <a:sym typeface="Calibri"/>
              </a:rPr>
              <a:t>Environment Georgia</a:t>
            </a:r>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a:p>
            <a:pPr lvl="0" indent="-91440">
              <a:lnSpc>
                <a:spcPct val="80000"/>
              </a:lnSpc>
              <a:spcBef>
                <a:spcPts val="1600"/>
              </a:spcBef>
              <a:spcAft>
                <a:spcPts val="0"/>
              </a:spcAft>
              <a:buSzPct val="100000"/>
            </a:pPr>
            <a:r>
              <a:rPr lang="en-US" sz="2400" b="1" dirty="0">
                <a:solidFill>
                  <a:srgbClr val="1E3756"/>
                </a:solidFill>
              </a:rPr>
              <a:t>Discussion Leaders:</a:t>
            </a:r>
          </a:p>
          <a:p>
            <a:pPr lvl="1" indent="-193548">
              <a:lnSpc>
                <a:spcPct val="80000"/>
              </a:lnSpc>
              <a:spcBef>
                <a:spcPts val="800"/>
              </a:spcBef>
              <a:spcAft>
                <a:spcPts val="0"/>
              </a:spcAft>
              <a:buSzPct val="100000"/>
            </a:pPr>
            <a:r>
              <a:rPr lang="en-US" sz="2400" dirty="0"/>
              <a:t>Anthony Coker</a:t>
            </a:r>
          </a:p>
          <a:p>
            <a:pPr marL="384048" lvl="2" indent="-3047">
              <a:lnSpc>
                <a:spcPct val="80000"/>
              </a:lnSpc>
              <a:spcAft>
                <a:spcPts val="0"/>
              </a:spcAft>
              <a:buSzPct val="25000"/>
              <a:buNone/>
            </a:pPr>
            <a:r>
              <a:rPr lang="en-US" sz="1800" dirty="0"/>
              <a:t>Hannah Solar</a:t>
            </a:r>
          </a:p>
          <a:p>
            <a:pPr lvl="1" indent="-193548">
              <a:lnSpc>
                <a:spcPct val="80000"/>
              </a:lnSpc>
              <a:spcBef>
                <a:spcPts val="1000"/>
              </a:spcBef>
              <a:spcAft>
                <a:spcPts val="0"/>
              </a:spcAft>
              <a:buSzPct val="100000"/>
            </a:pPr>
            <a:r>
              <a:rPr lang="en-US" sz="2400" dirty="0" err="1"/>
              <a:t>Jennette</a:t>
            </a:r>
            <a:r>
              <a:rPr lang="en-US" sz="2400" dirty="0"/>
              <a:t> Gayer</a:t>
            </a:r>
          </a:p>
          <a:p>
            <a:pPr marL="384048" lvl="2" indent="-3047">
              <a:lnSpc>
                <a:spcPct val="80000"/>
              </a:lnSpc>
              <a:spcAft>
                <a:spcPts val="0"/>
              </a:spcAft>
              <a:buSzPct val="25000"/>
              <a:buNone/>
            </a:pPr>
            <a:r>
              <a:rPr lang="en-US" sz="1800" dirty="0"/>
              <a:t>Environment Georgia</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cxnSp>
        <p:nvCxnSpPr>
          <p:cNvPr id="7" name="Straight Connector 6"/>
          <p:cNvCxnSpPr/>
          <p:nvPr/>
        </p:nvCxnSpPr>
        <p:spPr>
          <a:xfrm>
            <a:off x="411479" y="1314958"/>
            <a:ext cx="832104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hape 68"/>
          <p:cNvSpPr txBox="1">
            <a:spLocks noGrp="1"/>
          </p:cNvSpPr>
          <p:nvPr>
            <p:ph type="body" idx="1"/>
          </p:nvPr>
        </p:nvSpPr>
        <p:spPr>
          <a:xfrm>
            <a:off x="4761897" y="1638300"/>
            <a:ext cx="4077304" cy="4023360"/>
          </a:xfrm>
          <a:prstGeom prst="rect">
            <a:avLst/>
          </a:prstGeom>
          <a:noFill/>
          <a:ln>
            <a:noFill/>
          </a:ln>
        </p:spPr>
        <p:txBody>
          <a:bodyPr lIns="0" tIns="45700" rIns="0" bIns="45700" anchor="t" anchorCtr="0">
            <a:noAutofit/>
          </a:bodyPr>
          <a:lstStyle/>
          <a:p>
            <a:pPr lvl="0" indent="-91440">
              <a:lnSpc>
                <a:spcPct val="80000"/>
              </a:lnSpc>
              <a:spcBef>
                <a:spcPts val="1600"/>
              </a:spcBef>
              <a:spcAft>
                <a:spcPts val="0"/>
              </a:spcAft>
              <a:buSzPct val="100000"/>
            </a:pPr>
            <a:r>
              <a:rPr lang="en-US" sz="2400" b="1" dirty="0">
                <a:solidFill>
                  <a:srgbClr val="1E3756"/>
                </a:solidFill>
              </a:rPr>
              <a:t>Recorders: </a:t>
            </a:r>
          </a:p>
          <a:p>
            <a:pPr lvl="1" indent="-193548">
              <a:lnSpc>
                <a:spcPct val="80000"/>
              </a:lnSpc>
              <a:spcBef>
                <a:spcPts val="800"/>
              </a:spcBef>
              <a:spcAft>
                <a:spcPts val="0"/>
              </a:spcAft>
              <a:buSzPct val="100000"/>
            </a:pPr>
            <a:r>
              <a:rPr lang="en-US" sz="2400" dirty="0"/>
              <a:t>Ashley Fournier</a:t>
            </a:r>
          </a:p>
          <a:p>
            <a:pPr marL="384048" lvl="2" indent="-3047">
              <a:lnSpc>
                <a:spcPct val="80000"/>
              </a:lnSpc>
              <a:spcAft>
                <a:spcPts val="0"/>
              </a:spcAft>
              <a:buSzPct val="25000"/>
              <a:buNone/>
            </a:pPr>
            <a:r>
              <a:rPr lang="en-US" sz="1800" dirty="0"/>
              <a:t>Southeast Energy Efficiency Alliance</a:t>
            </a:r>
          </a:p>
          <a:p>
            <a:pPr lvl="1" indent="-193548">
              <a:lnSpc>
                <a:spcPct val="80000"/>
              </a:lnSpc>
              <a:spcBef>
                <a:spcPts val="1000"/>
              </a:spcBef>
              <a:spcAft>
                <a:spcPts val="0"/>
              </a:spcAft>
              <a:buSzPct val="100000"/>
            </a:pPr>
            <a:r>
              <a:rPr lang="en-US" sz="2400" dirty="0"/>
              <a:t>Ross </a:t>
            </a:r>
            <a:r>
              <a:rPr lang="en-US" sz="2400" dirty="0" err="1"/>
              <a:t>Beppler</a:t>
            </a:r>
            <a:endParaRPr lang="en-US" sz="2400" dirty="0"/>
          </a:p>
          <a:p>
            <a:pPr marL="384048" lvl="2" indent="-3047">
              <a:lnSpc>
                <a:spcPct val="80000"/>
              </a:lnSpc>
              <a:spcAft>
                <a:spcPts val="0"/>
              </a:spcAft>
              <a:buSzPct val="25000"/>
              <a:buNone/>
            </a:pPr>
            <a:r>
              <a:rPr lang="en-US" sz="1800" dirty="0"/>
              <a:t>Georgia Tech</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411860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23776"/>
            <a:ext cx="8321042" cy="1450756"/>
          </a:xfrm>
        </p:spPr>
        <p:txBody>
          <a:bodyPr anchor="t" anchorCtr="0"/>
          <a:lstStyle/>
          <a:p>
            <a:r>
              <a:rPr lang="en-US" sz="2800" b="1" dirty="0">
                <a:solidFill>
                  <a:srgbClr val="93644E"/>
                </a:solidFill>
              </a:rPr>
              <a:t>Topic 5</a:t>
            </a:r>
            <a:br>
              <a:rPr lang="en-US" sz="3200" dirty="0"/>
            </a:br>
            <a:r>
              <a:rPr lang="en-US" sz="3200" b="1" dirty="0"/>
              <a:t>Adapting the Utility Business Model</a:t>
            </a:r>
            <a:endParaRPr lang="en-US" sz="3600" b="1" dirty="0"/>
          </a:p>
        </p:txBody>
      </p:sp>
      <p:sp>
        <p:nvSpPr>
          <p:cNvPr id="8" name="Rectangle 7"/>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9" name="Rectangle 8"/>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10" name="Rectangle 9"/>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pic>
        <p:nvPicPr>
          <p:cNvPr id="3" name="Picture 2"/>
          <p:cNvPicPr>
            <a:picLocks noChangeAspect="1"/>
          </p:cNvPicPr>
          <p:nvPr/>
        </p:nvPicPr>
        <p:blipFill>
          <a:blip r:embed="rId2"/>
          <a:stretch>
            <a:fillRect/>
          </a:stretch>
        </p:blipFill>
        <p:spPr>
          <a:xfrm>
            <a:off x="181926" y="2304945"/>
            <a:ext cx="4750168" cy="2082157"/>
          </a:xfrm>
          <a:prstGeom prst="rect">
            <a:avLst/>
          </a:prstGeom>
        </p:spPr>
      </p:pic>
      <p:pic>
        <p:nvPicPr>
          <p:cNvPr id="4" name="Picture 3"/>
          <p:cNvPicPr>
            <a:picLocks noChangeAspect="1"/>
          </p:cNvPicPr>
          <p:nvPr/>
        </p:nvPicPr>
        <p:blipFill>
          <a:blip r:embed="rId3"/>
          <a:stretch>
            <a:fillRect/>
          </a:stretch>
        </p:blipFill>
        <p:spPr>
          <a:xfrm>
            <a:off x="6268987" y="2095928"/>
            <a:ext cx="2682961" cy="2772745"/>
          </a:xfrm>
          <a:prstGeom prst="rect">
            <a:avLst/>
          </a:prstGeom>
        </p:spPr>
      </p:pic>
      <p:sp>
        <p:nvSpPr>
          <p:cNvPr id="6" name="TextBox 5"/>
          <p:cNvSpPr txBox="1"/>
          <p:nvPr/>
        </p:nvSpPr>
        <p:spPr>
          <a:xfrm>
            <a:off x="5236341" y="3418220"/>
            <a:ext cx="799045" cy="461665"/>
          </a:xfrm>
          <a:prstGeom prst="rect">
            <a:avLst/>
          </a:prstGeom>
          <a:noFill/>
        </p:spPr>
        <p:txBody>
          <a:bodyPr wrap="square" rtlCol="0">
            <a:spAutoFit/>
          </a:bodyPr>
          <a:lstStyle/>
          <a:p>
            <a:r>
              <a:rPr lang="en-US" sz="2400" b="1" dirty="0"/>
              <a:t>VS</a:t>
            </a:r>
          </a:p>
        </p:txBody>
      </p:sp>
    </p:spTree>
    <p:extLst>
      <p:ext uri="{BB962C8B-B14F-4D97-AF65-F5344CB8AC3E}">
        <p14:creationId xmlns:p14="http://schemas.microsoft.com/office/powerpoint/2010/main" val="51315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23776"/>
            <a:ext cx="8321042" cy="1450756"/>
          </a:xfrm>
        </p:spPr>
        <p:txBody>
          <a:bodyPr anchor="t" anchorCtr="0"/>
          <a:lstStyle/>
          <a:p>
            <a:r>
              <a:rPr lang="en-US" sz="2800" b="1" dirty="0">
                <a:solidFill>
                  <a:srgbClr val="93644E"/>
                </a:solidFill>
              </a:rPr>
              <a:t>Topic 5</a:t>
            </a:r>
            <a:br>
              <a:rPr lang="en-US" sz="3200" dirty="0"/>
            </a:br>
            <a:r>
              <a:rPr lang="en-US" sz="3200" b="1" dirty="0"/>
              <a:t>Adapting the Utility Business Model</a:t>
            </a:r>
            <a:endParaRPr lang="en-US" sz="3600" b="1"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
        <p:nvSpPr>
          <p:cNvPr id="9" name="TextBox 8"/>
          <p:cNvSpPr txBox="1"/>
          <p:nvPr/>
        </p:nvSpPr>
        <p:spPr>
          <a:xfrm>
            <a:off x="200417" y="1841326"/>
            <a:ext cx="8705588"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t>How do you “rebuild an airplane in the air?”</a:t>
            </a:r>
          </a:p>
          <a:p>
            <a:pPr marL="342900" indent="-342900">
              <a:buFont typeface="Arial" panose="020B0604020202020204" pitchFamily="34" charset="0"/>
              <a:buChar char="•"/>
            </a:pPr>
            <a:r>
              <a:rPr lang="en-US" sz="2400" b="1" dirty="0"/>
              <a:t>How do you REALLY get a utility invested in EE </a:t>
            </a:r>
            <a:r>
              <a:rPr lang="en-US" sz="2400" dirty="0"/>
              <a:t>?</a:t>
            </a:r>
            <a:endParaRPr lang="en-US" sz="2400" b="1" dirty="0"/>
          </a:p>
          <a:p>
            <a:pPr marL="342900" indent="-342900">
              <a:buFont typeface="Arial" panose="020B0604020202020204" pitchFamily="34" charset="0"/>
              <a:buChar char="•"/>
            </a:pPr>
            <a:r>
              <a:rPr lang="en-US" sz="2400" b="1" dirty="0"/>
              <a:t>How do you implement the three legged stool?:</a:t>
            </a:r>
          </a:p>
          <a:p>
            <a:pPr marL="342900" indent="-342900">
              <a:buFont typeface="Arial" panose="020B0604020202020204" pitchFamily="34" charset="0"/>
              <a:buChar char="•"/>
            </a:pPr>
            <a:r>
              <a:rPr lang="en-US" sz="2400" b="1" dirty="0"/>
              <a:t>	1. Decouple utility profits from electricity sales;</a:t>
            </a:r>
          </a:p>
          <a:p>
            <a:pPr marL="342900" indent="-342900">
              <a:buFont typeface="Arial" panose="020B0604020202020204" pitchFamily="34" charset="0"/>
              <a:buChar char="•"/>
            </a:pPr>
            <a:r>
              <a:rPr lang="en-US" sz="2400" b="1" dirty="0"/>
              <a:t>	2. Recover costs of EE programs etc.;</a:t>
            </a:r>
          </a:p>
          <a:p>
            <a:pPr marL="342900" indent="-342900">
              <a:buFont typeface="Arial" panose="020B0604020202020204" pitchFamily="34" charset="0"/>
              <a:buChar char="•"/>
            </a:pPr>
            <a:r>
              <a:rPr lang="en-US" sz="2400" b="1" dirty="0"/>
              <a:t>	3. Enforce and or Incentivize.</a:t>
            </a:r>
          </a:p>
          <a:p>
            <a:pPr marL="342900" indent="-342900">
              <a:buFont typeface="Arial" panose="020B0604020202020204" pitchFamily="34" charset="0"/>
              <a:buChar char="•"/>
            </a:pPr>
            <a:r>
              <a:rPr lang="en-US" sz="2400" b="1" dirty="0"/>
              <a:t>How do you make big risky investments actually risky?</a:t>
            </a:r>
          </a:p>
          <a:p>
            <a:pPr marL="342900" indent="-342900">
              <a:buFont typeface="Arial" panose="020B0604020202020204" pitchFamily="34" charset="0"/>
              <a:buChar char="•"/>
            </a:pPr>
            <a:r>
              <a:rPr lang="en-US" sz="2400" b="1" dirty="0"/>
              <a:t>How can we understand the cost/benefits of DG? And, harmonize regulatory frameworks, pricing structures, </a:t>
            </a:r>
            <a:r>
              <a:rPr lang="en-US" sz="2400" b="1" dirty="0" err="1"/>
              <a:t>etc</a:t>
            </a:r>
            <a:r>
              <a:rPr lang="en-US" sz="2400" b="1" dirty="0"/>
              <a:t> to take advantage of the </a:t>
            </a:r>
            <a:r>
              <a:rPr lang="en-US" sz="2400" b="1" dirty="0" err="1"/>
              <a:t>benfits</a:t>
            </a:r>
            <a:r>
              <a:rPr lang="en-US" sz="2400" b="1" dirty="0"/>
              <a:t>?</a:t>
            </a:r>
          </a:p>
          <a:p>
            <a:pPr marL="342900" indent="-342900">
              <a:buFont typeface="Arial" panose="020B0604020202020204" pitchFamily="34" charset="0"/>
              <a:buChar char="•"/>
            </a:pPr>
            <a:r>
              <a:rPr lang="en-US" sz="2400" b="1" dirty="0"/>
              <a:t>How do we speed this up????</a:t>
            </a:r>
          </a:p>
          <a:p>
            <a:endParaRPr lang="en-US" sz="2400" b="1" dirty="0"/>
          </a:p>
        </p:txBody>
      </p:sp>
    </p:spTree>
    <p:extLst>
      <p:ext uri="{BB962C8B-B14F-4D97-AF65-F5344CB8AC3E}">
        <p14:creationId xmlns:p14="http://schemas.microsoft.com/office/powerpoint/2010/main" val="36722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23776"/>
            <a:ext cx="8321042" cy="1450756"/>
          </a:xfrm>
        </p:spPr>
        <p:txBody>
          <a:bodyPr anchor="t" anchorCtr="0"/>
          <a:lstStyle/>
          <a:p>
            <a:r>
              <a:rPr lang="en-US" sz="2800" b="1" dirty="0">
                <a:solidFill>
                  <a:srgbClr val="93644E"/>
                </a:solidFill>
              </a:rPr>
              <a:t>Topic 5</a:t>
            </a:r>
            <a:br>
              <a:rPr lang="en-US" sz="3200" dirty="0"/>
            </a:br>
            <a:r>
              <a:rPr lang="en-US" sz="3200" b="1" dirty="0"/>
              <a:t>Adapting the Utility Business Model</a:t>
            </a:r>
            <a:endParaRPr lang="en-US" sz="3600" b="1"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No-Regrets Strategies</a:t>
            </a:r>
          </a:p>
        </p:txBody>
      </p:sp>
      <p:sp>
        <p:nvSpPr>
          <p:cNvPr id="6" name="TextBox 5"/>
          <p:cNvSpPr txBox="1"/>
          <p:nvPr/>
        </p:nvSpPr>
        <p:spPr>
          <a:xfrm>
            <a:off x="187889" y="1872000"/>
            <a:ext cx="8743169"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Nov. 17=100% RE Day of Action</a:t>
            </a:r>
          </a:p>
          <a:p>
            <a:pPr marL="342900" indent="-342900">
              <a:buFont typeface="Arial" panose="020B0604020202020204" pitchFamily="34" charset="0"/>
              <a:buChar char="•"/>
            </a:pPr>
            <a:r>
              <a:rPr lang="en-US" sz="2400" b="1" dirty="0"/>
              <a:t>Rethinking Nukes on the Chattahoochee</a:t>
            </a:r>
          </a:p>
          <a:p>
            <a:pPr marL="342900" indent="-342900">
              <a:buFont typeface="Arial" panose="020B0604020202020204" pitchFamily="34" charset="0"/>
              <a:buChar char="•"/>
            </a:pPr>
            <a:r>
              <a:rPr lang="en-US" sz="2400" b="1" dirty="0"/>
              <a:t>Value of Solar Conversations: Address transparency</a:t>
            </a:r>
          </a:p>
          <a:p>
            <a:pPr lvl="2"/>
            <a:endParaRPr lang="en-US" sz="2400" b="1" dirty="0"/>
          </a:p>
        </p:txBody>
      </p:sp>
      <p:pic>
        <p:nvPicPr>
          <p:cNvPr id="9" name="Picture 8" descr="Macintosh HD:Users:marilyn:Desktop:Screen Shot 2014-10-28 at 5.49.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79" y="3056352"/>
            <a:ext cx="4459267" cy="2832946"/>
          </a:xfrm>
          <a:prstGeom prst="rect">
            <a:avLst/>
          </a:prstGeom>
          <a:noFill/>
          <a:ln>
            <a:noFill/>
          </a:ln>
        </p:spPr>
      </p:pic>
      <p:sp>
        <p:nvSpPr>
          <p:cNvPr id="8" name="TextBox 7"/>
          <p:cNvSpPr txBox="1"/>
          <p:nvPr/>
        </p:nvSpPr>
        <p:spPr>
          <a:xfrm>
            <a:off x="5022937" y="3169085"/>
            <a:ext cx="3908121"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The three legged stool from the National Action Plan for EE.</a:t>
            </a:r>
          </a:p>
        </p:txBody>
      </p:sp>
    </p:spTree>
    <p:extLst>
      <p:ext uri="{BB962C8B-B14F-4D97-AF65-F5344CB8AC3E}">
        <p14:creationId xmlns:p14="http://schemas.microsoft.com/office/powerpoint/2010/main" val="3069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47134"/>
            <a:ext cx="8321042" cy="1450756"/>
          </a:xfrm>
        </p:spPr>
        <p:txBody>
          <a:bodyPr anchor="t" anchorCtr="0"/>
          <a:lstStyle/>
          <a:p>
            <a:r>
              <a:rPr lang="en-US" sz="2800" b="1" dirty="0">
                <a:solidFill>
                  <a:srgbClr val="93644E"/>
                </a:solidFill>
              </a:rPr>
              <a:t>Topic 6</a:t>
            </a:r>
            <a:br>
              <a:rPr lang="en-US" sz="3200" dirty="0"/>
            </a:br>
            <a:r>
              <a:rPr lang="en-US" sz="3600" b="1" dirty="0"/>
              <a:t>Ongoing State Energy Planning</a:t>
            </a:r>
          </a:p>
        </p:txBody>
      </p:sp>
      <p:sp>
        <p:nvSpPr>
          <p:cNvPr id="5" name="Shape 68"/>
          <p:cNvSpPr txBox="1">
            <a:spLocks noGrp="1"/>
          </p:cNvSpPr>
          <p:nvPr>
            <p:ph type="body" idx="1"/>
          </p:nvPr>
        </p:nvSpPr>
        <p:spPr>
          <a:xfrm>
            <a:off x="578517" y="1646559"/>
            <a:ext cx="3993484"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baseline="0" dirty="0">
                <a:solidFill>
                  <a:srgbClr val="1E3756"/>
                </a:solidFill>
                <a:latin typeface="Calibri"/>
                <a:ea typeface="Calibri"/>
                <a:cs typeface="Calibri"/>
                <a:sym typeface="Calibri"/>
              </a:rPr>
              <a:t>Expert Presenter:</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David Gipson</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baseline="0" dirty="0">
                <a:solidFill>
                  <a:srgbClr val="8D4120"/>
                </a:solidFill>
                <a:latin typeface="Calibri"/>
                <a:ea typeface="Calibri"/>
                <a:cs typeface="Calibri"/>
                <a:sym typeface="Calibri"/>
              </a:rPr>
              <a:t>Georgia Environmental Finance Authority</a:t>
            </a:r>
          </a:p>
          <a:p>
            <a:pPr lvl="0" indent="-91440">
              <a:lnSpc>
                <a:spcPct val="80000"/>
              </a:lnSpc>
              <a:spcBef>
                <a:spcPts val="1600"/>
              </a:spcBef>
              <a:spcAft>
                <a:spcPts val="0"/>
              </a:spcAft>
              <a:buSzPct val="100000"/>
            </a:pPr>
            <a:r>
              <a:rPr lang="en-US" sz="2400" b="1" dirty="0">
                <a:solidFill>
                  <a:srgbClr val="1E3756"/>
                </a:solidFill>
              </a:rPr>
              <a:t>Discussion Leaders:</a:t>
            </a:r>
          </a:p>
          <a:p>
            <a:pPr lvl="1" indent="-193548">
              <a:lnSpc>
                <a:spcPct val="80000"/>
              </a:lnSpc>
              <a:spcBef>
                <a:spcPts val="800"/>
              </a:spcBef>
              <a:spcAft>
                <a:spcPts val="0"/>
              </a:spcAft>
              <a:buSzPct val="100000"/>
            </a:pPr>
            <a:r>
              <a:rPr lang="en-US" sz="2400"/>
              <a:t>Nick Cooper</a:t>
            </a:r>
            <a:endParaRPr lang="en-US" sz="2400" dirty="0"/>
          </a:p>
          <a:p>
            <a:pPr marL="384048" lvl="2" indent="-3047">
              <a:lnSpc>
                <a:spcPct val="80000"/>
              </a:lnSpc>
              <a:spcAft>
                <a:spcPts val="0"/>
              </a:spcAft>
              <a:buSzPct val="25000"/>
              <a:buNone/>
            </a:pPr>
            <a:r>
              <a:rPr lang="en-US" sz="1800" dirty="0"/>
              <a:t>Georgia Public Service Commission</a:t>
            </a:r>
          </a:p>
          <a:p>
            <a:pPr lvl="1" indent="-193548">
              <a:lnSpc>
                <a:spcPct val="80000"/>
              </a:lnSpc>
              <a:spcBef>
                <a:spcPts val="1000"/>
              </a:spcBef>
              <a:spcAft>
                <a:spcPts val="0"/>
              </a:spcAft>
              <a:buSzPct val="100000"/>
            </a:pPr>
            <a:r>
              <a:rPr lang="en-US" sz="2400" dirty="0"/>
              <a:t>David Gipson</a:t>
            </a:r>
          </a:p>
          <a:p>
            <a:pPr marL="384048" lvl="2" indent="-3047">
              <a:lnSpc>
                <a:spcPct val="80000"/>
              </a:lnSpc>
              <a:spcAft>
                <a:spcPts val="0"/>
              </a:spcAft>
              <a:buSzPct val="25000"/>
              <a:buNone/>
            </a:pPr>
            <a:r>
              <a:rPr lang="en-US" sz="1800" dirty="0"/>
              <a:t>Georgia Environmental Finance Authority</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cxnSp>
        <p:nvCxnSpPr>
          <p:cNvPr id="7" name="Straight Connector 6"/>
          <p:cNvCxnSpPr/>
          <p:nvPr/>
        </p:nvCxnSpPr>
        <p:spPr>
          <a:xfrm>
            <a:off x="411479" y="1314959"/>
            <a:ext cx="832104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hape 68"/>
          <p:cNvSpPr txBox="1">
            <a:spLocks noGrp="1"/>
          </p:cNvSpPr>
          <p:nvPr>
            <p:ph type="body" idx="1"/>
          </p:nvPr>
        </p:nvSpPr>
        <p:spPr>
          <a:xfrm>
            <a:off x="4655216" y="1646559"/>
            <a:ext cx="4077304" cy="4023360"/>
          </a:xfrm>
          <a:prstGeom prst="rect">
            <a:avLst/>
          </a:prstGeom>
          <a:noFill/>
          <a:ln>
            <a:noFill/>
          </a:ln>
        </p:spPr>
        <p:txBody>
          <a:bodyPr lIns="0" tIns="45700" rIns="0" bIns="45700" anchor="t" anchorCtr="0">
            <a:noAutofit/>
          </a:bodyPr>
          <a:lstStyle/>
          <a:p>
            <a:pPr lvl="0" indent="-91440">
              <a:lnSpc>
                <a:spcPct val="80000"/>
              </a:lnSpc>
              <a:spcBef>
                <a:spcPts val="1600"/>
              </a:spcBef>
              <a:spcAft>
                <a:spcPts val="0"/>
              </a:spcAft>
              <a:buSzPct val="100000"/>
            </a:pPr>
            <a:r>
              <a:rPr lang="en-US" sz="2400" b="1" dirty="0">
                <a:solidFill>
                  <a:srgbClr val="1E3756"/>
                </a:solidFill>
              </a:rPr>
              <a:t>Recorders: </a:t>
            </a:r>
          </a:p>
          <a:p>
            <a:pPr lvl="1" indent="-193548">
              <a:lnSpc>
                <a:spcPct val="80000"/>
              </a:lnSpc>
              <a:spcBef>
                <a:spcPts val="800"/>
              </a:spcBef>
              <a:spcAft>
                <a:spcPts val="0"/>
              </a:spcAft>
              <a:buSzPct val="100000"/>
            </a:pPr>
            <a:r>
              <a:rPr lang="en-US" sz="2400" dirty="0"/>
              <a:t>Eric </a:t>
            </a:r>
            <a:r>
              <a:rPr lang="en-US" sz="2400" dirty="0" err="1"/>
              <a:t>Erzinger</a:t>
            </a:r>
            <a:endParaRPr lang="en-US" sz="2400" dirty="0"/>
          </a:p>
          <a:p>
            <a:pPr marL="384048" lvl="2" indent="-3047">
              <a:lnSpc>
                <a:spcPct val="80000"/>
              </a:lnSpc>
              <a:spcAft>
                <a:spcPts val="0"/>
              </a:spcAft>
              <a:buSzPct val="25000"/>
              <a:buNone/>
            </a:pPr>
            <a:r>
              <a:rPr lang="en-US" sz="1800" dirty="0"/>
              <a:t>Georgia Tech</a:t>
            </a:r>
          </a:p>
          <a:p>
            <a:pPr lvl="1" indent="-193548">
              <a:lnSpc>
                <a:spcPct val="80000"/>
              </a:lnSpc>
              <a:spcBef>
                <a:spcPts val="1000"/>
              </a:spcBef>
              <a:spcAft>
                <a:spcPts val="0"/>
              </a:spcAft>
              <a:buSzPct val="100000"/>
            </a:pPr>
            <a:r>
              <a:rPr lang="en-US" sz="2400" dirty="0"/>
              <a:t>Ben Staver</a:t>
            </a:r>
          </a:p>
          <a:p>
            <a:pPr marL="384048" lvl="2" indent="-3047">
              <a:lnSpc>
                <a:spcPct val="80000"/>
              </a:lnSpc>
              <a:spcAft>
                <a:spcPts val="0"/>
              </a:spcAft>
              <a:buSzPct val="25000"/>
              <a:buNone/>
            </a:pPr>
            <a:r>
              <a:rPr lang="en-US" sz="1800" dirty="0"/>
              <a:t>Georgia Tech</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62105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2800" b="1" dirty="0">
                <a:solidFill>
                  <a:srgbClr val="93644E"/>
                </a:solidFill>
              </a:rPr>
              <a:t>Topic 6</a:t>
            </a:r>
            <a:br>
              <a:rPr lang="en-US" sz="3200" dirty="0"/>
            </a:br>
            <a:r>
              <a:rPr lang="en-US" sz="3600" b="1" dirty="0"/>
              <a:t>Ongoing State Energy Planning</a:t>
            </a:r>
          </a:p>
        </p:txBody>
      </p:sp>
      <p:sp>
        <p:nvSpPr>
          <p:cNvPr id="6" name="Text Placeholder 5"/>
          <p:cNvSpPr>
            <a:spLocks noGrp="1"/>
          </p:cNvSpPr>
          <p:nvPr>
            <p:ph type="body" idx="1"/>
          </p:nvPr>
        </p:nvSpPr>
        <p:spPr>
          <a:xfrm>
            <a:off x="822959" y="2074333"/>
            <a:ext cx="7398477" cy="4023360"/>
          </a:xfrm>
        </p:spPr>
        <p:txBody>
          <a:bodyPr/>
          <a:lstStyle/>
          <a:p>
            <a:pPr marL="285750" indent="-285750">
              <a:buClrTx/>
              <a:buFont typeface="Arial" panose="020B0604020202020204" pitchFamily="34" charset="0"/>
              <a:buChar char="•"/>
            </a:pPr>
            <a:r>
              <a:rPr lang="en-US" sz="2400" dirty="0">
                <a:solidFill>
                  <a:schemeClr val="tx1"/>
                </a:solidFill>
              </a:rPr>
              <a:t>History of state energy planning and reporting</a:t>
            </a:r>
          </a:p>
          <a:p>
            <a:pPr marL="285750" indent="-285750">
              <a:buClrTx/>
              <a:buFont typeface="Arial" panose="020B0604020202020204" pitchFamily="34" charset="0"/>
              <a:buChar char="•"/>
            </a:pPr>
            <a:r>
              <a:rPr lang="en-US" sz="2400" dirty="0">
                <a:solidFill>
                  <a:schemeClr val="tx1"/>
                </a:solidFill>
              </a:rPr>
              <a:t>Existing planning processes</a:t>
            </a:r>
          </a:p>
          <a:p>
            <a:pPr marL="578358" lvl="1" indent="-285750">
              <a:buClrTx/>
              <a:buFont typeface="Courier New" panose="02070309020205020404" pitchFamily="49" charset="0"/>
              <a:buChar char="o"/>
            </a:pPr>
            <a:r>
              <a:rPr lang="en-US" sz="2400" dirty="0">
                <a:solidFill>
                  <a:schemeClr val="tx1"/>
                </a:solidFill>
              </a:rPr>
              <a:t>Integrated resource planning</a:t>
            </a:r>
          </a:p>
          <a:p>
            <a:pPr marL="578358" lvl="1" indent="-285750">
              <a:buClrTx/>
              <a:buFont typeface="Courier New" panose="02070309020205020404" pitchFamily="49" charset="0"/>
              <a:buChar char="o"/>
            </a:pPr>
            <a:r>
              <a:rPr lang="en-US" sz="2400" dirty="0">
                <a:solidFill>
                  <a:schemeClr val="tx1"/>
                </a:solidFill>
              </a:rPr>
              <a:t>Energy emergency planning</a:t>
            </a:r>
          </a:p>
          <a:p>
            <a:pPr marL="578358" lvl="1" indent="-285750">
              <a:buClrTx/>
              <a:buFont typeface="Courier New" panose="02070309020205020404" pitchFamily="49" charset="0"/>
              <a:buChar char="o"/>
            </a:pPr>
            <a:r>
              <a:rPr lang="en-US" sz="2400" dirty="0">
                <a:solidFill>
                  <a:schemeClr val="tx1"/>
                </a:solidFill>
              </a:rPr>
              <a:t>Energy codes planning</a:t>
            </a:r>
          </a:p>
          <a:p>
            <a:pPr marL="578358" lvl="1" indent="-285750">
              <a:buClrTx/>
              <a:buFont typeface="Courier New" panose="02070309020205020404" pitchFamily="49" charset="0"/>
              <a:buChar char="o"/>
            </a:pPr>
            <a:r>
              <a:rPr lang="en-US" sz="2400" dirty="0">
                <a:solidFill>
                  <a:schemeClr val="tx1"/>
                </a:solidFill>
              </a:rPr>
              <a:t>Clean Power Plan planning</a:t>
            </a:r>
          </a:p>
          <a:p>
            <a:pPr marL="285750" lvl="1" indent="-285750">
              <a:spcBef>
                <a:spcPts val="1200"/>
              </a:spcBef>
              <a:spcAft>
                <a:spcPts val="200"/>
              </a:spcAft>
              <a:buClrTx/>
              <a:buFont typeface="Arial" panose="020B0604020202020204" pitchFamily="34" charset="0"/>
              <a:buChar char="•"/>
            </a:pPr>
            <a:r>
              <a:rPr lang="en-US" sz="2400" dirty="0">
                <a:solidFill>
                  <a:schemeClr val="tx1"/>
                </a:solidFill>
              </a:rPr>
              <a:t>Implementation of strategies</a:t>
            </a:r>
          </a:p>
          <a:p>
            <a:pPr marL="285750" indent="-285750">
              <a:buClrTx/>
              <a:buFont typeface="Arial" panose="020B0604020202020204" pitchFamily="34" charset="0"/>
              <a:buChar char="•"/>
            </a:pPr>
            <a:endParaRPr lang="en-US" dirty="0">
              <a:solidFill>
                <a:schemeClr val="tx1"/>
              </a:solidFill>
            </a:endParaRPr>
          </a:p>
          <a:p>
            <a:endParaRPr lang="en-US" dirty="0">
              <a:solidFill>
                <a:schemeClr val="tx1"/>
              </a:solidFill>
            </a:endParaRPr>
          </a:p>
        </p:txBody>
      </p:sp>
      <p:sp>
        <p:nvSpPr>
          <p:cNvPr id="8" name="Rectangle 7"/>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Overview</a:t>
            </a:r>
          </a:p>
        </p:txBody>
      </p:sp>
      <p:sp>
        <p:nvSpPr>
          <p:cNvPr id="9" name="Rectangle 8"/>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10" name="Rectangle 9"/>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Tree>
    <p:extLst>
      <p:ext uri="{BB962C8B-B14F-4D97-AF65-F5344CB8AC3E}">
        <p14:creationId xmlns:p14="http://schemas.microsoft.com/office/powerpoint/2010/main" val="327008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2800" b="1" dirty="0">
                <a:solidFill>
                  <a:srgbClr val="93644E"/>
                </a:solidFill>
              </a:rPr>
              <a:t>Topic 6</a:t>
            </a:r>
            <a:br>
              <a:rPr lang="en-US" sz="3200" dirty="0"/>
            </a:br>
            <a:r>
              <a:rPr lang="en-US" sz="3600" b="1" dirty="0"/>
              <a:t>Ongoing State Energy Planning</a:t>
            </a:r>
          </a:p>
        </p:txBody>
      </p:sp>
      <p:sp>
        <p:nvSpPr>
          <p:cNvPr id="6" name="Text Placeholder 5"/>
          <p:cNvSpPr>
            <a:spLocks noGrp="1"/>
          </p:cNvSpPr>
          <p:nvPr>
            <p:ph type="body" idx="1"/>
          </p:nvPr>
        </p:nvSpPr>
        <p:spPr>
          <a:xfrm>
            <a:off x="822959" y="2226733"/>
            <a:ext cx="7543800" cy="4023360"/>
          </a:xfrm>
        </p:spPr>
        <p:txBody>
          <a:bodyPr/>
          <a:lstStyle/>
          <a:p>
            <a:pPr marL="285750" indent="-285750">
              <a:buClrTx/>
              <a:buFont typeface="Arial" panose="020B0604020202020204" pitchFamily="34" charset="0"/>
              <a:buChar char="•"/>
            </a:pPr>
            <a:r>
              <a:rPr lang="en-US" sz="2400" dirty="0">
                <a:solidFill>
                  <a:schemeClr val="tx1"/>
                </a:solidFill>
              </a:rPr>
              <a:t>What is the effect of economics on energy planning outcomes?</a:t>
            </a:r>
          </a:p>
          <a:p>
            <a:pPr marL="285750" indent="-285750">
              <a:buClrTx/>
              <a:buFont typeface="Arial" panose="020B0604020202020204" pitchFamily="34" charset="0"/>
              <a:buChar char="•"/>
            </a:pPr>
            <a:r>
              <a:rPr lang="en-US" sz="2400" dirty="0">
                <a:solidFill>
                  <a:schemeClr val="tx1"/>
                </a:solidFill>
              </a:rPr>
              <a:t>How could we better connect existing energy planning processes    and fill gaps?</a:t>
            </a:r>
          </a:p>
          <a:p>
            <a:pPr marL="285750" indent="-285750">
              <a:buClrTx/>
              <a:buFont typeface="Arial" panose="020B0604020202020204" pitchFamily="34" charset="0"/>
              <a:buChar char="•"/>
            </a:pPr>
            <a:r>
              <a:rPr lang="en-US" sz="2400" dirty="0">
                <a:solidFill>
                  <a:schemeClr val="tx1"/>
                </a:solidFill>
              </a:rPr>
              <a:t>How could existing forums for planning be improved?</a:t>
            </a:r>
          </a:p>
          <a:p>
            <a:pPr marL="285750" indent="-285750">
              <a:buClrTx/>
              <a:buFont typeface="Arial" panose="020B0604020202020204" pitchFamily="34" charset="0"/>
              <a:buChar char="•"/>
            </a:pPr>
            <a:r>
              <a:rPr lang="en-US" sz="2400" dirty="0">
                <a:solidFill>
                  <a:schemeClr val="tx1"/>
                </a:solidFill>
              </a:rPr>
              <a:t>How can we improve the implementation of plans?</a:t>
            </a:r>
          </a:p>
          <a:p>
            <a:endParaRPr lang="en-US"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No-Regrets Strategies</a:t>
            </a:r>
          </a:p>
        </p:txBody>
      </p:sp>
    </p:spTree>
    <p:extLst>
      <p:ext uri="{BB962C8B-B14F-4D97-AF65-F5344CB8AC3E}">
        <p14:creationId xmlns:p14="http://schemas.microsoft.com/office/powerpoint/2010/main" val="28789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716"/>
            <a:ext cx="8321042" cy="1450756"/>
          </a:xfrm>
        </p:spPr>
        <p:txBody>
          <a:bodyPr anchor="t" anchorCtr="0"/>
          <a:lstStyle/>
          <a:p>
            <a:r>
              <a:rPr lang="en-US" sz="2800" b="1" dirty="0">
                <a:solidFill>
                  <a:srgbClr val="93644E"/>
                </a:solidFill>
              </a:rPr>
              <a:t>Topic 1</a:t>
            </a:r>
            <a:br>
              <a:rPr lang="en-US" sz="3200" dirty="0"/>
            </a:br>
            <a:r>
              <a:rPr lang="en-US" sz="3200" b="1" dirty="0"/>
              <a:t>Maximizing Innovation, Economic Development and Jobs</a:t>
            </a:r>
          </a:p>
        </p:txBody>
      </p:sp>
      <p:sp>
        <p:nvSpPr>
          <p:cNvPr id="5" name="Shape 68"/>
          <p:cNvSpPr txBox="1">
            <a:spLocks noGrp="1"/>
          </p:cNvSpPr>
          <p:nvPr>
            <p:ph type="body" idx="1"/>
          </p:nvPr>
        </p:nvSpPr>
        <p:spPr>
          <a:xfrm>
            <a:off x="624236" y="1842280"/>
            <a:ext cx="4031584"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baseline="0" dirty="0">
                <a:solidFill>
                  <a:srgbClr val="1E3756"/>
                </a:solidFill>
                <a:latin typeface="Calibri"/>
                <a:ea typeface="Calibri"/>
                <a:cs typeface="Calibri"/>
                <a:sym typeface="Calibri"/>
              </a:rPr>
              <a:t>Expert Presenter:</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Costas </a:t>
            </a:r>
            <a:r>
              <a:rPr lang="en-US" sz="2400" b="0" i="0" u="none" strike="noStrike" cap="none" baseline="0" dirty="0" err="1">
                <a:solidFill>
                  <a:srgbClr val="4A7D43"/>
                </a:solidFill>
                <a:latin typeface="Calibri"/>
                <a:ea typeface="Calibri"/>
                <a:cs typeface="Calibri"/>
                <a:sym typeface="Calibri"/>
              </a:rPr>
              <a:t>Simoglou</a:t>
            </a:r>
            <a:endParaRPr lang="en-US" sz="2400" dirty="0"/>
          </a:p>
          <a:p>
            <a:pPr marL="373380" lvl="2" indent="0">
              <a:lnSpc>
                <a:spcPct val="80000"/>
              </a:lnSpc>
              <a:spcBef>
                <a:spcPts val="800"/>
              </a:spcBef>
              <a:spcAft>
                <a:spcPts val="0"/>
              </a:spcAft>
              <a:buClr>
                <a:srgbClr val="4A7D43"/>
              </a:buClr>
              <a:buSzPct val="100000"/>
              <a:buNone/>
            </a:pPr>
            <a:r>
              <a:rPr lang="en-US" sz="1600" b="0" i="0" u="none" strike="noStrike" cap="none" baseline="0" dirty="0">
                <a:solidFill>
                  <a:srgbClr val="8D4120"/>
                </a:solidFill>
                <a:latin typeface="Calibri"/>
                <a:ea typeface="Calibri"/>
                <a:cs typeface="Calibri"/>
                <a:sym typeface="Calibri"/>
              </a:rPr>
              <a:t>Georgia Department of Economic Development, Center for Innovation for Energy</a:t>
            </a:r>
            <a:endParaRPr lang="en-US" b="0" i="0" u="none" strike="noStrike" cap="none" baseline="0" dirty="0">
              <a:solidFill>
                <a:srgbClr val="8D4120"/>
              </a:solidFill>
              <a:latin typeface="Calibri"/>
              <a:ea typeface="Calibri"/>
              <a:cs typeface="Calibri"/>
              <a:sym typeface="Calibri"/>
            </a:endParaRPr>
          </a:p>
          <a:p>
            <a:pPr lvl="0" indent="-91440">
              <a:lnSpc>
                <a:spcPct val="80000"/>
              </a:lnSpc>
              <a:spcBef>
                <a:spcPts val="1600"/>
              </a:spcBef>
              <a:spcAft>
                <a:spcPts val="0"/>
              </a:spcAft>
              <a:buSzPct val="100000"/>
            </a:pPr>
            <a:r>
              <a:rPr lang="en-US" sz="2400" b="1" dirty="0">
                <a:solidFill>
                  <a:srgbClr val="1E3756"/>
                </a:solidFill>
              </a:rPr>
              <a:t>Discussion Leaders:</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Garry Harris</a:t>
            </a:r>
            <a:endParaRPr lang="en-US" sz="2400" dirty="0"/>
          </a:p>
          <a:p>
            <a:pPr marL="373380" lvl="2" indent="0">
              <a:lnSpc>
                <a:spcPct val="80000"/>
              </a:lnSpc>
              <a:spcBef>
                <a:spcPts val="800"/>
              </a:spcBef>
              <a:spcAft>
                <a:spcPts val="0"/>
              </a:spcAft>
              <a:buClr>
                <a:srgbClr val="4A7D43"/>
              </a:buClr>
              <a:buSzPct val="100000"/>
              <a:buNone/>
            </a:pPr>
            <a:r>
              <a:rPr lang="en-US" sz="1600" b="0" i="0" u="none" strike="noStrike" cap="none" baseline="0" dirty="0">
                <a:solidFill>
                  <a:srgbClr val="8D4120"/>
                </a:solidFill>
                <a:latin typeface="Calibri"/>
                <a:ea typeface="Calibri"/>
                <a:cs typeface="Calibri"/>
                <a:sym typeface="Calibri"/>
              </a:rPr>
              <a:t>Center for Sustainable</a:t>
            </a:r>
            <a:r>
              <a:rPr lang="en-US" sz="1600" b="0" i="0" u="none" strike="noStrike" cap="none" dirty="0">
                <a:solidFill>
                  <a:srgbClr val="8D4120"/>
                </a:solidFill>
                <a:latin typeface="Calibri"/>
                <a:ea typeface="Calibri"/>
                <a:cs typeface="Calibri"/>
                <a:sym typeface="Calibri"/>
              </a:rPr>
              <a:t> Communities</a:t>
            </a:r>
          </a:p>
          <a:p>
            <a:pPr lvl="1" indent="-193548">
              <a:lnSpc>
                <a:spcPct val="80000"/>
              </a:lnSpc>
              <a:spcBef>
                <a:spcPts val="800"/>
              </a:spcBef>
              <a:spcAft>
                <a:spcPts val="0"/>
              </a:spcAft>
              <a:buSzPct val="100000"/>
            </a:pPr>
            <a:r>
              <a:rPr lang="en-US" sz="2400" dirty="0"/>
              <a:t>James Marlow</a:t>
            </a:r>
          </a:p>
          <a:p>
            <a:pPr marL="373380" lvl="2" indent="0">
              <a:lnSpc>
                <a:spcPct val="80000"/>
              </a:lnSpc>
              <a:spcBef>
                <a:spcPts val="800"/>
              </a:spcBef>
              <a:spcAft>
                <a:spcPts val="0"/>
              </a:spcAft>
              <a:buSzPct val="100000"/>
              <a:buNone/>
            </a:pPr>
            <a:r>
              <a:rPr lang="en-US" sz="1600" dirty="0">
                <a:solidFill>
                  <a:srgbClr val="8D4120"/>
                </a:solidFill>
              </a:rPr>
              <a:t>Radiance Solar</a:t>
            </a:r>
          </a:p>
        </p:txBody>
      </p:sp>
      <p:cxnSp>
        <p:nvCxnSpPr>
          <p:cNvPr id="7" name="Straight Connector 6"/>
          <p:cNvCxnSpPr/>
          <p:nvPr/>
        </p:nvCxnSpPr>
        <p:spPr>
          <a:xfrm>
            <a:off x="411479" y="1313837"/>
            <a:ext cx="832104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hape 68"/>
          <p:cNvSpPr txBox="1">
            <a:spLocks noGrp="1"/>
          </p:cNvSpPr>
          <p:nvPr>
            <p:ph type="body" idx="1"/>
          </p:nvPr>
        </p:nvSpPr>
        <p:spPr>
          <a:xfrm>
            <a:off x="4761896" y="1842280"/>
            <a:ext cx="4031584" cy="4023360"/>
          </a:xfrm>
          <a:prstGeom prst="rect">
            <a:avLst/>
          </a:prstGeom>
          <a:noFill/>
          <a:ln>
            <a:noFill/>
          </a:ln>
        </p:spPr>
        <p:txBody>
          <a:bodyPr lIns="0" tIns="45700" rIns="0" bIns="45700" anchor="t" anchorCtr="0">
            <a:noAutofit/>
          </a:bodyPr>
          <a:lstStyle/>
          <a:p>
            <a:pPr lvl="0" indent="-91440">
              <a:lnSpc>
                <a:spcPct val="80000"/>
              </a:lnSpc>
              <a:spcBef>
                <a:spcPts val="1600"/>
              </a:spcBef>
              <a:spcAft>
                <a:spcPts val="0"/>
              </a:spcAft>
              <a:buSzPct val="100000"/>
            </a:pPr>
            <a:r>
              <a:rPr lang="en-US" sz="2400" b="1" dirty="0">
                <a:solidFill>
                  <a:srgbClr val="1E3756"/>
                </a:solidFill>
              </a:rPr>
              <a:t>Recorders: </a:t>
            </a:r>
          </a:p>
          <a:p>
            <a:pPr lvl="1" indent="-193548">
              <a:lnSpc>
                <a:spcPct val="80000"/>
              </a:lnSpc>
              <a:spcBef>
                <a:spcPts val="800"/>
              </a:spcBef>
              <a:spcAft>
                <a:spcPts val="0"/>
              </a:spcAft>
              <a:buSzPct val="100000"/>
            </a:pPr>
            <a:r>
              <a:rPr lang="en-US" sz="2400" dirty="0"/>
              <a:t>Charlotte </a:t>
            </a:r>
            <a:r>
              <a:rPr lang="en-US" sz="2400" dirty="0" err="1"/>
              <a:t>Courtade</a:t>
            </a:r>
            <a:endParaRPr lang="en-US" sz="2400" dirty="0"/>
          </a:p>
          <a:p>
            <a:pPr marL="384048" lvl="2" indent="-3047">
              <a:lnSpc>
                <a:spcPct val="80000"/>
              </a:lnSpc>
              <a:spcAft>
                <a:spcPts val="0"/>
              </a:spcAft>
              <a:buSzPct val="25000"/>
              <a:buNone/>
            </a:pPr>
            <a:r>
              <a:rPr lang="en-US" sz="1600" dirty="0"/>
              <a:t>Emory University</a:t>
            </a:r>
          </a:p>
          <a:p>
            <a:pPr lvl="1" indent="-193548">
              <a:lnSpc>
                <a:spcPct val="80000"/>
              </a:lnSpc>
              <a:spcBef>
                <a:spcPts val="1000"/>
              </a:spcBef>
              <a:spcAft>
                <a:spcPts val="0"/>
              </a:spcAft>
              <a:buSzPct val="100000"/>
            </a:pPr>
            <a:r>
              <a:rPr lang="en-US" sz="2400" dirty="0" err="1"/>
              <a:t>Faris</a:t>
            </a:r>
            <a:r>
              <a:rPr lang="en-US" sz="2400" dirty="0"/>
              <a:t> Mohammed</a:t>
            </a:r>
          </a:p>
          <a:p>
            <a:pPr marL="384048" lvl="2" indent="-3047">
              <a:lnSpc>
                <a:spcPct val="80000"/>
              </a:lnSpc>
              <a:spcAft>
                <a:spcPts val="0"/>
              </a:spcAft>
              <a:buSzPct val="25000"/>
              <a:buNone/>
            </a:pPr>
            <a:r>
              <a:rPr lang="en-US" sz="1600" dirty="0"/>
              <a:t>Emory University</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spTree>
    <p:extLst>
      <p:ext uri="{BB962C8B-B14F-4D97-AF65-F5344CB8AC3E}">
        <p14:creationId xmlns:p14="http://schemas.microsoft.com/office/powerpoint/2010/main" val="255277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2800" b="1" dirty="0">
                <a:solidFill>
                  <a:srgbClr val="93644E"/>
                </a:solidFill>
              </a:rPr>
              <a:t>Topic 6</a:t>
            </a:r>
            <a:br>
              <a:rPr lang="en-US" sz="3200" dirty="0"/>
            </a:br>
            <a:r>
              <a:rPr lang="en-US" sz="3600" b="1" dirty="0"/>
              <a:t>Ongoing State Energy Planning</a:t>
            </a:r>
          </a:p>
        </p:txBody>
      </p:sp>
      <p:sp>
        <p:nvSpPr>
          <p:cNvPr id="6" name="Text Placeholder 5"/>
          <p:cNvSpPr>
            <a:spLocks noGrp="1"/>
          </p:cNvSpPr>
          <p:nvPr>
            <p:ph type="body" idx="1"/>
          </p:nvPr>
        </p:nvSpPr>
        <p:spPr>
          <a:xfrm>
            <a:off x="822959" y="2203873"/>
            <a:ext cx="7267848" cy="4023360"/>
          </a:xfrm>
        </p:spPr>
        <p:txBody>
          <a:bodyPr/>
          <a:lstStyle/>
          <a:p>
            <a:pPr marL="285750" indent="-285750">
              <a:buClrTx/>
              <a:buFont typeface="Arial" panose="020B0604020202020204" pitchFamily="34" charset="0"/>
              <a:buChar char="•"/>
            </a:pPr>
            <a:r>
              <a:rPr lang="en-US" sz="2400" dirty="0">
                <a:solidFill>
                  <a:schemeClr val="tx1"/>
                </a:solidFill>
              </a:rPr>
              <a:t>Focus on job creation, workforce development, economic development</a:t>
            </a:r>
          </a:p>
          <a:p>
            <a:pPr marL="285750" indent="-285750">
              <a:buClrTx/>
              <a:buFont typeface="Arial" panose="020B0604020202020204" pitchFamily="34" charset="0"/>
              <a:buChar char="•"/>
            </a:pPr>
            <a:r>
              <a:rPr lang="en-US" sz="2400" dirty="0">
                <a:solidFill>
                  <a:schemeClr val="tx1"/>
                </a:solidFill>
              </a:rPr>
              <a:t>Utilize emergency management tabletop exercises</a:t>
            </a:r>
          </a:p>
          <a:p>
            <a:pPr marL="285750" indent="-285750">
              <a:buClrTx/>
              <a:buFont typeface="Arial" panose="020B0604020202020204" pitchFamily="34" charset="0"/>
              <a:buChar char="•"/>
            </a:pPr>
            <a:r>
              <a:rPr lang="en-US" sz="2400" dirty="0">
                <a:solidFill>
                  <a:schemeClr val="tx1"/>
                </a:solidFill>
              </a:rPr>
              <a:t>Model what works in other states</a:t>
            </a:r>
          </a:p>
          <a:p>
            <a:pPr marL="285750" indent="-285750">
              <a:buClrTx/>
              <a:buFont typeface="Arial" panose="020B0604020202020204" pitchFamily="34" charset="0"/>
              <a:buChar char="•"/>
            </a:pPr>
            <a:r>
              <a:rPr lang="en-US" sz="2400" dirty="0">
                <a:solidFill>
                  <a:schemeClr val="tx1"/>
                </a:solidFill>
              </a:rPr>
              <a:t>Prepare to go for funding to implement ideas</a:t>
            </a:r>
          </a:p>
          <a:p>
            <a:pPr marL="285750" indent="-285750">
              <a:buClrTx/>
              <a:buFont typeface="Arial" panose="020B0604020202020204" pitchFamily="34" charset="0"/>
              <a:buChar char="•"/>
            </a:pPr>
            <a:r>
              <a:rPr lang="en-US" sz="2400" dirty="0">
                <a:solidFill>
                  <a:schemeClr val="tx1"/>
                </a:solidFill>
              </a:rPr>
              <a:t>Build organizational partnerships</a:t>
            </a:r>
          </a:p>
          <a:p>
            <a:endParaRPr lang="en-US" dirty="0"/>
          </a:p>
        </p:txBody>
      </p:sp>
      <p:sp>
        <p:nvSpPr>
          <p:cNvPr id="3" name="Rectangle 2"/>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Overview</a:t>
            </a:r>
          </a:p>
        </p:txBody>
      </p:sp>
      <p:sp>
        <p:nvSpPr>
          <p:cNvPr id="4" name="Rectangle 3"/>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lumMod val="75000"/>
                  </a:schemeClr>
                </a:solidFill>
                <a:latin typeface="Calibri" panose="020F0502020204030204" pitchFamily="34" charset="0"/>
              </a:rPr>
              <a:t>Discussion Questions</a:t>
            </a:r>
          </a:p>
        </p:txBody>
      </p:sp>
      <p:sp>
        <p:nvSpPr>
          <p:cNvPr id="5" name="Rectangle 4"/>
          <p:cNvSpPr/>
          <p:nvPr/>
        </p:nvSpPr>
        <p:spPr>
          <a:xfrm>
            <a:off x="593786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rPr>
              <a:t>No-Regrets Strategies</a:t>
            </a:r>
          </a:p>
        </p:txBody>
      </p:sp>
    </p:spTree>
    <p:extLst>
      <p:ext uri="{BB962C8B-B14F-4D97-AF65-F5344CB8AC3E}">
        <p14:creationId xmlns:p14="http://schemas.microsoft.com/office/powerpoint/2010/main" val="2716976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822959" y="-64909"/>
            <a:ext cx="7543800" cy="356615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1E3756"/>
              </a:buClr>
              <a:buSzPct val="25000"/>
              <a:buFont typeface="Calibri"/>
              <a:buNone/>
            </a:pPr>
            <a:r>
              <a:rPr lang="en-US" sz="6600" b="1" i="0" u="none" strike="noStrike" cap="none" baseline="0" dirty="0">
                <a:solidFill>
                  <a:srgbClr val="1E3756"/>
                </a:solidFill>
                <a:latin typeface="Calibri"/>
                <a:ea typeface="Calibri"/>
                <a:cs typeface="Calibri"/>
                <a:sym typeface="Calibri"/>
              </a:rPr>
              <a:t>Choosing Our </a:t>
            </a:r>
            <a:br>
              <a:rPr lang="en-US" sz="6600" b="1" i="0" u="none" strike="noStrike" cap="none" baseline="0" dirty="0">
                <a:solidFill>
                  <a:srgbClr val="1E3756"/>
                </a:solidFill>
                <a:latin typeface="Calibri"/>
                <a:ea typeface="Calibri"/>
                <a:cs typeface="Calibri"/>
                <a:sym typeface="Calibri"/>
              </a:rPr>
            </a:br>
            <a:r>
              <a:rPr lang="en-US" sz="6600" b="1" i="0" u="none" strike="noStrike" cap="none" baseline="0" dirty="0">
                <a:solidFill>
                  <a:srgbClr val="1E3756"/>
                </a:solidFill>
                <a:latin typeface="Calibri"/>
                <a:ea typeface="Calibri"/>
                <a:cs typeface="Calibri"/>
                <a:sym typeface="Calibri"/>
              </a:rPr>
              <a:t>Energy Future II</a:t>
            </a:r>
          </a:p>
        </p:txBody>
      </p:sp>
      <p:sp>
        <p:nvSpPr>
          <p:cNvPr id="60" name="Shape 60"/>
          <p:cNvSpPr txBox="1">
            <a:spLocks noGrp="1"/>
          </p:cNvSpPr>
          <p:nvPr>
            <p:ph type="subTitle" idx="1"/>
          </p:nvPr>
        </p:nvSpPr>
        <p:spPr>
          <a:xfrm>
            <a:off x="848598" y="3492197"/>
            <a:ext cx="7951370" cy="1143000"/>
          </a:xfrm>
          <a:prstGeom prst="rect">
            <a:avLst/>
          </a:prstGeom>
          <a:noFill/>
          <a:ln>
            <a:noFill/>
          </a:ln>
        </p:spPr>
        <p:txBody>
          <a:bodyPr lIns="91425" tIns="45700" rIns="91425" bIns="45700" anchor="t" anchorCtr="0">
            <a:noAutofit/>
          </a:bodyPr>
          <a:lstStyle/>
          <a:p>
            <a:pPr lvl="0">
              <a:spcBef>
                <a:spcPts val="0"/>
              </a:spcBef>
              <a:buSzPct val="25000"/>
            </a:pPr>
            <a:r>
              <a:rPr lang="en-US" b="1" dirty="0"/>
              <a:t>A TOWN HALL DISCUSSION OF REGULATORY SCENARIOS </a:t>
            </a:r>
          </a:p>
          <a:p>
            <a:pPr lvl="0">
              <a:spcBef>
                <a:spcPts val="0"/>
              </a:spcBef>
              <a:buSzPct val="25000"/>
            </a:pPr>
            <a:r>
              <a:rPr lang="en-US" b="1" dirty="0"/>
              <a:t>AND NO-REGRETS STRATEGIES FOR GEORGIA</a:t>
            </a:r>
            <a:endParaRPr lang="en-US" sz="2400" b="1" i="0" u="none" strike="noStrike" cap="none" baseline="0" dirty="0">
              <a:solidFill>
                <a:srgbClr val="8D4120"/>
              </a:solidFill>
              <a:latin typeface="Calibri"/>
              <a:ea typeface="Calibri"/>
              <a:cs typeface="Calibri"/>
              <a:sym typeface="Calibri"/>
            </a:endParaRPr>
          </a:p>
        </p:txBody>
      </p:sp>
      <p:sp>
        <p:nvSpPr>
          <p:cNvPr id="61" name="Shape 61"/>
          <p:cNvSpPr/>
          <p:nvPr/>
        </p:nvSpPr>
        <p:spPr>
          <a:xfrm>
            <a:off x="848598" y="4614556"/>
            <a:ext cx="4572000" cy="646331"/>
          </a:xfrm>
          <a:prstGeom prst="rect">
            <a:avLst/>
          </a:prstGeom>
          <a:noFill/>
          <a:ln>
            <a:noFill/>
          </a:ln>
        </p:spPr>
        <p:txBody>
          <a:bodyPr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October 14, 2016</a:t>
            </a:r>
          </a:p>
          <a:p>
            <a:pPr marL="0" marR="0" lvl="0" indent="0" defTabSz="914400" eaLnBrk="1" fontAlgn="auto" latinLnBrk="0" hangingPunct="1">
              <a:lnSpc>
                <a:spcPct val="100000"/>
              </a:lnSpc>
              <a:spcBef>
                <a:spcPts val="0"/>
              </a:spcBef>
              <a:spcAft>
                <a:spcPts val="0"/>
              </a:spcAft>
              <a:buClr>
                <a:srgbClr val="000000"/>
              </a:buClr>
              <a:buSzPct val="25000"/>
              <a:buFontTx/>
              <a:buNone/>
              <a:tabLst/>
              <a:defRPr/>
            </a:pPr>
            <a:br>
              <a:rPr kumimoji="0" lang="en-US" sz="1800" b="0" i="0" u="none" strike="noStrike" kern="0" cap="none" spc="0" normalizeH="0" baseline="0" noProof="0" dirty="0">
                <a:ln>
                  <a:noFill/>
                </a:ln>
                <a:solidFill>
                  <a:srgbClr val="000000"/>
                </a:solidFill>
                <a:effectLst/>
                <a:uLnTx/>
                <a:uFillTx/>
                <a:latin typeface="Arial"/>
                <a:ea typeface="Arial"/>
                <a:cs typeface="Arial"/>
                <a:sym typeface="Arial"/>
                <a:rtl val="0"/>
              </a:rPr>
            </a:b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rtl val="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86" y="112775"/>
            <a:ext cx="3972387" cy="6400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447" y="112339"/>
            <a:ext cx="3592089" cy="731520"/>
          </a:xfrm>
          <a:prstGeom prst="rect">
            <a:avLst/>
          </a:prstGeom>
        </p:spPr>
      </p:pic>
      <p:sp>
        <p:nvSpPr>
          <p:cNvPr id="4" name="TextBox 3"/>
          <p:cNvSpPr txBox="1"/>
          <p:nvPr/>
        </p:nvSpPr>
        <p:spPr>
          <a:xfrm>
            <a:off x="6165233" y="4847184"/>
            <a:ext cx="2488934" cy="584775"/>
          </a:xfrm>
          <a:prstGeom prst="rect">
            <a:avLst/>
          </a:prstGeom>
          <a:solidFill>
            <a:schemeClr val="bg1">
              <a:lumMod val="95000"/>
            </a:schemeClr>
          </a:solidFill>
          <a:ln>
            <a:noFill/>
          </a:ln>
          <a:effectLst>
            <a:innerShdw blurRad="63500" dist="50800" dir="13500000">
              <a:prstClr val="black">
                <a:alpha val="50000"/>
              </a:prstClr>
            </a:inn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D4120"/>
                </a:solidFill>
                <a:effectLst/>
                <a:uLnTx/>
                <a:uFillTx/>
                <a:latin typeface="Calibri"/>
                <a:ea typeface="Calibri"/>
                <a:cs typeface="Calibri"/>
              </a:rPr>
              <a:t>#</a:t>
            </a:r>
            <a:r>
              <a:rPr kumimoji="0" lang="en-US" sz="3200" b="1" i="0" u="none" strike="noStrike" kern="0" cap="none" spc="0" normalizeH="0" baseline="0" noProof="0" dirty="0" err="1">
                <a:ln>
                  <a:noFill/>
                </a:ln>
                <a:solidFill>
                  <a:srgbClr val="8D4120"/>
                </a:solidFill>
                <a:effectLst/>
                <a:uLnTx/>
                <a:uFillTx/>
                <a:latin typeface="Calibri"/>
                <a:ea typeface="Calibri"/>
                <a:cs typeface="Calibri"/>
                <a:sym typeface="Calibri"/>
              </a:rPr>
              <a:t>GAenergy</a:t>
            </a:r>
            <a:endParaRPr kumimoji="0" lang="en-US" sz="3200" b="1" i="0" u="none" strike="noStrike" kern="0" cap="none" spc="0" normalizeH="0" baseline="0" noProof="0" dirty="0">
              <a:ln>
                <a:noFill/>
              </a:ln>
              <a:solidFill>
                <a:srgbClr val="8D412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5461819"/>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4482" y="335902"/>
            <a:ext cx="7221894" cy="6555641"/>
          </a:xfrm>
          <a:prstGeom prst="rect">
            <a:avLst/>
          </a:prstGeom>
          <a:noFill/>
        </p:spPr>
        <p:txBody>
          <a:bodyPr wrap="square" rtlCol="0">
            <a:spAutoFit/>
          </a:bodyPr>
          <a:lstStyle/>
          <a:p>
            <a:r>
              <a:rPr lang="en-US" dirty="0"/>
              <a:t>Topic 1: </a:t>
            </a:r>
          </a:p>
          <a:p>
            <a:pPr marL="285750" indent="-285750">
              <a:buFont typeface="Arial" panose="020B0604020202020204" pitchFamily="34" charset="0"/>
              <a:buChar char="•"/>
            </a:pPr>
            <a:r>
              <a:rPr lang="en-US" dirty="0"/>
              <a:t>Policy: expand PACE across Georgia</a:t>
            </a:r>
          </a:p>
          <a:p>
            <a:pPr marL="285750" indent="-285750">
              <a:buFont typeface="Arial" panose="020B0604020202020204" pitchFamily="34" charset="0"/>
              <a:buChar char="•"/>
            </a:pPr>
            <a:r>
              <a:rPr lang="en-US" dirty="0"/>
              <a:t>Financing and economic: improve energy performance contracting</a:t>
            </a:r>
          </a:p>
          <a:p>
            <a:pPr marL="285750" indent="-285750">
              <a:buFont typeface="Arial" panose="020B0604020202020204" pitchFamily="34" charset="0"/>
              <a:buChar char="•"/>
            </a:pPr>
            <a:r>
              <a:rPr lang="en-US" dirty="0"/>
              <a:t>Maximize efficiencies in buildings, power generation</a:t>
            </a:r>
          </a:p>
          <a:p>
            <a:pPr marL="285750" indent="-285750">
              <a:buFont typeface="Arial" panose="020B0604020202020204" pitchFamily="34" charset="0"/>
              <a:buChar char="•"/>
            </a:pPr>
            <a:r>
              <a:rPr lang="en-US" dirty="0"/>
              <a:t>Educational pipeline starting at middle and high school levels</a:t>
            </a:r>
          </a:p>
          <a:p>
            <a:endParaRPr lang="en-US" dirty="0"/>
          </a:p>
          <a:p>
            <a:r>
              <a:rPr lang="en-US" dirty="0"/>
              <a:t>Topic 2:</a:t>
            </a:r>
          </a:p>
          <a:p>
            <a:pPr marL="285750" indent="-285750">
              <a:buFont typeface="Arial" panose="020B0604020202020204" pitchFamily="34" charset="0"/>
              <a:buChar char="•"/>
            </a:pPr>
            <a:r>
              <a:rPr lang="en-US" dirty="0"/>
              <a:t>Address uncertainty by clarifying </a:t>
            </a:r>
          </a:p>
          <a:p>
            <a:pPr marL="285750" lvl="4" indent="-285750">
              <a:buFont typeface="Arial" panose="020B0604020202020204" pitchFamily="34" charset="0"/>
              <a:buChar char="•"/>
            </a:pPr>
            <a:r>
              <a:rPr lang="en-US" dirty="0"/>
              <a:t>Root transition planning in community; leverage local resources in all coal communities across Georgia</a:t>
            </a:r>
          </a:p>
          <a:p>
            <a:pPr marL="285750" indent="-285750">
              <a:buFont typeface="Arial" panose="020B0604020202020204" pitchFamily="34" charset="0"/>
              <a:buChar char="•"/>
            </a:pPr>
            <a:r>
              <a:rPr lang="en-US" dirty="0"/>
              <a:t>PSC study of coal plant closings to provide clear signals</a:t>
            </a:r>
          </a:p>
          <a:p>
            <a:pPr marL="285750" indent="-285750">
              <a:buFont typeface="Arial" panose="020B0604020202020204" pitchFamily="34" charset="0"/>
              <a:buChar char="•"/>
            </a:pPr>
            <a:r>
              <a:rPr lang="en-US" dirty="0"/>
              <a:t>Develop local leaders </a:t>
            </a:r>
          </a:p>
          <a:p>
            <a:pPr marL="285750" indent="-285750">
              <a:buFont typeface="Arial" panose="020B0604020202020204" pitchFamily="34" charset="0"/>
              <a:buChar char="•"/>
            </a:pPr>
            <a:r>
              <a:rPr lang="en-US" dirty="0"/>
              <a:t>Plant operators evaluating workforce to ease transition</a:t>
            </a:r>
          </a:p>
          <a:p>
            <a:pPr marL="285750" indent="-285750">
              <a:buFont typeface="Arial" panose="020B0604020202020204" pitchFamily="34" charset="0"/>
              <a:buChar char="•"/>
            </a:pPr>
            <a:r>
              <a:rPr lang="en-US" dirty="0"/>
              <a:t>Identify financial resources available/needed</a:t>
            </a:r>
          </a:p>
          <a:p>
            <a:endParaRPr lang="en-US" dirty="0"/>
          </a:p>
          <a:p>
            <a:r>
              <a:rPr lang="en-US" dirty="0"/>
              <a:t>Topic 3</a:t>
            </a:r>
          </a:p>
          <a:p>
            <a:pPr marL="285750" indent="-285750">
              <a:buFont typeface="Arial" panose="020B0604020202020204" pitchFamily="34" charset="0"/>
              <a:buChar char="•"/>
            </a:pPr>
            <a:r>
              <a:rPr lang="en-US" dirty="0"/>
              <a:t>Prioritize communications among key stakeholders</a:t>
            </a:r>
          </a:p>
          <a:p>
            <a:pPr marL="285750" indent="-285750">
              <a:buFont typeface="Arial" panose="020B0604020202020204" pitchFamily="34" charset="0"/>
              <a:buChar char="•"/>
            </a:pPr>
            <a:r>
              <a:rPr lang="en-US" dirty="0"/>
              <a:t>1) Raise awareness in all parties (low-income and non-low-income, policy makers, </a:t>
            </a:r>
            <a:r>
              <a:rPr lang="en-US" dirty="0" err="1"/>
              <a:t>etc</a:t>
            </a:r>
            <a:r>
              <a:rPr lang="en-US" dirty="0"/>
              <a:t>)</a:t>
            </a:r>
          </a:p>
          <a:p>
            <a:pPr marL="285750" indent="-285750">
              <a:buFont typeface="Arial" panose="020B0604020202020204" pitchFamily="34" charset="0"/>
              <a:buChar char="•"/>
            </a:pPr>
            <a:r>
              <a:rPr lang="en-US" dirty="0"/>
              <a:t>2) Engage utility investors to come up with a win-win solution</a:t>
            </a:r>
          </a:p>
          <a:p>
            <a:pPr marL="285750" indent="-285750">
              <a:buFont typeface="Arial" panose="020B0604020202020204" pitchFamily="34" charset="0"/>
              <a:buChar char="•"/>
            </a:pPr>
            <a:r>
              <a:rPr lang="en-US" dirty="0"/>
              <a:t>3) Work with local service providers (health, education, social service) to understand affected families’ needs</a:t>
            </a:r>
          </a:p>
          <a:p>
            <a:pPr marL="285750" indent="-285750">
              <a:buFont typeface="Arial" panose="020B0604020202020204" pitchFamily="34" charset="0"/>
              <a:buChar char="•"/>
            </a:pPr>
            <a:r>
              <a:rPr lang="en-US" dirty="0"/>
              <a:t>Disaggregate understanding of various types of low income consumers</a:t>
            </a:r>
          </a:p>
          <a:p>
            <a:pPr marL="285750" indent="-285750">
              <a:buFont typeface="Arial" panose="020B0604020202020204" pitchFamily="34" charset="0"/>
              <a:buChar char="•"/>
            </a:pPr>
            <a:r>
              <a:rPr lang="en-US" dirty="0"/>
              <a:t>1) Continue to build engagement base by identifying motivated groups</a:t>
            </a:r>
          </a:p>
          <a:p>
            <a:pPr marL="285750" indent="-285750">
              <a:buFont typeface="Arial" panose="020B0604020202020204" pitchFamily="34" charset="0"/>
              <a:buChar char="•"/>
            </a:pPr>
            <a:r>
              <a:rPr lang="en-US" dirty="0"/>
              <a:t>2) Transform programs serving these populations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80215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4482" y="335902"/>
            <a:ext cx="7221894" cy="5047536"/>
          </a:xfrm>
          <a:prstGeom prst="rect">
            <a:avLst/>
          </a:prstGeom>
          <a:noFill/>
        </p:spPr>
        <p:txBody>
          <a:bodyPr wrap="square" rtlCol="0">
            <a:spAutoFit/>
          </a:bodyPr>
          <a:lstStyle/>
          <a:p>
            <a:r>
              <a:rPr lang="en-US" dirty="0"/>
              <a:t>Topic 4: Environmental Compliance</a:t>
            </a:r>
          </a:p>
          <a:p>
            <a:pPr marL="285750" indent="-285750">
              <a:buFont typeface="Arial" panose="020B0604020202020204" pitchFamily="34" charset="0"/>
              <a:buChar char="•"/>
            </a:pPr>
            <a:r>
              <a:rPr lang="en-US" dirty="0"/>
              <a:t>1) Create technology pollution control R&amp;D program</a:t>
            </a:r>
          </a:p>
          <a:p>
            <a:pPr marL="285750" indent="-285750">
              <a:buFont typeface="Arial" panose="020B0604020202020204" pitchFamily="34" charset="0"/>
              <a:buChar char="•"/>
            </a:pPr>
            <a:r>
              <a:rPr lang="en-US" dirty="0"/>
              <a:t>2) Continue to engage in multi-state agency coalitions addressing environmental compliance</a:t>
            </a:r>
          </a:p>
          <a:p>
            <a:pPr marL="285750" indent="-285750">
              <a:buFont typeface="Arial" panose="020B0604020202020204" pitchFamily="34" charset="0"/>
              <a:buChar char="•"/>
            </a:pPr>
            <a:r>
              <a:rPr lang="en-US" dirty="0"/>
              <a:t>3) Encourage public-private partnerships to take advantage of federal and other monies</a:t>
            </a:r>
          </a:p>
          <a:p>
            <a:pPr marL="285750" indent="-285750">
              <a:buFont typeface="Arial" panose="020B0604020202020204" pitchFamily="34" charset="0"/>
              <a:buChar char="•"/>
            </a:pPr>
            <a:r>
              <a:rPr lang="en-US" dirty="0"/>
              <a:t>4) Aggressive follow-up on National Energy Efficiency Day (October 5, 2016!!!)</a:t>
            </a:r>
          </a:p>
          <a:p>
            <a:pPr marL="285750" indent="-285750">
              <a:buFont typeface="Arial" panose="020B0604020202020204" pitchFamily="34" charset="0"/>
              <a:buChar char="•"/>
            </a:pPr>
            <a:r>
              <a:rPr lang="en-US" dirty="0"/>
              <a:t>5) Create a technical reference manual for energy efficiency (GEFA to lead); to enable consistent crediting of energy efficiency measures under CPP, etc.</a:t>
            </a:r>
          </a:p>
          <a:p>
            <a:r>
              <a:rPr lang="en-US" dirty="0"/>
              <a:t>Topic 5: Adapting the Utility Business Model</a:t>
            </a:r>
          </a:p>
          <a:p>
            <a:pPr marL="285750" indent="-285750">
              <a:buFont typeface="Arial" panose="020B0604020202020204" pitchFamily="34" charset="0"/>
              <a:buChar char="•"/>
            </a:pPr>
            <a:r>
              <a:rPr lang="en-US" dirty="0"/>
              <a:t>1) Joint utility-transportation </a:t>
            </a:r>
            <a:r>
              <a:rPr lang="en-US" dirty="0" err="1"/>
              <a:t>decarbonization</a:t>
            </a:r>
            <a:r>
              <a:rPr lang="en-US" dirty="0"/>
              <a:t> approach</a:t>
            </a:r>
          </a:p>
          <a:p>
            <a:pPr marL="285750" indent="-285750">
              <a:buFont typeface="Arial" panose="020B0604020202020204" pitchFamily="34" charset="0"/>
              <a:buChar char="•"/>
            </a:pPr>
            <a:r>
              <a:rPr lang="en-US" dirty="0"/>
              <a:t>2) Regulatory framework that incents the deployment of clean/innovative technology via utilities (address rates, storage, etc.)</a:t>
            </a:r>
          </a:p>
          <a:p>
            <a:r>
              <a:rPr lang="en-US" dirty="0"/>
              <a:t>Topic 6: State Energy Planning</a:t>
            </a:r>
          </a:p>
          <a:p>
            <a:pPr marL="285750" indent="-285750">
              <a:buFont typeface="Arial" panose="020B0604020202020204" pitchFamily="34" charset="0"/>
              <a:buChar char="•"/>
            </a:pPr>
            <a:r>
              <a:rPr lang="en-US" dirty="0"/>
              <a:t>1) Prudent, ongoing state energy resiliency planning every 5 years</a:t>
            </a:r>
          </a:p>
          <a:p>
            <a:pPr marL="285750" indent="-285750">
              <a:buFont typeface="Arial" panose="020B0604020202020204" pitchFamily="34" charset="0"/>
              <a:buChar char="•"/>
            </a:pPr>
            <a:r>
              <a:rPr lang="en-US" dirty="0"/>
              <a:t>2) Create a central clearinghouse for communications, resources and planning about energy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24660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400" dirty="0"/>
              <a:t>It’s not November 8</a:t>
            </a:r>
            <a:r>
              <a:rPr lang="en-US" sz="5400" baseline="30000" dirty="0"/>
              <a:t>th</a:t>
            </a:r>
            <a:r>
              <a:rPr lang="en-US" sz="5400" dirty="0"/>
              <a:t> yet, but you can vote here:</a:t>
            </a:r>
            <a:r>
              <a:rPr lang="en-US" dirty="0"/>
              <a:t> </a:t>
            </a:r>
            <a:r>
              <a:rPr lang="en-US" sz="6600" dirty="0"/>
              <a:t>http://bit.do/COEF2</a:t>
            </a:r>
          </a:p>
        </p:txBody>
      </p:sp>
    </p:spTree>
    <p:extLst>
      <p:ext uri="{BB962C8B-B14F-4D97-AF65-F5344CB8AC3E}">
        <p14:creationId xmlns:p14="http://schemas.microsoft.com/office/powerpoint/2010/main" val="226011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716"/>
            <a:ext cx="8321042" cy="1450756"/>
          </a:xfrm>
        </p:spPr>
        <p:txBody>
          <a:bodyPr anchor="t" anchorCtr="0"/>
          <a:lstStyle/>
          <a:p>
            <a:r>
              <a:rPr lang="en-US" sz="2800" b="1" dirty="0">
                <a:solidFill>
                  <a:srgbClr val="93644E"/>
                </a:solidFill>
              </a:rPr>
              <a:t>Topic 1</a:t>
            </a:r>
            <a:br>
              <a:rPr lang="en-US" sz="3200" dirty="0"/>
            </a:br>
            <a:r>
              <a:rPr lang="en-US" sz="3200" b="1" dirty="0"/>
              <a:t>Maximizing Innovation, Economic Development and Jobs</a:t>
            </a:r>
          </a:p>
        </p:txBody>
      </p:sp>
      <p:pic>
        <p:nvPicPr>
          <p:cNvPr id="7" name="Picture 6"/>
          <p:cNvPicPr>
            <a:picLocks noChangeAspect="1"/>
          </p:cNvPicPr>
          <p:nvPr/>
        </p:nvPicPr>
        <p:blipFill>
          <a:blip r:embed="rId2"/>
          <a:stretch>
            <a:fillRect/>
          </a:stretch>
        </p:blipFill>
        <p:spPr>
          <a:xfrm>
            <a:off x="5651264" y="2338579"/>
            <a:ext cx="2937419" cy="3014047"/>
          </a:xfrm>
          <a:prstGeom prst="rect">
            <a:avLst/>
          </a:prstGeom>
        </p:spPr>
      </p:pic>
      <p:sp>
        <p:nvSpPr>
          <p:cNvPr id="8" name="Rectangle 7"/>
          <p:cNvSpPr/>
          <p:nvPr/>
        </p:nvSpPr>
        <p:spPr>
          <a:xfrm>
            <a:off x="540656" y="2138524"/>
            <a:ext cx="4717143"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rPr>
              <a:t>How can we: </a:t>
            </a:r>
            <a:endParaRPr kumimoji="0" lang="en-US" sz="1400" b="0" i="0" u="none" strike="noStrike" kern="0" cap="none" spc="0" normalizeH="0" baseline="0" noProof="0" dirty="0">
              <a:ln>
                <a:noFill/>
              </a:ln>
              <a:solidFill>
                <a:sysClr val="windowText" lastClr="000000"/>
              </a:solidFill>
              <a:effectLst/>
              <a:uLnTx/>
              <a:uFillTx/>
            </a:endParaRPr>
          </a:p>
        </p:txBody>
      </p:sp>
      <p:sp>
        <p:nvSpPr>
          <p:cNvPr id="17" name="Rectangle 16"/>
          <p:cNvSpPr/>
          <p:nvPr/>
        </p:nvSpPr>
        <p:spPr>
          <a:xfrm>
            <a:off x="769256" y="2708100"/>
            <a:ext cx="4717143" cy="2554545"/>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rPr>
              <a:t>Focus on our “unfair” advantages?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rPr>
              <a:t>build industry Ecosystems?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all" spc="0" normalizeH="0" baseline="0" noProof="0" dirty="0">
                <a:ln>
                  <a:noFill/>
                </a:ln>
                <a:solidFill>
                  <a:srgbClr val="1E3756"/>
                </a:solidFill>
                <a:effectLst>
                  <a:outerShdw blurRad="38100" dist="38100" dir="2700000" algn="tl">
                    <a:srgbClr val="000000">
                      <a:alpha val="43137"/>
                    </a:srgbClr>
                  </a:outerShdw>
                </a:effectLst>
                <a:uLnTx/>
                <a:uFillTx/>
                <a:latin typeface="Arial" pitchFamily="34" charset="0"/>
                <a:cs typeface="Arial" pitchFamily="34" charset="0"/>
                <a:sym typeface="Calibri"/>
                <a:rtl val="0"/>
              </a:rPr>
              <a:t>Localize the food &amp; energy models?</a:t>
            </a:r>
            <a:endParaRPr kumimoji="0" lang="en-US" sz="1400" b="0" i="0" u="none" strike="noStrike" kern="0" cap="none" spc="0" normalizeH="0" baseline="0" noProof="0" dirty="0">
              <a:ln>
                <a:noFill/>
              </a:ln>
              <a:solidFill>
                <a:sysClr val="windowText" lastClr="000000"/>
              </a:solidFill>
              <a:effectLst/>
              <a:uLnTx/>
              <a:uFillTx/>
            </a:endParaRPr>
          </a:p>
        </p:txBody>
      </p:sp>
      <p:sp>
        <p:nvSpPr>
          <p:cNvPr id="12" name="Rectangle 11"/>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sym typeface="Arial"/>
                <a:rtl val="0"/>
              </a:rPr>
              <a:t>Overview</a:t>
            </a:r>
          </a:p>
        </p:txBody>
      </p:sp>
      <p:sp>
        <p:nvSpPr>
          <p:cNvPr id="13" name="Rectangle 12"/>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CDDEA">
                    <a:lumMod val="75000"/>
                  </a:srgbClr>
                </a:solidFill>
                <a:effectLst/>
                <a:uLnTx/>
                <a:uFillTx/>
                <a:latin typeface="Calibri" panose="020F0502020204030204" pitchFamily="34" charset="0"/>
                <a:sym typeface="Arial"/>
                <a:rtl val="0"/>
              </a:rPr>
              <a:t>Discussion Questions</a:t>
            </a:r>
          </a:p>
        </p:txBody>
      </p:sp>
      <p:sp>
        <p:nvSpPr>
          <p:cNvPr id="18" name="Rectangle 17"/>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CDDEA">
                    <a:lumMod val="75000"/>
                  </a:srgbClr>
                </a:solidFill>
                <a:effectLst/>
                <a:uLnTx/>
                <a:uFillTx/>
                <a:latin typeface="Calibri" panose="020F0502020204030204" pitchFamily="34" charset="0"/>
                <a:sym typeface="Arial"/>
                <a:rtl val="0"/>
              </a:rPr>
              <a:t>No-Regrets Strategies</a:t>
            </a:r>
          </a:p>
        </p:txBody>
      </p:sp>
    </p:spTree>
    <p:extLst>
      <p:ext uri="{BB962C8B-B14F-4D97-AF65-F5344CB8AC3E}">
        <p14:creationId xmlns:p14="http://schemas.microsoft.com/office/powerpoint/2010/main" val="20073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716"/>
            <a:ext cx="8321042" cy="1450756"/>
          </a:xfrm>
        </p:spPr>
        <p:txBody>
          <a:bodyPr anchor="t" anchorCtr="0"/>
          <a:lstStyle/>
          <a:p>
            <a:r>
              <a:rPr lang="en-US" sz="2800" b="1" dirty="0">
                <a:solidFill>
                  <a:srgbClr val="93644E"/>
                </a:solidFill>
              </a:rPr>
              <a:t>Topic 1</a:t>
            </a:r>
            <a:br>
              <a:rPr lang="en-US" sz="3200" dirty="0"/>
            </a:br>
            <a:r>
              <a:rPr lang="en-US" sz="3200" b="1" dirty="0"/>
              <a:t>Maximizing Innovation, Economic Development and Jobs</a:t>
            </a:r>
          </a:p>
        </p:txBody>
      </p:sp>
      <p:pic>
        <p:nvPicPr>
          <p:cNvPr id="4" name="Picture 3"/>
          <p:cNvPicPr>
            <a:picLocks noChangeAspect="1"/>
          </p:cNvPicPr>
          <p:nvPr/>
        </p:nvPicPr>
        <p:blipFill>
          <a:blip r:embed="rId2"/>
          <a:stretch>
            <a:fillRect/>
          </a:stretch>
        </p:blipFill>
        <p:spPr>
          <a:xfrm>
            <a:off x="1665613" y="1825238"/>
            <a:ext cx="5773421" cy="3901529"/>
          </a:xfrm>
          <a:prstGeom prst="rect">
            <a:avLst/>
          </a:prstGeom>
        </p:spPr>
      </p:pic>
      <p:sp>
        <p:nvSpPr>
          <p:cNvPr id="7" name="Rectangle 6"/>
          <p:cNvSpPr/>
          <p:nvPr/>
        </p:nvSpPr>
        <p:spPr>
          <a:xfrm>
            <a:off x="41147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sym typeface="Arial"/>
                <a:rtl val="0"/>
              </a:rPr>
              <a:t>Overview</a:t>
            </a:r>
          </a:p>
        </p:txBody>
      </p:sp>
      <p:sp>
        <p:nvSpPr>
          <p:cNvPr id="8" name="Rectangle 7"/>
          <p:cNvSpPr/>
          <p:nvPr/>
        </p:nvSpPr>
        <p:spPr>
          <a:xfrm>
            <a:off x="3171580"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CDDEA">
                    <a:lumMod val="75000"/>
                  </a:srgbClr>
                </a:solidFill>
                <a:effectLst/>
                <a:uLnTx/>
                <a:uFillTx/>
                <a:latin typeface="Calibri" panose="020F0502020204030204" pitchFamily="34" charset="0"/>
                <a:sym typeface="Arial"/>
                <a:rtl val="0"/>
              </a:rPr>
              <a:t>Discussion Questions</a:t>
            </a:r>
          </a:p>
        </p:txBody>
      </p:sp>
      <p:sp>
        <p:nvSpPr>
          <p:cNvPr id="9" name="Rectangle 8"/>
          <p:cNvSpPr/>
          <p:nvPr/>
        </p:nvSpPr>
        <p:spPr>
          <a:xfrm>
            <a:off x="593786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CDDEA">
                    <a:lumMod val="75000"/>
                  </a:srgbClr>
                </a:solidFill>
                <a:effectLst/>
                <a:uLnTx/>
                <a:uFillTx/>
                <a:latin typeface="Calibri" panose="020F0502020204030204" pitchFamily="34" charset="0"/>
                <a:sym typeface="Arial"/>
                <a:rtl val="0"/>
              </a:rPr>
              <a:t>No-Regrets Strategies</a:t>
            </a:r>
          </a:p>
        </p:txBody>
      </p:sp>
    </p:spTree>
    <p:extLst>
      <p:ext uri="{BB962C8B-B14F-4D97-AF65-F5344CB8AC3E}">
        <p14:creationId xmlns:p14="http://schemas.microsoft.com/office/powerpoint/2010/main" val="314711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4716"/>
            <a:ext cx="8321042" cy="1450756"/>
          </a:xfrm>
        </p:spPr>
        <p:txBody>
          <a:bodyPr anchor="t" anchorCtr="0"/>
          <a:lstStyle/>
          <a:p>
            <a:r>
              <a:rPr lang="en-US" sz="2800" b="1" dirty="0">
                <a:solidFill>
                  <a:srgbClr val="93644E"/>
                </a:solidFill>
              </a:rPr>
              <a:t>Topic 1</a:t>
            </a:r>
            <a:br>
              <a:rPr lang="en-US" sz="3200" dirty="0"/>
            </a:br>
            <a:r>
              <a:rPr lang="en-US" sz="3200" b="1" dirty="0"/>
              <a:t>Maximizing Innovation, Economic Development and Jobs</a:t>
            </a:r>
          </a:p>
        </p:txBody>
      </p:sp>
      <p:sp>
        <p:nvSpPr>
          <p:cNvPr id="13" name="Title 1"/>
          <p:cNvSpPr txBox="1">
            <a:spLocks/>
          </p:cNvSpPr>
          <p:nvPr/>
        </p:nvSpPr>
        <p:spPr>
          <a:xfrm>
            <a:off x="650489" y="1135690"/>
            <a:ext cx="7543800" cy="1450756"/>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85000"/>
              </a:lnSpc>
              <a:spcBef>
                <a:spcPts val="0"/>
              </a:spcBef>
              <a:spcAft>
                <a:spcPts val="0"/>
              </a:spcAft>
              <a:buClr>
                <a:srgbClr val="1E3756"/>
              </a:buClr>
              <a:buFont typeface="Calibri"/>
              <a:buNone/>
              <a:defRPr sz="4000" b="0" i="0" u="none" strike="noStrike" cap="none" baseline="0">
                <a:solidFill>
                  <a:srgbClr val="1E3756"/>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l" defTabSz="914400" rtl="0" eaLnBrk="1" fontAlgn="auto" latinLnBrk="0" hangingPunct="1">
              <a:lnSpc>
                <a:spcPct val="85000"/>
              </a:lnSpc>
              <a:spcBef>
                <a:spcPts val="0"/>
              </a:spcBef>
              <a:spcAft>
                <a:spcPts val="0"/>
              </a:spcAft>
              <a:buClr>
                <a:srgbClr val="1E3756"/>
              </a:buClr>
              <a:buSzTx/>
              <a:buFont typeface="Calibri"/>
              <a:buNone/>
              <a:tabLst/>
              <a:defRPr/>
            </a:pPr>
            <a:r>
              <a:rPr kumimoji="0" lang="en-US" sz="3200" b="1" i="0" u="none" strike="noStrike" kern="0" cap="none" spc="0" normalizeH="0" baseline="0" noProof="0" dirty="0" err="1">
                <a:ln>
                  <a:noFill/>
                </a:ln>
                <a:solidFill>
                  <a:srgbClr val="1E3756"/>
                </a:solidFill>
                <a:effectLst/>
                <a:uLnTx/>
                <a:uFillTx/>
                <a:latin typeface="Calibri"/>
                <a:ea typeface="Calibri"/>
                <a:cs typeface="Calibri"/>
                <a:sym typeface="Calibri"/>
                <a:rtl val="0"/>
              </a:rPr>
              <a:t>Cleantech</a:t>
            </a:r>
            <a:r>
              <a:rPr kumimoji="0" lang="en-US" sz="3200" b="1" i="0" u="none" strike="noStrike" kern="0" cap="none" spc="0" normalizeH="0" baseline="0" noProof="0" dirty="0">
                <a:ln>
                  <a:noFill/>
                </a:ln>
                <a:solidFill>
                  <a:srgbClr val="1E3756"/>
                </a:solidFill>
                <a:effectLst/>
                <a:uLnTx/>
                <a:uFillTx/>
                <a:latin typeface="Calibri"/>
                <a:ea typeface="Calibri"/>
                <a:cs typeface="Calibri"/>
                <a:sym typeface="Calibri"/>
                <a:rtl val="0"/>
              </a:rPr>
              <a:t> industry status - 2015</a:t>
            </a:r>
          </a:p>
        </p:txBody>
      </p:sp>
      <p:sp>
        <p:nvSpPr>
          <p:cNvPr id="14" name="Content Placeholder 2"/>
          <p:cNvSpPr txBox="1">
            <a:spLocks/>
          </p:cNvSpPr>
          <p:nvPr/>
        </p:nvSpPr>
        <p:spPr>
          <a:xfrm>
            <a:off x="650488" y="2499362"/>
            <a:ext cx="7543801" cy="162667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AB620D"/>
                </a:solidFill>
                <a:latin typeface="Calibri"/>
                <a:ea typeface="Calibri"/>
                <a:cs typeface="Calibri"/>
                <a:sym typeface="Calibri"/>
                <a:rtl val="0"/>
              </a:defRPr>
            </a:lvl1pPr>
            <a:lvl2pPr marL="384048" marR="0" indent="-79248" algn="l" rtl="0">
              <a:lnSpc>
                <a:spcPct val="90000"/>
              </a:lnSpc>
              <a:spcBef>
                <a:spcPts val="200"/>
              </a:spcBef>
              <a:spcAft>
                <a:spcPts val="400"/>
              </a:spcAft>
              <a:buClr>
                <a:srgbClr val="4A7D43"/>
              </a:buClr>
              <a:buFont typeface="Noto Symbol"/>
              <a:buChar char="▪"/>
              <a:defRPr sz="1800" b="0" i="0" u="none" strike="noStrike" cap="none" baseline="0">
                <a:solidFill>
                  <a:srgbClr val="4A7D43"/>
                </a:solidFill>
                <a:latin typeface="Calibri"/>
                <a:ea typeface="Calibri"/>
                <a:cs typeface="Calibri"/>
                <a:sym typeface="Calibri"/>
                <a:rtl val="0"/>
              </a:defRPr>
            </a:lvl2pPr>
            <a:lvl3pPr marL="566928" marR="0" indent="-97027" algn="l" rtl="0">
              <a:lnSpc>
                <a:spcPct val="90000"/>
              </a:lnSpc>
              <a:spcBef>
                <a:spcPts val="200"/>
              </a:spcBef>
              <a:spcAft>
                <a:spcPts val="400"/>
              </a:spcAft>
              <a:buClr>
                <a:srgbClr val="8D4120"/>
              </a:buClr>
              <a:buFont typeface="Arial"/>
              <a:buChar char="•"/>
              <a:defRPr sz="1400" b="0" i="0" u="none" strike="noStrike" cap="none" baseline="0">
                <a:solidFill>
                  <a:srgbClr val="8D4120"/>
                </a:solidFill>
                <a:latin typeface="Calibri"/>
                <a:ea typeface="Calibri"/>
                <a:cs typeface="Calibri"/>
                <a:sym typeface="Calibri"/>
                <a:rtl val="0"/>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pPr marL="90488" marR="0" lvl="0" indent="250825"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Companies:  	801</a:t>
            </a:r>
          </a:p>
          <a:p>
            <a:pPr marL="90488" marR="0" lvl="0" indent="250825"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Jobs:	19,231</a:t>
            </a:r>
          </a:p>
          <a:p>
            <a:pPr marL="90488" marR="0" lvl="0" indent="250825"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Gross Revenue:	$3,333,211,625</a:t>
            </a:r>
          </a:p>
          <a:p>
            <a:pPr marL="91440" marR="0" lvl="0" indent="35560" algn="l" defTabSz="914400" rtl="0" eaLnBrk="1" fontAlgn="auto" latinLnBrk="0" hangingPunct="1">
              <a:lnSpc>
                <a:spcPct val="90000"/>
              </a:lnSpc>
              <a:spcBef>
                <a:spcPts val="1200"/>
              </a:spcBef>
              <a:spcAft>
                <a:spcPts val="200"/>
              </a:spcAft>
              <a:buClr>
                <a:schemeClr val="accent1"/>
              </a:buClr>
              <a:buSzTx/>
              <a:buFont typeface="Calibri"/>
              <a:buChar char=" "/>
              <a:tabLst/>
              <a:defRPr/>
            </a:pPr>
            <a:endParaRPr kumimoji="0" lang="en-US" sz="2000" b="0" i="0" u="none" strike="noStrike" kern="0" cap="none" spc="0" normalizeH="0" baseline="0" noProof="0" dirty="0">
              <a:ln>
                <a:noFill/>
              </a:ln>
              <a:solidFill>
                <a:srgbClr val="AB620D"/>
              </a:solidFill>
              <a:effectLst/>
              <a:uLnTx/>
              <a:uFillTx/>
              <a:latin typeface="Calibri"/>
              <a:ea typeface="Calibri"/>
              <a:cs typeface="Calibri"/>
              <a:sym typeface="Calibri"/>
              <a:rtl val="0"/>
            </a:endParaRPr>
          </a:p>
        </p:txBody>
      </p:sp>
      <p:sp>
        <p:nvSpPr>
          <p:cNvPr id="15" name="TextBox 14"/>
          <p:cNvSpPr txBox="1"/>
          <p:nvPr/>
        </p:nvSpPr>
        <p:spPr>
          <a:xfrm>
            <a:off x="744830" y="3726852"/>
            <a:ext cx="6469093" cy="241296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1E3756"/>
                </a:solidFill>
                <a:effectLst/>
                <a:uLnTx/>
                <a:uFillTx/>
                <a:latin typeface="Calibri"/>
                <a:ea typeface="Calibri"/>
                <a:cs typeface="Calibri"/>
                <a:sym typeface="Calibri"/>
                <a:rtl val="0"/>
              </a:rPr>
              <a:t>Cleantech</a:t>
            </a:r>
            <a:r>
              <a:rPr kumimoji="0" lang="en-US" sz="3200" b="1" i="0" u="none" strike="noStrike" kern="0" cap="none" spc="0" normalizeH="0" baseline="0" noProof="0" dirty="0">
                <a:ln>
                  <a:noFill/>
                </a:ln>
                <a:solidFill>
                  <a:srgbClr val="1E3756"/>
                </a:solidFill>
                <a:effectLst/>
                <a:uLnTx/>
                <a:uFillTx/>
                <a:latin typeface="Calibri"/>
                <a:ea typeface="Calibri"/>
                <a:cs typeface="Calibri"/>
                <a:sym typeface="Calibri"/>
                <a:rtl val="0"/>
              </a:rPr>
              <a:t> Industry Future????</a:t>
            </a:r>
            <a:endParaRPr kumimoji="0" lang="en-US" sz="1800" b="0" i="0" u="none" strike="noStrike" kern="0" cap="none" spc="0" normalizeH="0" baseline="0" noProof="0" dirty="0">
              <a:ln>
                <a:noFill/>
              </a:ln>
              <a:solidFill>
                <a:sysClr val="windowText" lastClr="000000"/>
              </a:solidFill>
              <a:effectLst/>
              <a:uLnTx/>
              <a:uFillTx/>
            </a:endParaRPr>
          </a:p>
          <a:p>
            <a:pPr marL="90488" marR="0" lvl="0" indent="0" defTabSz="914400" eaLnBrk="1" fontAlgn="auto" latinLnBrk="0" hangingPunct="1">
              <a:lnSpc>
                <a:spcPct val="90000"/>
              </a:lnSpc>
              <a:spcBef>
                <a:spcPts val="0"/>
              </a:spcBef>
              <a:spcAft>
                <a:spcPts val="0"/>
              </a:spcAft>
              <a:buClr>
                <a:schemeClr val="accent1"/>
              </a:buClr>
              <a:buSzTx/>
              <a:buFontTx/>
              <a:buNone/>
              <a:tabLst>
                <a:tab pos="2111375" algn="l"/>
              </a:tabLst>
              <a:defRPr/>
            </a:pPr>
            <a:endParaRPr kumimoji="0" lang="en-US" sz="11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endParaRPr>
          </a:p>
          <a:p>
            <a:pPr marL="90488" marR="0" lvl="0" indent="250825" defTabSz="91440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Autonomous Electric Vehicles</a:t>
            </a:r>
          </a:p>
          <a:p>
            <a:pPr marL="90488" marR="0" lvl="0" indent="250825" defTabSz="91440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Energy Storage</a:t>
            </a:r>
          </a:p>
          <a:p>
            <a:pPr marL="90488" marR="0" lvl="0" indent="250825" defTabSz="91440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Robots (cheap) for everything!</a:t>
            </a:r>
          </a:p>
          <a:p>
            <a:pPr marL="90488" marR="0" lvl="0" indent="250825" defTabSz="914400" eaLnBrk="1" fontAlgn="auto" latinLnBrk="0" hangingPunct="1">
              <a:lnSpc>
                <a:spcPct val="90000"/>
              </a:lnSpc>
              <a:spcBef>
                <a:spcPts val="0"/>
              </a:spcBef>
              <a:spcAft>
                <a:spcPts val="0"/>
              </a:spcAft>
              <a:buClr>
                <a:schemeClr val="accent1"/>
              </a:buClr>
              <a:buSzTx/>
              <a:buFont typeface="Arial" panose="020B0604020202020204" pitchFamily="34" charset="0"/>
              <a:buChar char="•"/>
              <a:tabLst>
                <a:tab pos="2111375" algn="l"/>
              </a:tabLst>
              <a:defRPr/>
            </a:pPr>
            <a:r>
              <a:rPr kumimoji="0" lang="en-US" sz="2000" b="0" i="0" u="none" strike="noStrike" kern="0" cap="none" spc="0" normalizeH="0" baseline="0" noProof="0" dirty="0">
                <a:ln>
                  <a:noFill/>
                </a:ln>
                <a:solidFill>
                  <a:schemeClr val="accent2">
                    <a:lumMod val="75000"/>
                  </a:schemeClr>
                </a:solidFill>
                <a:effectLst/>
                <a:uLnTx/>
                <a:uFillTx/>
                <a:latin typeface="Calibri"/>
                <a:ea typeface="Calibri"/>
                <a:cs typeface="Calibri"/>
                <a:sym typeface="Calibri"/>
                <a:rtl val="0"/>
              </a:rPr>
              <a:t>Change in business models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Rectangle 8"/>
          <p:cNvSpPr/>
          <p:nvPr/>
        </p:nvSpPr>
        <p:spPr>
          <a:xfrm>
            <a:off x="411478" y="1313837"/>
            <a:ext cx="2761488" cy="38821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CDDEA">
                    <a:lumMod val="75000"/>
                  </a:srgbClr>
                </a:solidFill>
                <a:effectLst/>
                <a:uLnTx/>
                <a:uFillTx/>
                <a:latin typeface="Calibri" panose="020F0502020204030204" pitchFamily="34" charset="0"/>
                <a:sym typeface="Arial"/>
                <a:rtl val="0"/>
              </a:rPr>
              <a:t>Overview</a:t>
            </a:r>
          </a:p>
        </p:txBody>
      </p:sp>
      <p:sp>
        <p:nvSpPr>
          <p:cNvPr id="10" name="Rectangle 9"/>
          <p:cNvSpPr/>
          <p:nvPr/>
        </p:nvSpPr>
        <p:spPr>
          <a:xfrm>
            <a:off x="3171580"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FF"/>
                </a:solidFill>
                <a:latin typeface="Calibri" panose="020F0502020204030204" pitchFamily="34" charset="0"/>
              </a:rPr>
              <a:t>Discussion Questions</a:t>
            </a:r>
          </a:p>
        </p:txBody>
      </p:sp>
      <p:sp>
        <p:nvSpPr>
          <p:cNvPr id="16" name="Rectangle 15"/>
          <p:cNvSpPr/>
          <p:nvPr/>
        </p:nvSpPr>
        <p:spPr>
          <a:xfrm>
            <a:off x="5937868" y="1313837"/>
            <a:ext cx="2761488" cy="388214"/>
          </a:xfrm>
          <a:prstGeom prst="rect">
            <a:avLst/>
          </a:prstGeom>
          <a:solidFill>
            <a:srgbClr val="A75F0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sym typeface="Arial"/>
                <a:rtl val="0"/>
              </a:rPr>
              <a:t>No-Regrets Strategies</a:t>
            </a:r>
          </a:p>
        </p:txBody>
      </p:sp>
    </p:spTree>
    <p:extLst>
      <p:ext uri="{BB962C8B-B14F-4D97-AF65-F5344CB8AC3E}">
        <p14:creationId xmlns:p14="http://schemas.microsoft.com/office/powerpoint/2010/main" val="147579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13769"/>
            <a:ext cx="8321042" cy="1450756"/>
          </a:xfrm>
        </p:spPr>
        <p:txBody>
          <a:bodyPr anchor="t" anchorCtr="0"/>
          <a:lstStyle/>
          <a:p>
            <a:r>
              <a:rPr lang="en-US" sz="2800" b="1" dirty="0">
                <a:solidFill>
                  <a:srgbClr val="93644E"/>
                </a:solidFill>
              </a:rPr>
              <a:t>Topic 2</a:t>
            </a:r>
            <a:br>
              <a:rPr lang="en-US" sz="3200" dirty="0"/>
            </a:br>
            <a:r>
              <a:rPr lang="en-US" sz="3200" b="1" dirty="0"/>
              <a:t>Supporting Economic Transition Opportunities in the Event of Power Plant Closings </a:t>
            </a:r>
          </a:p>
        </p:txBody>
      </p:sp>
      <p:sp>
        <p:nvSpPr>
          <p:cNvPr id="5" name="Shape 68"/>
          <p:cNvSpPr txBox="1">
            <a:spLocks noGrp="1"/>
          </p:cNvSpPr>
          <p:nvPr>
            <p:ph type="body" idx="1"/>
          </p:nvPr>
        </p:nvSpPr>
        <p:spPr>
          <a:xfrm>
            <a:off x="1302417" y="1859280"/>
            <a:ext cx="5814664"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100000"/>
              <a:buFont typeface="Calibri"/>
              <a:buChar char=" "/>
            </a:pPr>
            <a:r>
              <a:rPr lang="en-US" sz="2400" b="1" i="0" u="none" strike="noStrike" cap="none" baseline="0" dirty="0">
                <a:solidFill>
                  <a:srgbClr val="1E3756"/>
                </a:solidFill>
                <a:latin typeface="Calibri"/>
                <a:ea typeface="Calibri"/>
                <a:cs typeface="Calibri"/>
                <a:sym typeface="Calibri"/>
              </a:rPr>
              <a:t>Expert Presenter and Discussion Leader:</a:t>
            </a:r>
          </a:p>
          <a:p>
            <a:pPr marL="384048" marR="0" lvl="1" indent="-193548" algn="l" rtl="0">
              <a:lnSpc>
                <a:spcPct val="80000"/>
              </a:lnSpc>
              <a:spcBef>
                <a:spcPts val="800"/>
              </a:spcBef>
              <a:spcAft>
                <a:spcPts val="0"/>
              </a:spcAft>
              <a:buClr>
                <a:srgbClr val="4A7D43"/>
              </a:buClr>
              <a:buSzPct val="100000"/>
              <a:buFont typeface="Noto Symbol"/>
              <a:buChar char="▪"/>
            </a:pPr>
            <a:r>
              <a:rPr lang="en-US" sz="2400" b="0" i="0" u="none" strike="noStrike" cap="none" baseline="0" dirty="0">
                <a:solidFill>
                  <a:srgbClr val="4A7D43"/>
                </a:solidFill>
                <a:latin typeface="Calibri"/>
                <a:ea typeface="Calibri"/>
                <a:cs typeface="Calibri"/>
                <a:sym typeface="Calibri"/>
              </a:rPr>
              <a:t>Ian Karra</a:t>
            </a:r>
          </a:p>
          <a:p>
            <a:pPr marL="384048" marR="0" lvl="2" indent="-3047" algn="l" rtl="0">
              <a:lnSpc>
                <a:spcPct val="80000"/>
              </a:lnSpc>
              <a:spcBef>
                <a:spcPts val="200"/>
              </a:spcBef>
              <a:spcAft>
                <a:spcPts val="0"/>
              </a:spcAft>
              <a:buClr>
                <a:srgbClr val="8D4120"/>
              </a:buClr>
              <a:buSzPct val="25000"/>
              <a:buFont typeface="Arial"/>
              <a:buNone/>
            </a:pPr>
            <a:r>
              <a:rPr lang="en-US" sz="1800" b="0" i="0" u="none" strike="noStrike" cap="none" baseline="0" dirty="0">
                <a:solidFill>
                  <a:srgbClr val="8D4120"/>
                </a:solidFill>
                <a:latin typeface="Calibri"/>
                <a:ea typeface="Calibri"/>
                <a:cs typeface="Calibri"/>
                <a:sym typeface="Calibri"/>
              </a:rPr>
              <a:t>Sierra Club</a:t>
            </a:r>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a:p>
            <a:pPr lvl="0" indent="-91440">
              <a:lnSpc>
                <a:spcPct val="80000"/>
              </a:lnSpc>
              <a:spcBef>
                <a:spcPts val="1600"/>
              </a:spcBef>
              <a:spcAft>
                <a:spcPts val="0"/>
              </a:spcAft>
              <a:buSzPct val="100000"/>
            </a:pPr>
            <a:r>
              <a:rPr lang="en-US" sz="2400" b="1" dirty="0">
                <a:solidFill>
                  <a:srgbClr val="1E3756"/>
                </a:solidFill>
              </a:rPr>
              <a:t>Recorder: </a:t>
            </a:r>
          </a:p>
          <a:p>
            <a:pPr lvl="1" indent="-193548">
              <a:lnSpc>
                <a:spcPct val="80000"/>
              </a:lnSpc>
              <a:spcBef>
                <a:spcPts val="800"/>
              </a:spcBef>
              <a:spcAft>
                <a:spcPts val="0"/>
              </a:spcAft>
              <a:buSzPct val="100000"/>
            </a:pPr>
            <a:r>
              <a:rPr lang="en-US" sz="2400" dirty="0"/>
              <a:t>Jenna McGrath</a:t>
            </a:r>
          </a:p>
          <a:p>
            <a:pPr marL="384048" lvl="2" indent="-3047">
              <a:lnSpc>
                <a:spcPct val="80000"/>
              </a:lnSpc>
              <a:spcAft>
                <a:spcPts val="0"/>
              </a:spcAft>
              <a:buSzPct val="25000"/>
              <a:buNone/>
            </a:pPr>
            <a:r>
              <a:rPr lang="en-US" sz="1800" dirty="0"/>
              <a:t>Georgia Tech</a:t>
            </a:r>
          </a:p>
          <a:p>
            <a:endParaRPr lang="en-US" dirty="0"/>
          </a:p>
          <a:p>
            <a:pPr marL="384048" marR="0" lvl="2" indent="-3047" algn="l" rtl="0">
              <a:lnSpc>
                <a:spcPct val="80000"/>
              </a:lnSpc>
              <a:spcBef>
                <a:spcPts val="200"/>
              </a:spcBef>
              <a:spcAft>
                <a:spcPts val="0"/>
              </a:spcAft>
              <a:buClr>
                <a:srgbClr val="8D4120"/>
              </a:buClr>
              <a:buSzPct val="25000"/>
              <a:buFont typeface="Arial"/>
              <a:buNone/>
            </a:pPr>
            <a:endParaRPr lang="en-US" sz="1800" b="0" i="0" u="none" strike="noStrike" cap="none" baseline="0" dirty="0">
              <a:solidFill>
                <a:srgbClr val="8D4120"/>
              </a:solidFill>
              <a:latin typeface="Calibri"/>
              <a:ea typeface="Calibri"/>
              <a:cs typeface="Calibri"/>
              <a:sym typeface="Calibri"/>
            </a:endParaRPr>
          </a:p>
        </p:txBody>
      </p:sp>
      <p:cxnSp>
        <p:nvCxnSpPr>
          <p:cNvPr id="7" name="Straight Connector 6"/>
          <p:cNvCxnSpPr/>
          <p:nvPr/>
        </p:nvCxnSpPr>
        <p:spPr>
          <a:xfrm>
            <a:off x="411479" y="1316569"/>
            <a:ext cx="83210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75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1479" y="-13768"/>
            <a:ext cx="8321100" cy="1450800"/>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2</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Supporting Economic Transition Opportunities in the Event of Power Plant Closings </a:t>
            </a:r>
          </a:p>
        </p:txBody>
      </p:sp>
      <p:sp>
        <p:nvSpPr>
          <p:cNvPr id="48" name="Shape 48"/>
          <p:cNvSpPr/>
          <p:nvPr/>
        </p:nvSpPr>
        <p:spPr>
          <a:xfrm>
            <a:off x="411477" y="1313837"/>
            <a:ext cx="2761500" cy="388199"/>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0" cap="none" spc="0" normalizeH="0" baseline="0" noProof="0">
                <a:ln>
                  <a:noFill/>
                </a:ln>
                <a:solidFill>
                  <a:srgbClr val="FFFFFF"/>
                </a:solidFill>
                <a:effectLst/>
                <a:uLnTx/>
                <a:uFillTx/>
                <a:latin typeface="Calibri"/>
                <a:ea typeface="Calibri"/>
                <a:cs typeface="Calibri"/>
                <a:sym typeface="Calibri"/>
              </a:rPr>
              <a:t>Overview</a:t>
            </a:r>
          </a:p>
        </p:txBody>
      </p:sp>
      <p:sp>
        <p:nvSpPr>
          <p:cNvPr id="49" name="Shape 49"/>
          <p:cNvSpPr/>
          <p:nvPr/>
        </p:nvSpPr>
        <p:spPr>
          <a:xfrm>
            <a:off x="3171580" y="1313837"/>
            <a:ext cx="2761499"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Discussion Questions</a:t>
            </a:r>
          </a:p>
        </p:txBody>
      </p:sp>
      <p:sp>
        <p:nvSpPr>
          <p:cNvPr id="50" name="Shape 50"/>
          <p:cNvSpPr/>
          <p:nvPr/>
        </p:nvSpPr>
        <p:spPr>
          <a:xfrm>
            <a:off x="5937867" y="1313837"/>
            <a:ext cx="2761500"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0" i="0" u="none" strike="noStrike" kern="0" cap="none" spc="0" normalizeH="0" baseline="0" noProof="0">
                <a:ln>
                  <a:noFill/>
                </a:ln>
                <a:solidFill>
                  <a:srgbClr val="7EA9CA"/>
                </a:solidFill>
                <a:effectLst/>
                <a:uLnTx/>
                <a:uFillTx/>
                <a:latin typeface="Calibri"/>
                <a:ea typeface="Calibri"/>
                <a:cs typeface="Calibri"/>
                <a:sym typeface="Calibri"/>
              </a:rPr>
              <a:t>No-Regrets Strategies</a:t>
            </a:r>
          </a:p>
        </p:txBody>
      </p:sp>
      <p:sp>
        <p:nvSpPr>
          <p:cNvPr id="51" name="Shape 51"/>
          <p:cNvSpPr txBox="1"/>
          <p:nvPr/>
        </p:nvSpPr>
        <p:spPr>
          <a:xfrm>
            <a:off x="417725" y="1702050"/>
            <a:ext cx="8269200" cy="3634200"/>
          </a:xfrm>
          <a:prstGeom prst="rect">
            <a:avLst/>
          </a:prstGeom>
          <a:noFill/>
          <a:ln>
            <a:noFill/>
          </a:ln>
        </p:spPr>
        <p:txBody>
          <a:bodyPr lIns="91425" tIns="91425" rIns="91425" bIns="91425" anchor="t" anchorCtr="0">
            <a:noAutofit/>
          </a:bodyPr>
          <a:lstStyle/>
          <a:p>
            <a:pPr marL="457200" marR="0" lvl="0" indent="-3683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200" b="1" i="0" u="none" strike="noStrike" kern="0" cap="none" spc="0" normalizeH="0" baseline="0" noProof="0">
                <a:ln>
                  <a:noFill/>
                </a:ln>
                <a:solidFill>
                  <a:sysClr val="windowText" lastClr="000000"/>
                </a:solidFill>
                <a:effectLst/>
                <a:uLnTx/>
                <a:uFillTx/>
                <a:latin typeface="Calibri"/>
                <a:ea typeface="Calibri"/>
                <a:cs typeface="Calibri"/>
                <a:sym typeface="Calibri"/>
              </a:rPr>
              <a:t>National transition from coal is underway</a:t>
            </a:r>
          </a:p>
          <a:p>
            <a:pPr marL="914400" marR="0" lvl="1" indent="-3556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000" b="1" i="0" u="none" strike="noStrike" kern="0" cap="none" spc="0" normalizeH="0" baseline="0" noProof="0">
                <a:ln>
                  <a:noFill/>
                </a:ln>
                <a:solidFill>
                  <a:sysClr val="windowText" lastClr="000000"/>
                </a:solidFill>
                <a:effectLst/>
                <a:uLnTx/>
                <a:uFillTx/>
                <a:latin typeface="Calibri"/>
                <a:ea typeface="Calibri"/>
                <a:cs typeface="Calibri"/>
                <a:sym typeface="Calibri"/>
              </a:rPr>
              <a:t>242</a:t>
            </a:r>
            <a:r>
              <a:rPr kumimoji="0" lang="en-US" sz="2000" b="0" i="0" u="none" strike="noStrike" kern="0" cap="none" spc="0" normalizeH="0" baseline="0" noProof="0">
                <a:ln>
                  <a:noFill/>
                </a:ln>
                <a:solidFill>
                  <a:sysClr val="windowText" lastClr="000000"/>
                </a:solidFill>
                <a:effectLst/>
                <a:uLnTx/>
                <a:uFillTx/>
                <a:latin typeface="Calibri"/>
                <a:ea typeface="Calibri"/>
                <a:cs typeface="Calibri"/>
                <a:sym typeface="Calibri"/>
              </a:rPr>
              <a:t> out of</a:t>
            </a:r>
            <a:r>
              <a:rPr kumimoji="0" lang="en-US" sz="2000" b="1" i="0" u="none" strike="noStrike" kern="0" cap="none" spc="0" normalizeH="0" baseline="0" noProof="0">
                <a:ln>
                  <a:noFill/>
                </a:ln>
                <a:solidFill>
                  <a:sysClr val="windowText" lastClr="000000"/>
                </a:solidFill>
                <a:effectLst/>
                <a:uLnTx/>
                <a:uFillTx/>
                <a:latin typeface="Calibri"/>
                <a:ea typeface="Calibri"/>
                <a:cs typeface="Calibri"/>
                <a:sym typeface="Calibri"/>
              </a:rPr>
              <a:t> 523</a:t>
            </a:r>
            <a:r>
              <a:rPr kumimoji="0" lang="en-US" sz="2000" b="0" i="0" u="none" strike="noStrike" kern="0" cap="none" spc="0" normalizeH="0" baseline="0" noProof="0">
                <a:ln>
                  <a:noFill/>
                </a:ln>
                <a:solidFill>
                  <a:sysClr val="windowText" lastClr="000000"/>
                </a:solidFill>
                <a:effectLst/>
                <a:uLnTx/>
                <a:uFillTx/>
                <a:latin typeface="Calibri"/>
                <a:ea typeface="Calibri"/>
                <a:cs typeface="Calibri"/>
                <a:sym typeface="Calibri"/>
              </a:rPr>
              <a:t> coal-fired power plants have been retired, announced for retirement, or have a specific retirement date</a:t>
            </a:r>
          </a:p>
          <a:p>
            <a:pPr marL="0" marR="0" lvl="0" indent="0" algn="just" defTabSz="914400" rtl="0" eaLnBrk="1" fontAlgn="auto" latinLnBrk="0" hangingPunct="1">
              <a:lnSpc>
                <a:spcPct val="100000"/>
              </a:lnSpc>
              <a:spcBef>
                <a:spcPts val="0"/>
              </a:spcBef>
              <a:spcAft>
                <a:spcPts val="10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a:p>
            <a:pPr marL="457200" marR="0" lvl="0" indent="-3683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200" b="1" i="0" u="none" strike="noStrike" kern="0" cap="none" spc="0" normalizeH="0" baseline="0" noProof="0">
                <a:ln>
                  <a:noFill/>
                </a:ln>
                <a:solidFill>
                  <a:sysClr val="windowText" lastClr="000000"/>
                </a:solidFill>
                <a:effectLst/>
                <a:uLnTx/>
                <a:uFillTx/>
                <a:latin typeface="Calibri"/>
                <a:ea typeface="Calibri"/>
                <a:cs typeface="Calibri"/>
                <a:sym typeface="Calibri"/>
              </a:rPr>
              <a:t>Economic and environmental sustainability are increasingly connected</a:t>
            </a:r>
          </a:p>
          <a:p>
            <a:pPr marL="0" marR="0" lvl="0" indent="0" algn="just" defTabSz="914400" rtl="0" eaLnBrk="1" fontAlgn="auto" latinLnBrk="0" hangingPunct="1">
              <a:lnSpc>
                <a:spcPct val="100000"/>
              </a:lnSpc>
              <a:spcBef>
                <a:spcPts val="0"/>
              </a:spcBef>
              <a:spcAft>
                <a:spcPts val="10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a:p>
            <a:pPr marL="457200" marR="0" lvl="0" indent="-3683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200" b="1" i="0" u="none" strike="noStrike" kern="0" cap="none" spc="0" normalizeH="0" baseline="0" noProof="0">
                <a:ln>
                  <a:noFill/>
                </a:ln>
                <a:solidFill>
                  <a:sysClr val="windowText" lastClr="000000"/>
                </a:solidFill>
                <a:effectLst/>
                <a:uLnTx/>
                <a:uFillTx/>
                <a:latin typeface="Calibri"/>
                <a:ea typeface="Calibri"/>
                <a:cs typeface="Calibri"/>
                <a:sym typeface="Calibri"/>
              </a:rPr>
              <a:t>Georgia’s transition needs are unique from the rest of Appalachia</a:t>
            </a:r>
          </a:p>
          <a:p>
            <a:pPr marL="914400" marR="0" lvl="1" indent="-3556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000" b="0" i="0" u="none" strike="noStrike" kern="0" cap="none" spc="0" normalizeH="0" baseline="0" noProof="0">
                <a:ln>
                  <a:noFill/>
                </a:ln>
                <a:solidFill>
                  <a:sysClr val="windowText" lastClr="000000"/>
                </a:solidFill>
                <a:effectLst/>
                <a:uLnTx/>
                <a:uFillTx/>
                <a:latin typeface="Calibri"/>
                <a:ea typeface="Calibri"/>
                <a:cs typeface="Calibri"/>
                <a:sym typeface="Calibri"/>
              </a:rPr>
              <a:t>Jobs at generating facilities, contractors, and downstream economic activity</a:t>
            </a:r>
          </a:p>
          <a:p>
            <a:pPr marL="914400" marR="0" lvl="1" indent="-3556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000" b="0" i="0" u="none" strike="noStrike" kern="0" cap="none" spc="0" normalizeH="0" baseline="0" noProof="0">
                <a:ln>
                  <a:noFill/>
                </a:ln>
                <a:solidFill>
                  <a:sysClr val="windowText" lastClr="000000"/>
                </a:solidFill>
                <a:effectLst/>
                <a:uLnTx/>
                <a:uFillTx/>
                <a:latin typeface="Calibri"/>
                <a:ea typeface="Calibri"/>
                <a:cs typeface="Calibri"/>
                <a:sym typeface="Calibri"/>
              </a:rPr>
              <a:t>Tax revenue*</a:t>
            </a:r>
          </a:p>
          <a:p>
            <a:pPr marL="0" marR="0" lvl="0" indent="0" algn="just" defTabSz="914400" rtl="0" eaLnBrk="1" fontAlgn="auto" latinLnBrk="0" hangingPunct="1">
              <a:lnSpc>
                <a:spcPct val="100000"/>
              </a:lnSpc>
              <a:spcBef>
                <a:spcPts val="0"/>
              </a:spcBef>
              <a:spcAft>
                <a:spcPts val="10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a:p>
            <a:pPr marL="457200" marR="0" lvl="0" indent="-368300" algn="just" defTabSz="914400" rtl="0" eaLnBrk="1" fontAlgn="auto" latinLnBrk="0" hangingPunct="1">
              <a:lnSpc>
                <a:spcPct val="100000"/>
              </a:lnSpc>
              <a:spcBef>
                <a:spcPts val="0"/>
              </a:spcBef>
              <a:spcAft>
                <a:spcPts val="100"/>
              </a:spcAft>
              <a:buClrTx/>
              <a:buSzPct val="100000"/>
              <a:buFont typeface="Calibri"/>
              <a:buChar char="●"/>
              <a:tabLst/>
              <a:defRPr/>
            </a:pPr>
            <a:r>
              <a:rPr kumimoji="0" lang="en-US" sz="2200" b="1" i="0" u="none" strike="noStrike" kern="0" cap="none" spc="0" normalizeH="0" baseline="0" noProof="0">
                <a:ln>
                  <a:noFill/>
                </a:ln>
                <a:solidFill>
                  <a:sysClr val="windowText" lastClr="000000"/>
                </a:solidFill>
                <a:effectLst/>
                <a:uLnTx/>
                <a:uFillTx/>
                <a:latin typeface="Calibri"/>
                <a:ea typeface="Calibri"/>
                <a:cs typeface="Calibri"/>
                <a:sym typeface="Calibri"/>
              </a:rPr>
              <a:t>Energy planning processes present both a challenge and an opportunity for economic development in coal communities</a:t>
            </a:r>
          </a:p>
          <a:p>
            <a:pPr marL="0" marR="0" lvl="0" indent="0" algn="just" defTabSz="914400" rtl="0" eaLnBrk="1" fontAlgn="auto" latinLnBrk="0" hangingPunct="1">
              <a:lnSpc>
                <a:spcPct val="100000"/>
              </a:lnSpc>
              <a:spcBef>
                <a:spcPts val="0"/>
              </a:spcBef>
              <a:spcAft>
                <a:spcPts val="75"/>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75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1" end="1"/>
                                            </p:txEl>
                                          </p:spTgt>
                                        </p:tgtEl>
                                        <p:attrNameLst>
                                          <p:attrName>style.visibility</p:attrName>
                                        </p:attrNameLst>
                                      </p:cBhvr>
                                      <p:to>
                                        <p:strVal val="visible"/>
                                      </p:to>
                                    </p:set>
                                    <p:animEffect transition="in" filter="fade">
                                      <p:cBhvr>
                                        <p:cTn id="17" dur="1000"/>
                                        <p:tgtEl>
                                          <p:spTgt spid="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animEffect transition="in" filter="fade">
                                      <p:cBhvr>
                                        <p:cTn id="22" dur="1000"/>
                                        <p:tgtEl>
                                          <p:spTgt spid="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animEffect transition="in" filter="fade">
                                      <p:cBhvr>
                                        <p:cTn id="27" dur="1000"/>
                                        <p:tgtEl>
                                          <p:spTgt spid="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
                                            <p:txEl>
                                              <p:pRg st="4" end="4"/>
                                            </p:txEl>
                                          </p:spTgt>
                                        </p:tgtEl>
                                        <p:attrNameLst>
                                          <p:attrName>style.visibility</p:attrName>
                                        </p:attrNameLst>
                                      </p:cBhvr>
                                      <p:to>
                                        <p:strVal val="visible"/>
                                      </p:to>
                                    </p:set>
                                    <p:animEffect transition="in" filter="fade">
                                      <p:cBhvr>
                                        <p:cTn id="32" dur="1000"/>
                                        <p:tgtEl>
                                          <p:spTgt spid="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xEl>
                                              <p:pRg st="5" end="5"/>
                                            </p:txEl>
                                          </p:spTgt>
                                        </p:tgtEl>
                                        <p:attrNameLst>
                                          <p:attrName>style.visibility</p:attrName>
                                        </p:attrNameLst>
                                      </p:cBhvr>
                                      <p:to>
                                        <p:strVal val="visible"/>
                                      </p:to>
                                    </p:set>
                                    <p:animEffect transition="in" filter="fade">
                                      <p:cBhvr>
                                        <p:cTn id="37" dur="1000"/>
                                        <p:tgtEl>
                                          <p:spTgt spid="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xEl>
                                              <p:pRg st="6" end="6"/>
                                            </p:txEl>
                                          </p:spTgt>
                                        </p:tgtEl>
                                        <p:attrNameLst>
                                          <p:attrName>style.visibility</p:attrName>
                                        </p:attrNameLst>
                                      </p:cBhvr>
                                      <p:to>
                                        <p:strVal val="visible"/>
                                      </p:to>
                                    </p:set>
                                    <p:animEffect transition="in" filter="fade">
                                      <p:cBhvr>
                                        <p:cTn id="42" dur="1000"/>
                                        <p:tgtEl>
                                          <p:spTgt spid="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xEl>
                                              <p:pRg st="7" end="7"/>
                                            </p:txEl>
                                          </p:spTgt>
                                        </p:tgtEl>
                                        <p:attrNameLst>
                                          <p:attrName>style.visibility</p:attrName>
                                        </p:attrNameLst>
                                      </p:cBhvr>
                                      <p:to>
                                        <p:strVal val="visible"/>
                                      </p:to>
                                    </p:set>
                                    <p:animEffect transition="in" filter="fade">
                                      <p:cBhvr>
                                        <p:cTn id="47" dur="1000"/>
                                        <p:tgtEl>
                                          <p:spTgt spid="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
                                            <p:txEl>
                                              <p:pRg st="8" end="8"/>
                                            </p:txEl>
                                          </p:spTgt>
                                        </p:tgtEl>
                                        <p:attrNameLst>
                                          <p:attrName>style.visibility</p:attrName>
                                        </p:attrNameLst>
                                      </p:cBhvr>
                                      <p:to>
                                        <p:strVal val="visible"/>
                                      </p:to>
                                    </p:set>
                                    <p:animEffect transition="in" filter="fade">
                                      <p:cBhvr>
                                        <p:cTn id="52" dur="1000"/>
                                        <p:tgtEl>
                                          <p:spTgt spid="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
                                            <p:txEl>
                                              <p:pRg st="9" end="9"/>
                                            </p:txEl>
                                          </p:spTgt>
                                        </p:tgtEl>
                                        <p:attrNameLst>
                                          <p:attrName>style.visibility</p:attrName>
                                        </p:attrNameLst>
                                      </p:cBhvr>
                                      <p:to>
                                        <p:strVal val="visible"/>
                                      </p:to>
                                    </p:set>
                                    <p:animEffect transition="in" filter="fade">
                                      <p:cBhvr>
                                        <p:cTn id="57" dur="1000"/>
                                        <p:tgtEl>
                                          <p:spTgt spid="5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
                                            <p:txEl>
                                              <p:pRg st="10" end="10"/>
                                            </p:txEl>
                                          </p:spTgt>
                                        </p:tgtEl>
                                        <p:attrNameLst>
                                          <p:attrName>style.visibility</p:attrName>
                                        </p:attrNameLst>
                                      </p:cBhvr>
                                      <p:to>
                                        <p:strVal val="visible"/>
                                      </p:to>
                                    </p:set>
                                    <p:animEffect transition="in" filter="fade">
                                      <p:cBhvr>
                                        <p:cTn id="62" dur="1000"/>
                                        <p:tgtEl>
                                          <p:spTgt spid="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11479" y="-13768"/>
            <a:ext cx="8321100" cy="1450800"/>
          </a:xfrm>
          <a:prstGeom prst="rect">
            <a:avLst/>
          </a:prstGeom>
          <a:noFill/>
          <a:ln>
            <a:noFill/>
          </a:ln>
        </p:spPr>
        <p:txBody>
          <a:bodyPr lIns="91425" tIns="91425" rIns="91425" bIns="91425" anchor="t" anchorCtr="0">
            <a:noAutofit/>
          </a:bodyPr>
          <a:lstStyle/>
          <a:p>
            <a:pPr marL="0" marR="0" lvl="0" indent="0" algn="l" rtl="0">
              <a:lnSpc>
                <a:spcPct val="85000"/>
              </a:lnSpc>
              <a:spcBef>
                <a:spcPts val="0"/>
              </a:spcBef>
              <a:spcAft>
                <a:spcPts val="0"/>
              </a:spcAft>
              <a:buClr>
                <a:srgbClr val="1E3756"/>
              </a:buClr>
              <a:buSzPct val="25000"/>
              <a:buFont typeface="Calibri"/>
              <a:buNone/>
            </a:pPr>
            <a:r>
              <a:rPr lang="en-US" sz="2800" b="1" i="0" u="none" strike="noStrike" cap="none">
                <a:solidFill>
                  <a:srgbClr val="93644E"/>
                </a:solidFill>
                <a:latin typeface="Calibri"/>
                <a:ea typeface="Calibri"/>
                <a:cs typeface="Calibri"/>
                <a:sym typeface="Calibri"/>
              </a:rPr>
              <a:t>Topic 2</a:t>
            </a:r>
            <a:br>
              <a:rPr lang="en-US" sz="3200" b="0" i="0" u="none" strike="noStrike" cap="none">
                <a:solidFill>
                  <a:srgbClr val="1E3756"/>
                </a:solidFill>
                <a:latin typeface="Calibri"/>
                <a:ea typeface="Calibri"/>
                <a:cs typeface="Calibri"/>
                <a:sym typeface="Calibri"/>
              </a:rPr>
            </a:br>
            <a:r>
              <a:rPr lang="en-US" sz="3200" b="1" i="0" u="none" strike="noStrike" cap="none">
                <a:solidFill>
                  <a:srgbClr val="1E3756"/>
                </a:solidFill>
                <a:latin typeface="Calibri"/>
                <a:ea typeface="Calibri"/>
                <a:cs typeface="Calibri"/>
                <a:sym typeface="Calibri"/>
              </a:rPr>
              <a:t>Supporting Economic Transition Opportunities in the Event of Power Plant Closings </a:t>
            </a:r>
          </a:p>
        </p:txBody>
      </p:sp>
      <p:sp>
        <p:nvSpPr>
          <p:cNvPr id="57" name="Shape 57"/>
          <p:cNvSpPr/>
          <p:nvPr/>
        </p:nvSpPr>
        <p:spPr>
          <a:xfrm>
            <a:off x="411477" y="1313837"/>
            <a:ext cx="2761500" cy="388199"/>
          </a:xfrm>
          <a:prstGeom prst="rect">
            <a:avLst/>
          </a:prstGeom>
          <a:solidFill>
            <a:srgbClr val="A75F0A"/>
          </a:solid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FFFFFF"/>
                </a:solidFill>
                <a:latin typeface="Calibri"/>
                <a:ea typeface="Calibri"/>
                <a:cs typeface="Calibri"/>
                <a:sym typeface="Calibri"/>
              </a:rPr>
              <a:t>Overview</a:t>
            </a:r>
          </a:p>
        </p:txBody>
      </p:sp>
      <p:sp>
        <p:nvSpPr>
          <p:cNvPr id="58" name="Shape 58"/>
          <p:cNvSpPr/>
          <p:nvPr/>
        </p:nvSpPr>
        <p:spPr>
          <a:xfrm>
            <a:off x="3171580" y="1313837"/>
            <a:ext cx="2761499"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Discussion Questions</a:t>
            </a:r>
          </a:p>
        </p:txBody>
      </p:sp>
      <p:sp>
        <p:nvSpPr>
          <p:cNvPr id="59" name="Shape 59"/>
          <p:cNvSpPr/>
          <p:nvPr/>
        </p:nvSpPr>
        <p:spPr>
          <a:xfrm>
            <a:off x="5937867" y="1313837"/>
            <a:ext cx="2761500" cy="388199"/>
          </a:xfrm>
          <a:prstGeom prst="rect">
            <a:avLst/>
          </a:prstGeom>
          <a:noFill/>
          <a:ln w="12700" cap="flat" cmpd="sng">
            <a:solidFill>
              <a:srgbClr val="A65F0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7EA9CA"/>
                </a:solidFill>
                <a:latin typeface="Calibri"/>
                <a:ea typeface="Calibri"/>
                <a:cs typeface="Calibri"/>
                <a:sym typeface="Calibri"/>
              </a:rPr>
              <a:t>No-Regrets Strategies</a:t>
            </a:r>
          </a:p>
        </p:txBody>
      </p:sp>
      <p:sp>
        <p:nvSpPr>
          <p:cNvPr id="60" name="Shape 60"/>
          <p:cNvSpPr txBox="1"/>
          <p:nvPr/>
        </p:nvSpPr>
        <p:spPr>
          <a:xfrm>
            <a:off x="411475" y="1702025"/>
            <a:ext cx="3981600" cy="3740700"/>
          </a:xfrm>
          <a:prstGeom prst="rect">
            <a:avLst/>
          </a:prstGeom>
          <a:noFill/>
          <a:ln>
            <a:noFill/>
          </a:ln>
        </p:spPr>
        <p:txBody>
          <a:bodyPr lIns="91425" tIns="91425" rIns="91425" bIns="91425" anchor="t" anchorCtr="0">
            <a:noAutofit/>
          </a:bodyPr>
          <a:lstStyle/>
          <a:p>
            <a:pPr lvl="0">
              <a:spcBef>
                <a:spcPts val="0"/>
              </a:spcBef>
              <a:buNone/>
            </a:pPr>
            <a:r>
              <a:rPr lang="en-US" sz="2200" b="1" u="sng">
                <a:latin typeface="Calibri"/>
                <a:ea typeface="Calibri"/>
                <a:cs typeface="Calibri"/>
                <a:sym typeface="Calibri"/>
              </a:rPr>
              <a:t>Opportunities</a:t>
            </a:r>
          </a:p>
          <a:p>
            <a:pPr lvl="0">
              <a:spcBef>
                <a:spcPts val="0"/>
              </a:spcBef>
              <a:buNone/>
            </a:pPr>
            <a:endParaRPr sz="1800">
              <a:latin typeface="Calibri"/>
              <a:ea typeface="Calibri"/>
              <a:cs typeface="Calibri"/>
              <a:sym typeface="Calibri"/>
            </a:endParaRPr>
          </a:p>
          <a:p>
            <a:pPr marL="457200" lvl="0" indent="-342900" rtl="0">
              <a:spcBef>
                <a:spcPts val="0"/>
              </a:spcBef>
              <a:buSzPct val="100000"/>
              <a:buFont typeface="Calibri"/>
              <a:buChar char="●"/>
            </a:pPr>
            <a:r>
              <a:rPr lang="en-US" sz="1800" b="1">
                <a:latin typeface="Calibri"/>
                <a:ea typeface="Calibri"/>
                <a:cs typeface="Calibri"/>
                <a:sym typeface="Calibri"/>
              </a:rPr>
              <a:t>TVA Widows Creek Plant</a:t>
            </a:r>
          </a:p>
          <a:p>
            <a:pPr marL="914400" lvl="1" indent="-342900" rtl="0">
              <a:spcBef>
                <a:spcPts val="0"/>
              </a:spcBef>
              <a:buSzPct val="100000"/>
              <a:buFont typeface="Calibri"/>
              <a:buChar char="○"/>
            </a:pPr>
            <a:r>
              <a:rPr lang="en-US" sz="1800">
                <a:latin typeface="Calibri"/>
                <a:ea typeface="Calibri"/>
                <a:cs typeface="Calibri"/>
                <a:sym typeface="Calibri"/>
              </a:rPr>
              <a:t>1600 MW coal plant -&gt; $600 million Google data center</a:t>
            </a:r>
          </a:p>
          <a:p>
            <a:pPr lvl="0" rtl="0">
              <a:spcBef>
                <a:spcPts val="0"/>
              </a:spcBef>
              <a:buNone/>
            </a:pPr>
            <a:endParaRPr sz="1000">
              <a:latin typeface="Calibri"/>
              <a:ea typeface="Calibri"/>
              <a:cs typeface="Calibri"/>
              <a:sym typeface="Calibri"/>
            </a:endParaRPr>
          </a:p>
          <a:p>
            <a:pPr marL="457200" lvl="0" indent="-342900" rtl="0">
              <a:spcBef>
                <a:spcPts val="0"/>
              </a:spcBef>
              <a:buSzPct val="100000"/>
              <a:buFont typeface="Calibri"/>
              <a:buChar char="●"/>
            </a:pPr>
            <a:r>
              <a:rPr lang="en-US" sz="1800" b="1">
                <a:latin typeface="Calibri"/>
                <a:ea typeface="Calibri"/>
                <a:cs typeface="Calibri"/>
                <a:sym typeface="Calibri"/>
              </a:rPr>
              <a:t>Donation of Plant Kraft</a:t>
            </a:r>
          </a:p>
          <a:p>
            <a:pPr lvl="0" rtl="0">
              <a:spcBef>
                <a:spcPts val="0"/>
              </a:spcBef>
              <a:buNone/>
            </a:pPr>
            <a:endParaRPr sz="1000" b="1">
              <a:latin typeface="Calibri"/>
              <a:ea typeface="Calibri"/>
              <a:cs typeface="Calibri"/>
              <a:sym typeface="Calibri"/>
            </a:endParaRPr>
          </a:p>
          <a:p>
            <a:pPr marL="457200" lvl="0" indent="-342900" rtl="0">
              <a:spcBef>
                <a:spcPts val="0"/>
              </a:spcBef>
              <a:buSzPct val="100000"/>
              <a:buFont typeface="Calibri"/>
              <a:buChar char="●"/>
            </a:pPr>
            <a:r>
              <a:rPr lang="en-US" sz="1800" b="1">
                <a:latin typeface="Calibri"/>
                <a:ea typeface="Calibri"/>
                <a:cs typeface="Calibri"/>
                <a:sym typeface="Calibri"/>
              </a:rPr>
              <a:t>POWER Initiative funding</a:t>
            </a:r>
          </a:p>
          <a:p>
            <a:pPr lvl="0" rtl="0">
              <a:spcBef>
                <a:spcPts val="0"/>
              </a:spcBef>
              <a:buNone/>
            </a:pPr>
            <a:endParaRPr sz="1000" b="1">
              <a:latin typeface="Calibri"/>
              <a:ea typeface="Calibri"/>
              <a:cs typeface="Calibri"/>
              <a:sym typeface="Calibri"/>
            </a:endParaRPr>
          </a:p>
          <a:p>
            <a:pPr marL="457200" lvl="0" indent="-342900" rtl="0">
              <a:spcBef>
                <a:spcPts val="0"/>
              </a:spcBef>
              <a:buSzPct val="100000"/>
              <a:buFont typeface="Calibri"/>
              <a:buChar char="●"/>
            </a:pPr>
            <a:r>
              <a:rPr lang="en-US" sz="1800" b="1">
                <a:latin typeface="Calibri"/>
                <a:ea typeface="Calibri"/>
                <a:cs typeface="Calibri"/>
                <a:sym typeface="Calibri"/>
              </a:rPr>
              <a:t>State-driven transition resources</a:t>
            </a:r>
          </a:p>
          <a:p>
            <a:pPr marL="914400" lvl="1" indent="-342900" rtl="0">
              <a:spcBef>
                <a:spcPts val="0"/>
              </a:spcBef>
              <a:buSzPct val="100000"/>
              <a:buFont typeface="Calibri"/>
              <a:buChar char="○"/>
            </a:pPr>
            <a:r>
              <a:rPr lang="en-US" sz="1800">
                <a:latin typeface="Calibri"/>
                <a:ea typeface="Calibri"/>
                <a:cs typeface="Calibri"/>
                <a:sym typeface="Calibri"/>
              </a:rPr>
              <a:t>Massachusetts</a:t>
            </a:r>
          </a:p>
          <a:p>
            <a:pPr marL="914400" lvl="1" indent="-342900" rtl="0">
              <a:spcBef>
                <a:spcPts val="0"/>
              </a:spcBef>
              <a:buSzPct val="100000"/>
              <a:buFont typeface="Calibri"/>
              <a:buChar char="○"/>
            </a:pPr>
            <a:r>
              <a:rPr lang="en-US" sz="1800">
                <a:latin typeface="Calibri"/>
                <a:ea typeface="Calibri"/>
                <a:cs typeface="Calibri"/>
                <a:sym typeface="Calibri"/>
              </a:rPr>
              <a:t>Oregon</a:t>
            </a:r>
          </a:p>
          <a:p>
            <a:pPr marL="914400" lvl="1" indent="-342900" rtl="0">
              <a:spcBef>
                <a:spcPts val="0"/>
              </a:spcBef>
              <a:buSzPct val="100000"/>
              <a:buFont typeface="Calibri"/>
              <a:buChar char="○"/>
            </a:pPr>
            <a:r>
              <a:rPr lang="en-US" sz="1800">
                <a:latin typeface="Calibri"/>
                <a:ea typeface="Calibri"/>
                <a:cs typeface="Calibri"/>
                <a:sym typeface="Calibri"/>
              </a:rPr>
              <a:t>New York</a:t>
            </a:r>
          </a:p>
        </p:txBody>
      </p:sp>
      <p:pic>
        <p:nvPicPr>
          <p:cNvPr id="61" name="Shape 61" descr="POWER2016_Map1b_Recipient_Counties_450x500.jpg"/>
          <p:cNvPicPr preferRelativeResize="0"/>
          <p:nvPr/>
        </p:nvPicPr>
        <p:blipFill>
          <a:blip r:embed="rId3">
            <a:alphaModFix/>
          </a:blip>
          <a:stretch>
            <a:fillRect/>
          </a:stretch>
        </p:blipFill>
        <p:spPr>
          <a:xfrm>
            <a:off x="4446325" y="1702025"/>
            <a:ext cx="4286250" cy="4762500"/>
          </a:xfrm>
          <a:prstGeom prst="rect">
            <a:avLst/>
          </a:prstGeom>
          <a:noFill/>
          <a:ln>
            <a:noFill/>
          </a:ln>
        </p:spPr>
      </p:pic>
    </p:spTree>
    <p:extLst>
      <p:ext uri="{BB962C8B-B14F-4D97-AF65-F5344CB8AC3E}">
        <p14:creationId xmlns:p14="http://schemas.microsoft.com/office/powerpoint/2010/main" val="6588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10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fade">
                                      <p:cBhvr>
                                        <p:cTn id="12" dur="10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2" end="2"/>
                                            </p:txEl>
                                          </p:spTgt>
                                        </p:tgtEl>
                                        <p:attrNameLst>
                                          <p:attrName>style.visibility</p:attrName>
                                        </p:attrNameLst>
                                      </p:cBhvr>
                                      <p:to>
                                        <p:strVal val="visible"/>
                                      </p:to>
                                    </p:set>
                                    <p:animEffect transition="in" filter="fade">
                                      <p:cBhvr>
                                        <p:cTn id="17" dur="1000"/>
                                        <p:tgtEl>
                                          <p:spTgt spid="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3" end="3"/>
                                            </p:txEl>
                                          </p:spTgt>
                                        </p:tgtEl>
                                        <p:attrNameLst>
                                          <p:attrName>style.visibility</p:attrName>
                                        </p:attrNameLst>
                                      </p:cBhvr>
                                      <p:to>
                                        <p:strVal val="visible"/>
                                      </p:to>
                                    </p:set>
                                    <p:animEffect transition="in" filter="fade">
                                      <p:cBhvr>
                                        <p:cTn id="22" dur="1000"/>
                                        <p:tgtEl>
                                          <p:spTgt spid="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4" end="4"/>
                                            </p:txEl>
                                          </p:spTgt>
                                        </p:tgtEl>
                                        <p:attrNameLst>
                                          <p:attrName>style.visibility</p:attrName>
                                        </p:attrNameLst>
                                      </p:cBhvr>
                                      <p:to>
                                        <p:strVal val="visible"/>
                                      </p:to>
                                    </p:set>
                                    <p:animEffect transition="in" filter="fade">
                                      <p:cBhvr>
                                        <p:cTn id="27" dur="1000"/>
                                        <p:tgtEl>
                                          <p:spTgt spid="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5" end="5"/>
                                            </p:txEl>
                                          </p:spTgt>
                                        </p:tgtEl>
                                        <p:attrNameLst>
                                          <p:attrName>style.visibility</p:attrName>
                                        </p:attrNameLst>
                                      </p:cBhvr>
                                      <p:to>
                                        <p:strVal val="visible"/>
                                      </p:to>
                                    </p:set>
                                    <p:animEffect transition="in" filter="fade">
                                      <p:cBhvr>
                                        <p:cTn id="32" dur="1000"/>
                                        <p:tgtEl>
                                          <p:spTgt spid="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
                                            <p:txEl>
                                              <p:pRg st="6" end="6"/>
                                            </p:txEl>
                                          </p:spTgt>
                                        </p:tgtEl>
                                        <p:attrNameLst>
                                          <p:attrName>style.visibility</p:attrName>
                                        </p:attrNameLst>
                                      </p:cBhvr>
                                      <p:to>
                                        <p:strVal val="visible"/>
                                      </p:to>
                                    </p:set>
                                    <p:animEffect transition="in" filter="fade">
                                      <p:cBhvr>
                                        <p:cTn id="37" dur="1000"/>
                                        <p:tgtEl>
                                          <p:spTgt spid="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
                                            <p:txEl>
                                              <p:pRg st="7" end="7"/>
                                            </p:txEl>
                                          </p:spTgt>
                                        </p:tgtEl>
                                        <p:attrNameLst>
                                          <p:attrName>style.visibility</p:attrName>
                                        </p:attrNameLst>
                                      </p:cBhvr>
                                      <p:to>
                                        <p:strVal val="visible"/>
                                      </p:to>
                                    </p:set>
                                    <p:animEffect transition="in" filter="fade">
                                      <p:cBhvr>
                                        <p:cTn id="42" dur="1000"/>
                                        <p:tgtEl>
                                          <p:spTgt spid="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
                                            <p:txEl>
                                              <p:pRg st="8" end="8"/>
                                            </p:txEl>
                                          </p:spTgt>
                                        </p:tgtEl>
                                        <p:attrNameLst>
                                          <p:attrName>style.visibility</p:attrName>
                                        </p:attrNameLst>
                                      </p:cBhvr>
                                      <p:to>
                                        <p:strVal val="visible"/>
                                      </p:to>
                                    </p:set>
                                    <p:animEffect transition="in" filter="fade">
                                      <p:cBhvr>
                                        <p:cTn id="47" dur="1000"/>
                                        <p:tgtEl>
                                          <p:spTgt spid="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
                                            <p:txEl>
                                              <p:pRg st="9" end="9"/>
                                            </p:txEl>
                                          </p:spTgt>
                                        </p:tgtEl>
                                        <p:attrNameLst>
                                          <p:attrName>style.visibility</p:attrName>
                                        </p:attrNameLst>
                                      </p:cBhvr>
                                      <p:to>
                                        <p:strVal val="visible"/>
                                      </p:to>
                                    </p:set>
                                    <p:animEffect transition="in" filter="fade">
                                      <p:cBhvr>
                                        <p:cTn id="52" dur="1000"/>
                                        <p:tgtEl>
                                          <p:spTgt spid="6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xEl>
                                              <p:pRg st="10" end="10"/>
                                            </p:txEl>
                                          </p:spTgt>
                                        </p:tgtEl>
                                        <p:attrNameLst>
                                          <p:attrName>style.visibility</p:attrName>
                                        </p:attrNameLst>
                                      </p:cBhvr>
                                      <p:to>
                                        <p:strVal val="visible"/>
                                      </p:to>
                                    </p:set>
                                    <p:animEffect transition="in" filter="fade">
                                      <p:cBhvr>
                                        <p:cTn id="57" dur="1000"/>
                                        <p:tgtEl>
                                          <p:spTgt spid="6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0">
                                            <p:txEl>
                                              <p:pRg st="11" end="11"/>
                                            </p:txEl>
                                          </p:spTgt>
                                        </p:tgtEl>
                                        <p:attrNameLst>
                                          <p:attrName>style.visibility</p:attrName>
                                        </p:attrNameLst>
                                      </p:cBhvr>
                                      <p:to>
                                        <p:strVal val="visible"/>
                                      </p:to>
                                    </p:set>
                                    <p:animEffect transition="in" filter="fade">
                                      <p:cBhvr>
                                        <p:cTn id="62" dur="1000"/>
                                        <p:tgtEl>
                                          <p:spTgt spid="6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
                                            <p:txEl>
                                              <p:pRg st="12" end="12"/>
                                            </p:txEl>
                                          </p:spTgt>
                                        </p:tgtEl>
                                        <p:attrNameLst>
                                          <p:attrName>style.visibility</p:attrName>
                                        </p:attrNameLst>
                                      </p:cBhvr>
                                      <p:to>
                                        <p:strVal val="visible"/>
                                      </p:to>
                                    </p:set>
                                    <p:animEffect transition="in" filter="fade">
                                      <p:cBhvr>
                                        <p:cTn id="67" dur="1000"/>
                                        <p:tgtEl>
                                          <p:spTgt spid="6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VA Template v1">
  <a:themeElements>
    <a:clrScheme name="Custom 1 1">
      <a:dk1>
        <a:srgbClr val="4F738A"/>
      </a:dk1>
      <a:lt1>
        <a:srgbClr val="F0F0F0"/>
      </a:lt1>
      <a:dk2>
        <a:srgbClr val="004A84"/>
      </a:dk2>
      <a:lt2>
        <a:srgbClr val="F0F0F0"/>
      </a:lt2>
      <a:accent1>
        <a:srgbClr val="004A84"/>
      </a:accent1>
      <a:accent2>
        <a:srgbClr val="007197"/>
      </a:accent2>
      <a:accent3>
        <a:srgbClr val="3AB0C8"/>
      </a:accent3>
      <a:accent4>
        <a:srgbClr val="BCCD01"/>
      </a:accent4>
      <a:accent5>
        <a:srgbClr val="AF1556"/>
      </a:accent5>
      <a:accent6>
        <a:srgbClr val="662E6B"/>
      </a:accent6>
      <a:hlink>
        <a:srgbClr val="99D1DC"/>
      </a:hlink>
      <a:folHlink>
        <a:srgbClr val="3AB0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2718</Words>
  <Application>Microsoft Office PowerPoint</Application>
  <PresentationFormat>On-screen Show (4:3)</PresentationFormat>
  <Paragraphs>422</Paragraphs>
  <Slides>34</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Arial</vt:lpstr>
      <vt:lpstr>Arial Narrow</vt:lpstr>
      <vt:lpstr>Arial Unicode MS</vt:lpstr>
      <vt:lpstr>Arimo</vt:lpstr>
      <vt:lpstr>Calibri</vt:lpstr>
      <vt:lpstr>Courier New</vt:lpstr>
      <vt:lpstr>Noto Sans Symbols</vt:lpstr>
      <vt:lpstr>Noto Symbol</vt:lpstr>
      <vt:lpstr>Retrospect</vt:lpstr>
      <vt:lpstr>TVA Template v1</vt:lpstr>
      <vt:lpstr>1_Retrospect</vt:lpstr>
      <vt:lpstr>2_Retrospect</vt:lpstr>
      <vt:lpstr>Choosing Our  Energy Future II</vt:lpstr>
      <vt:lpstr>Café Conversations:</vt:lpstr>
      <vt:lpstr>Topic 1 Maximizing Innovation, Economic Development and Jobs</vt:lpstr>
      <vt:lpstr>Topic 1 Maximizing Innovation, Economic Development and Jobs</vt:lpstr>
      <vt:lpstr>Topic 1 Maximizing Innovation, Economic Development and Jobs</vt:lpstr>
      <vt:lpstr>Topic 1 Maximizing Innovation, Economic Development and Jobs</vt:lpstr>
      <vt:lpstr>Topic 2 Supporting Economic Transition Opportunities in the Event of Power Plant Closings </vt:lpstr>
      <vt:lpstr>Topic 2 Supporting Economic Transition Opportunities in the Event of Power Plant Closings </vt:lpstr>
      <vt:lpstr>Topic 2 Supporting Economic Transition Opportunities in the Event of Power Plant Closings </vt:lpstr>
      <vt:lpstr>Topic 2 Supporting Economic Transition Opportunities in the Event of Power Plant Closings </vt:lpstr>
      <vt:lpstr>Topic 2 Supporting Economic Transition Opportunities in the Event of Power Plant Closings </vt:lpstr>
      <vt:lpstr>Topic 3 Addressing Low-Income Energy Needs</vt:lpstr>
      <vt:lpstr>Topic 3 Addressing Low-Income Energy Needs</vt:lpstr>
      <vt:lpstr>Topic 3 Addressing Low-Income Energy Needs</vt:lpstr>
      <vt:lpstr>Topic 3 Addressing Low-Income Energy Needs</vt:lpstr>
      <vt:lpstr>Topic 4 Achieving Environmental Compliance</vt:lpstr>
      <vt:lpstr>Topic 4 Achieving Environmental Compliance</vt:lpstr>
      <vt:lpstr>Topic 4 Achieving Environmental Compliance</vt:lpstr>
      <vt:lpstr>Topic 4 Achieving Environmental Compliance</vt:lpstr>
      <vt:lpstr>Topic 4 Achieving Environmental Compliance</vt:lpstr>
      <vt:lpstr>Topic 4 Achieving Environmental Compliance</vt:lpstr>
      <vt:lpstr>Topic 4 Achieving Environmental Compliance</vt:lpstr>
      <vt:lpstr>Topic 5 Adapting the Utility Business Model</vt:lpstr>
      <vt:lpstr>Topic 5 Adapting the Utility Business Model</vt:lpstr>
      <vt:lpstr>Topic 5 Adapting the Utility Business Model</vt:lpstr>
      <vt:lpstr>Topic 5 Adapting the Utility Business Model</vt:lpstr>
      <vt:lpstr>Topic 6 Ongoing State Energy Planning</vt:lpstr>
      <vt:lpstr>Topic 6 Ongoing State Energy Planning</vt:lpstr>
      <vt:lpstr>Topic 6 Ongoing State Energy Planning</vt:lpstr>
      <vt:lpstr>Topic 6 Ongoing State Energy Planning</vt:lpstr>
      <vt:lpstr>Choosing Our  Energy Future II</vt:lpstr>
      <vt:lpstr>PowerPoint Presentation</vt:lpstr>
      <vt:lpstr>PowerPoint Presentation</vt:lpstr>
      <vt:lpstr>It’s not November 8th yet, but you can vote here: http://bit.do/COEF2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Our Energy Future</dc:title>
  <dc:creator>Hyman, Elizabeth R</dc:creator>
  <cp:lastModifiedBy>Cyrus Bhedwar</cp:lastModifiedBy>
  <cp:revision>72</cp:revision>
  <dcterms:modified xsi:type="dcterms:W3CDTF">2016-10-14T17:44:28Z</dcterms:modified>
</cp:coreProperties>
</file>