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</p:sldMasterIdLst>
  <p:notesMasterIdLst>
    <p:notesMasterId r:id="rId49"/>
  </p:notesMasterIdLst>
  <p:sldIdLst>
    <p:sldId id="257" r:id="rId4"/>
    <p:sldId id="258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259" r:id="rId34"/>
    <p:sldId id="260" r:id="rId35"/>
    <p:sldId id="261" r:id="rId36"/>
    <p:sldId id="262" r:id="rId37"/>
    <p:sldId id="273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26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EF3"/>
    <a:srgbClr val="E48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0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yungwon%20SSD:Users:wony:Documents:BrownGrp:Duke%20WRI%20project:Southeast%20fuel%20mix_1012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Gyungwon%20SSD:Users:wony:Documents:BrownGrp:Duke%20WRI%20project:Southeast%20fuel%20mix_1012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United States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Sheet2!$A$5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multiLvlStrRef>
              <c:f>Sheet2!$B$3:$H$4</c:f>
              <c:multiLvlStrCache>
                <c:ptCount val="4"/>
                <c:lvl>
                  <c:pt idx="0">
                    <c:v>2014</c:v>
                  </c:pt>
                  <c:pt idx="1">
                    <c:v>2015</c:v>
                  </c:pt>
                  <c:pt idx="2">
                    <c:v>2030</c:v>
                  </c:pt>
                  <c:pt idx="3">
                    <c:v>2030</c:v>
                  </c:pt>
                </c:lvl>
                <c:lvl>
                  <c:pt idx="0">
                    <c:v>AEO 2016: Reference - No CPP</c:v>
                  </c:pt>
                  <c:pt idx="3">
                    <c:v>CPP  Mass Goals: All Units</c:v>
                  </c:pt>
                </c:lvl>
              </c:multiLvlStrCache>
            </c:multiLvlStrRef>
          </c:cat>
          <c:val>
            <c:numRef>
              <c:f>Sheet2!$B$5:$H$5</c:f>
              <c:numCache>
                <c:formatCode>#,##0</c:formatCode>
                <c:ptCount val="4"/>
                <c:pt idx="0">
                  <c:v>1128</c:v>
                </c:pt>
                <c:pt idx="1">
                  <c:v>1348</c:v>
                </c:pt>
                <c:pt idx="2">
                  <c:v>1471</c:v>
                </c:pt>
                <c:pt idx="3">
                  <c:v>1702</c:v>
                </c:pt>
              </c:numCache>
            </c:numRef>
          </c:val>
        </c:ser>
        <c:ser>
          <c:idx val="1"/>
          <c:order val="1"/>
          <c:tx>
            <c:strRef>
              <c:f>Sheet2!$A$6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multiLvlStrRef>
              <c:f>Sheet2!$B$3:$H$4</c:f>
              <c:multiLvlStrCache>
                <c:ptCount val="4"/>
                <c:lvl>
                  <c:pt idx="0">
                    <c:v>2014</c:v>
                  </c:pt>
                  <c:pt idx="1">
                    <c:v>2015</c:v>
                  </c:pt>
                  <c:pt idx="2">
                    <c:v>2030</c:v>
                  </c:pt>
                  <c:pt idx="3">
                    <c:v>2030</c:v>
                  </c:pt>
                </c:lvl>
                <c:lvl>
                  <c:pt idx="0">
                    <c:v>AEO 2016: Reference - No CPP</c:v>
                  </c:pt>
                  <c:pt idx="3">
                    <c:v>CPP  Mass Goals: All Units</c:v>
                  </c:pt>
                </c:lvl>
              </c:multiLvlStrCache>
            </c:multiLvlStrRef>
          </c:cat>
          <c:val>
            <c:numRef>
              <c:f>Sheet2!$B$6:$H$6</c:f>
              <c:numCache>
                <c:formatCode>#,##0</c:formatCode>
                <c:ptCount val="4"/>
                <c:pt idx="0">
                  <c:v>1582</c:v>
                </c:pt>
                <c:pt idx="1">
                  <c:v>1355</c:v>
                </c:pt>
                <c:pt idx="2">
                  <c:v>1422</c:v>
                </c:pt>
                <c:pt idx="3" formatCode="General">
                  <c:v>972</c:v>
                </c:pt>
              </c:numCache>
            </c:numRef>
          </c:val>
        </c:ser>
        <c:ser>
          <c:idx val="2"/>
          <c:order val="2"/>
          <c:tx>
            <c:strRef>
              <c:f>Sheet2!$A$7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multiLvlStrRef>
              <c:f>Sheet2!$B$3:$H$4</c:f>
              <c:multiLvlStrCache>
                <c:ptCount val="4"/>
                <c:lvl>
                  <c:pt idx="0">
                    <c:v>2014</c:v>
                  </c:pt>
                  <c:pt idx="1">
                    <c:v>2015</c:v>
                  </c:pt>
                  <c:pt idx="2">
                    <c:v>2030</c:v>
                  </c:pt>
                  <c:pt idx="3">
                    <c:v>2030</c:v>
                  </c:pt>
                </c:lvl>
                <c:lvl>
                  <c:pt idx="0">
                    <c:v>AEO 2016: Reference - No CPP</c:v>
                  </c:pt>
                  <c:pt idx="3">
                    <c:v>CPP  Mass Goals: All Units</c:v>
                  </c:pt>
                </c:lvl>
              </c:multiLvlStrCache>
            </c:multiLvlStrRef>
          </c:cat>
          <c:val>
            <c:numRef>
              <c:f>Sheet2!$B$7:$H$7</c:f>
              <c:numCache>
                <c:formatCode>General</c:formatCode>
                <c:ptCount val="4"/>
                <c:pt idx="0">
                  <c:v>797</c:v>
                </c:pt>
                <c:pt idx="1">
                  <c:v>798</c:v>
                </c:pt>
                <c:pt idx="2">
                  <c:v>789</c:v>
                </c:pt>
                <c:pt idx="3">
                  <c:v>789</c:v>
                </c:pt>
              </c:numCache>
            </c:numRef>
          </c:val>
        </c:ser>
        <c:ser>
          <c:idx val="3"/>
          <c:order val="3"/>
          <c:tx>
            <c:strRef>
              <c:f>Sheet2!$A$8</c:f>
              <c:strCache>
                <c:ptCount val="1"/>
                <c:pt idx="0">
                  <c:v>Other renewables</c:v>
                </c:pt>
              </c:strCache>
            </c:strRef>
          </c:tx>
          <c:spPr>
            <a:solidFill>
              <a:srgbClr val="3F2519"/>
            </a:solidFill>
          </c:spPr>
          <c:invertIfNegative val="0"/>
          <c:cat>
            <c:multiLvlStrRef>
              <c:f>Sheet2!$B$3:$H$4</c:f>
              <c:multiLvlStrCache>
                <c:ptCount val="4"/>
                <c:lvl>
                  <c:pt idx="0">
                    <c:v>2014</c:v>
                  </c:pt>
                  <c:pt idx="1">
                    <c:v>2015</c:v>
                  </c:pt>
                  <c:pt idx="2">
                    <c:v>2030</c:v>
                  </c:pt>
                  <c:pt idx="3">
                    <c:v>2030</c:v>
                  </c:pt>
                </c:lvl>
                <c:lvl>
                  <c:pt idx="0">
                    <c:v>AEO 2016: Reference - No CPP</c:v>
                  </c:pt>
                  <c:pt idx="3">
                    <c:v>CPP  Mass Goals: All Units</c:v>
                  </c:pt>
                </c:lvl>
              </c:multiLvlStrCache>
            </c:multiLvlStrRef>
          </c:cat>
          <c:val>
            <c:numRef>
              <c:f>Sheet2!$B$8:$H$8</c:f>
              <c:numCache>
                <c:formatCode>General</c:formatCode>
                <c:ptCount val="4"/>
                <c:pt idx="0">
                  <c:v>342</c:v>
                </c:pt>
                <c:pt idx="1">
                  <c:v>319</c:v>
                </c:pt>
                <c:pt idx="2">
                  <c:v>402</c:v>
                </c:pt>
                <c:pt idx="3">
                  <c:v>405</c:v>
                </c:pt>
              </c:numCache>
            </c:numRef>
          </c:val>
        </c:ser>
        <c:ser>
          <c:idx val="4"/>
          <c:order val="4"/>
          <c:tx>
            <c:strRef>
              <c:f>Sheet2!$A$9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669900"/>
            </a:solidFill>
          </c:spPr>
          <c:invertIfNegative val="0"/>
          <c:cat>
            <c:multiLvlStrRef>
              <c:f>Sheet2!$B$3:$H$4</c:f>
              <c:multiLvlStrCache>
                <c:ptCount val="4"/>
                <c:lvl>
                  <c:pt idx="0">
                    <c:v>2014</c:v>
                  </c:pt>
                  <c:pt idx="1">
                    <c:v>2015</c:v>
                  </c:pt>
                  <c:pt idx="2">
                    <c:v>2030</c:v>
                  </c:pt>
                  <c:pt idx="3">
                    <c:v>2030</c:v>
                  </c:pt>
                </c:lvl>
                <c:lvl>
                  <c:pt idx="0">
                    <c:v>AEO 2016: Reference - No CPP</c:v>
                  </c:pt>
                  <c:pt idx="3">
                    <c:v>CPP  Mass Goals: All Units</c:v>
                  </c:pt>
                </c:lvl>
              </c:multiLvlStrCache>
            </c:multiLvlStrRef>
          </c:cat>
          <c:val>
            <c:numRef>
              <c:f>Sheet2!$B$9:$H$9</c:f>
              <c:numCache>
                <c:formatCode>General</c:formatCode>
                <c:ptCount val="4"/>
                <c:pt idx="0">
                  <c:v>182</c:v>
                </c:pt>
                <c:pt idx="1">
                  <c:v>190</c:v>
                </c:pt>
                <c:pt idx="2">
                  <c:v>391</c:v>
                </c:pt>
                <c:pt idx="3">
                  <c:v>457</c:v>
                </c:pt>
              </c:numCache>
            </c:numRef>
          </c:val>
        </c:ser>
        <c:ser>
          <c:idx val="5"/>
          <c:order val="5"/>
          <c:tx>
            <c:strRef>
              <c:f>Sheet2!$A$10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cat>
            <c:multiLvlStrRef>
              <c:f>Sheet2!$B$3:$H$4</c:f>
              <c:multiLvlStrCache>
                <c:ptCount val="4"/>
                <c:lvl>
                  <c:pt idx="0">
                    <c:v>2014</c:v>
                  </c:pt>
                  <c:pt idx="1">
                    <c:v>2015</c:v>
                  </c:pt>
                  <c:pt idx="2">
                    <c:v>2030</c:v>
                  </c:pt>
                  <c:pt idx="3">
                    <c:v>2030</c:v>
                  </c:pt>
                </c:lvl>
                <c:lvl>
                  <c:pt idx="0">
                    <c:v>AEO 2016: Reference - No CPP</c:v>
                  </c:pt>
                  <c:pt idx="3">
                    <c:v>CPP  Mass Goals: All Units</c:v>
                  </c:pt>
                </c:lvl>
              </c:multiLvlStrCache>
            </c:multiLvlStrRef>
          </c:cat>
          <c:val>
            <c:numRef>
              <c:f>Sheet2!$B$10:$H$10</c:f>
              <c:numCache>
                <c:formatCode>General</c:formatCode>
                <c:ptCount val="4"/>
                <c:pt idx="0">
                  <c:v>29</c:v>
                </c:pt>
                <c:pt idx="1">
                  <c:v>38</c:v>
                </c:pt>
                <c:pt idx="2">
                  <c:v>180</c:v>
                </c:pt>
                <c:pt idx="3">
                  <c:v>227</c:v>
                </c:pt>
              </c:numCache>
            </c:numRef>
          </c:val>
        </c:ser>
        <c:ser>
          <c:idx val="6"/>
          <c:order val="6"/>
          <c:tx>
            <c:strRef>
              <c:f>Sheet2!$A$11</c:f>
              <c:strCache>
                <c:ptCount val="1"/>
                <c:pt idx="0">
                  <c:v>Oil and other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multiLvlStrRef>
              <c:f>Sheet2!$B$3:$H$4</c:f>
              <c:multiLvlStrCache>
                <c:ptCount val="4"/>
                <c:lvl>
                  <c:pt idx="0">
                    <c:v>2014</c:v>
                  </c:pt>
                  <c:pt idx="1">
                    <c:v>2015</c:v>
                  </c:pt>
                  <c:pt idx="2">
                    <c:v>2030</c:v>
                  </c:pt>
                  <c:pt idx="3">
                    <c:v>2030</c:v>
                  </c:pt>
                </c:lvl>
                <c:lvl>
                  <c:pt idx="0">
                    <c:v>AEO 2016: Reference - No CPP</c:v>
                  </c:pt>
                  <c:pt idx="3">
                    <c:v>CPP  Mass Goals: All Units</c:v>
                  </c:pt>
                </c:lvl>
              </c:multiLvlStrCache>
            </c:multiLvlStrRef>
          </c:cat>
          <c:val>
            <c:numRef>
              <c:f>Sheet2!$B$11:$H$11</c:f>
              <c:numCache>
                <c:formatCode>General</c:formatCode>
                <c:ptCount val="4"/>
                <c:pt idx="0">
                  <c:v>30</c:v>
                </c:pt>
                <c:pt idx="1">
                  <c:v>26</c:v>
                </c:pt>
                <c:pt idx="2">
                  <c:v>13</c:v>
                </c:pt>
                <c:pt idx="3">
                  <c:v>11</c:v>
                </c:pt>
              </c:numCache>
            </c:numRef>
          </c:val>
        </c:ser>
        <c:ser>
          <c:idx val="7"/>
          <c:order val="7"/>
          <c:tx>
            <c:strRef>
              <c:f>Sheet2!$A$12</c:f>
              <c:strCache>
                <c:ptCount val="1"/>
                <c:pt idx="0">
                  <c:v>Incremental energy efficiency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multiLvlStrRef>
              <c:f>Sheet2!$B$3:$H$4</c:f>
              <c:multiLvlStrCache>
                <c:ptCount val="4"/>
                <c:lvl>
                  <c:pt idx="0">
                    <c:v>2014</c:v>
                  </c:pt>
                  <c:pt idx="1">
                    <c:v>2015</c:v>
                  </c:pt>
                  <c:pt idx="2">
                    <c:v>2030</c:v>
                  </c:pt>
                  <c:pt idx="3">
                    <c:v>2030</c:v>
                  </c:pt>
                </c:lvl>
                <c:lvl>
                  <c:pt idx="0">
                    <c:v>AEO 2016: Reference - No CPP</c:v>
                  </c:pt>
                  <c:pt idx="3">
                    <c:v>CPP  Mass Goals: All Units</c:v>
                  </c:pt>
                </c:lvl>
              </c:multiLvlStrCache>
            </c:multiLvlStrRef>
          </c:cat>
          <c:val>
            <c:numRef>
              <c:f>Sheet2!$B$12:$H$12</c:f>
              <c:numCache>
                <c:formatCode>General</c:formatCode>
                <c:ptCount val="4"/>
                <c:pt idx="3" formatCode="#,##0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655520"/>
        <c:axId val="243935680"/>
      </c:barChart>
      <c:catAx>
        <c:axId val="16265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3935680"/>
        <c:crosses val="autoZero"/>
        <c:auto val="1"/>
        <c:lblAlgn val="ctr"/>
        <c:lblOffset val="100"/>
        <c:noMultiLvlLbl val="0"/>
      </c:catAx>
      <c:valAx>
        <c:axId val="243935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Billion kWh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62655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Georgia-Alabama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Sheet2!$A$20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multiLvlStrRef>
              <c:f>Sheet2!$B$3:$H$4</c:f>
              <c:multiLvlStrCache>
                <c:ptCount val="4"/>
                <c:lvl>
                  <c:pt idx="0">
                    <c:v>2014</c:v>
                  </c:pt>
                  <c:pt idx="1">
                    <c:v>2015</c:v>
                  </c:pt>
                  <c:pt idx="2">
                    <c:v>2030</c:v>
                  </c:pt>
                  <c:pt idx="3">
                    <c:v>2030</c:v>
                  </c:pt>
                </c:lvl>
                <c:lvl>
                  <c:pt idx="0">
                    <c:v>AEO 2016: Reference - No CPP</c:v>
                  </c:pt>
                  <c:pt idx="3">
                    <c:v>CPP  Mass Goals: All Units</c:v>
                  </c:pt>
                </c:lvl>
              </c:multiLvlStrCache>
            </c:multiLvlStrRef>
          </c:cat>
          <c:val>
            <c:numRef>
              <c:f>Sheet2!$B$20:$H$20</c:f>
              <c:numCache>
                <c:formatCode>General</c:formatCode>
                <c:ptCount val="4"/>
                <c:pt idx="0">
                  <c:v>98</c:v>
                </c:pt>
                <c:pt idx="1">
                  <c:v>127</c:v>
                </c:pt>
                <c:pt idx="2">
                  <c:v>120</c:v>
                </c:pt>
                <c:pt idx="3">
                  <c:v>164</c:v>
                </c:pt>
              </c:numCache>
            </c:numRef>
          </c:val>
        </c:ser>
        <c:ser>
          <c:idx val="1"/>
          <c:order val="1"/>
          <c:tx>
            <c:strRef>
              <c:f>Sheet2!$A$21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multiLvlStrRef>
              <c:f>Sheet2!$B$3:$H$4</c:f>
              <c:multiLvlStrCache>
                <c:ptCount val="4"/>
                <c:lvl>
                  <c:pt idx="0">
                    <c:v>2014</c:v>
                  </c:pt>
                  <c:pt idx="1">
                    <c:v>2015</c:v>
                  </c:pt>
                  <c:pt idx="2">
                    <c:v>2030</c:v>
                  </c:pt>
                  <c:pt idx="3">
                    <c:v>2030</c:v>
                  </c:pt>
                </c:lvl>
                <c:lvl>
                  <c:pt idx="0">
                    <c:v>AEO 2016: Reference - No CPP</c:v>
                  </c:pt>
                  <c:pt idx="3">
                    <c:v>CPP  Mass Goals: All Units</c:v>
                  </c:pt>
                </c:lvl>
              </c:multiLvlStrCache>
            </c:multiLvlStrRef>
          </c:cat>
          <c:val>
            <c:numRef>
              <c:f>Sheet2!$B$21:$H$21</c:f>
              <c:numCache>
                <c:formatCode>General</c:formatCode>
                <c:ptCount val="4"/>
                <c:pt idx="0">
                  <c:v>97</c:v>
                </c:pt>
                <c:pt idx="1">
                  <c:v>42</c:v>
                </c:pt>
                <c:pt idx="2">
                  <c:v>102</c:v>
                </c:pt>
                <c:pt idx="3">
                  <c:v>34</c:v>
                </c:pt>
              </c:numCache>
            </c:numRef>
          </c:val>
        </c:ser>
        <c:ser>
          <c:idx val="2"/>
          <c:order val="2"/>
          <c:tx>
            <c:strRef>
              <c:f>Sheet2!$A$22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multiLvlStrRef>
              <c:f>Sheet2!$B$3:$H$4</c:f>
              <c:multiLvlStrCache>
                <c:ptCount val="4"/>
                <c:lvl>
                  <c:pt idx="0">
                    <c:v>2014</c:v>
                  </c:pt>
                  <c:pt idx="1">
                    <c:v>2015</c:v>
                  </c:pt>
                  <c:pt idx="2">
                    <c:v>2030</c:v>
                  </c:pt>
                  <c:pt idx="3">
                    <c:v>2030</c:v>
                  </c:pt>
                </c:lvl>
                <c:lvl>
                  <c:pt idx="0">
                    <c:v>AEO 2016: Reference - No CPP</c:v>
                  </c:pt>
                  <c:pt idx="3">
                    <c:v>CPP  Mass Goals: All Units</c:v>
                  </c:pt>
                </c:lvl>
              </c:multiLvlStrCache>
            </c:multiLvlStrRef>
          </c:cat>
          <c:val>
            <c:numRef>
              <c:f>Sheet2!$B$22:$H$22</c:f>
              <c:numCache>
                <c:formatCode>General</c:formatCode>
                <c:ptCount val="4"/>
                <c:pt idx="0">
                  <c:v>47</c:v>
                </c:pt>
                <c:pt idx="1">
                  <c:v>48</c:v>
                </c:pt>
                <c:pt idx="2">
                  <c:v>65</c:v>
                </c:pt>
                <c:pt idx="3">
                  <c:v>65</c:v>
                </c:pt>
              </c:numCache>
            </c:numRef>
          </c:val>
        </c:ser>
        <c:ser>
          <c:idx val="3"/>
          <c:order val="3"/>
          <c:tx>
            <c:strRef>
              <c:f>Sheet2!$A$23</c:f>
              <c:strCache>
                <c:ptCount val="1"/>
                <c:pt idx="0">
                  <c:v>Other renewables</c:v>
                </c:pt>
              </c:strCache>
            </c:strRef>
          </c:tx>
          <c:spPr>
            <a:solidFill>
              <a:srgbClr val="3F2519"/>
            </a:solidFill>
          </c:spPr>
          <c:invertIfNegative val="0"/>
          <c:cat>
            <c:multiLvlStrRef>
              <c:f>Sheet2!$B$3:$H$4</c:f>
              <c:multiLvlStrCache>
                <c:ptCount val="4"/>
                <c:lvl>
                  <c:pt idx="0">
                    <c:v>2014</c:v>
                  </c:pt>
                  <c:pt idx="1">
                    <c:v>2015</c:v>
                  </c:pt>
                  <c:pt idx="2">
                    <c:v>2030</c:v>
                  </c:pt>
                  <c:pt idx="3">
                    <c:v>2030</c:v>
                  </c:pt>
                </c:lvl>
                <c:lvl>
                  <c:pt idx="0">
                    <c:v>AEO 2016: Reference - No CPP</c:v>
                  </c:pt>
                  <c:pt idx="3">
                    <c:v>CPP  Mass Goals: All Units</c:v>
                  </c:pt>
                </c:lvl>
              </c:multiLvlStrCache>
            </c:multiLvlStrRef>
          </c:cat>
          <c:val>
            <c:numRef>
              <c:f>Sheet2!$B$23:$H$23</c:f>
              <c:numCache>
                <c:formatCode>General</c:formatCode>
                <c:ptCount val="4"/>
                <c:pt idx="0">
                  <c:v>16</c:v>
                </c:pt>
                <c:pt idx="1">
                  <c:v>14</c:v>
                </c:pt>
                <c:pt idx="2">
                  <c:v>17</c:v>
                </c:pt>
                <c:pt idx="3">
                  <c:v>17</c:v>
                </c:pt>
              </c:numCache>
            </c:numRef>
          </c:val>
        </c:ser>
        <c:ser>
          <c:idx val="4"/>
          <c:order val="4"/>
          <c:tx>
            <c:strRef>
              <c:f>Sheet2!$A$24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669900"/>
            </a:solidFill>
          </c:spPr>
          <c:invertIfNegative val="0"/>
          <c:cat>
            <c:multiLvlStrRef>
              <c:f>Sheet2!$B$3:$H$4</c:f>
              <c:multiLvlStrCache>
                <c:ptCount val="4"/>
                <c:lvl>
                  <c:pt idx="0">
                    <c:v>2014</c:v>
                  </c:pt>
                  <c:pt idx="1">
                    <c:v>2015</c:v>
                  </c:pt>
                  <c:pt idx="2">
                    <c:v>2030</c:v>
                  </c:pt>
                  <c:pt idx="3">
                    <c:v>2030</c:v>
                  </c:pt>
                </c:lvl>
                <c:lvl>
                  <c:pt idx="0">
                    <c:v>AEO 2016: Reference - No CPP</c:v>
                  </c:pt>
                  <c:pt idx="3">
                    <c:v>CPP  Mass Goals: All Units</c:v>
                  </c:pt>
                </c:lvl>
              </c:multiLvlStrCache>
            </c:multiLvlStrRef>
          </c:cat>
          <c:val>
            <c:numRef>
              <c:f>Sheet2!$B$24:$H$24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Sheet2!$A$25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cat>
            <c:multiLvlStrRef>
              <c:f>Sheet2!$B$3:$H$4</c:f>
              <c:multiLvlStrCache>
                <c:ptCount val="4"/>
                <c:lvl>
                  <c:pt idx="0">
                    <c:v>2014</c:v>
                  </c:pt>
                  <c:pt idx="1">
                    <c:v>2015</c:v>
                  </c:pt>
                  <c:pt idx="2">
                    <c:v>2030</c:v>
                  </c:pt>
                  <c:pt idx="3">
                    <c:v>2030</c:v>
                  </c:pt>
                </c:lvl>
                <c:lvl>
                  <c:pt idx="0">
                    <c:v>AEO 2016: Reference - No CPP</c:v>
                  </c:pt>
                  <c:pt idx="3">
                    <c:v>CPP  Mass Goals: All Units</c:v>
                  </c:pt>
                </c:lvl>
              </c:multiLvlStrCache>
            </c:multiLvlStrRef>
          </c:cat>
          <c:val>
            <c:numRef>
              <c:f>Sheet2!$B$25:$H$25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</c:ser>
        <c:ser>
          <c:idx val="6"/>
          <c:order val="6"/>
          <c:tx>
            <c:strRef>
              <c:f>Sheet2!$A$26</c:f>
              <c:strCache>
                <c:ptCount val="1"/>
                <c:pt idx="0">
                  <c:v>Oil and other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multiLvlStrRef>
              <c:f>Sheet2!$B$3:$H$4</c:f>
              <c:multiLvlStrCache>
                <c:ptCount val="4"/>
                <c:lvl>
                  <c:pt idx="0">
                    <c:v>2014</c:v>
                  </c:pt>
                  <c:pt idx="1">
                    <c:v>2015</c:v>
                  </c:pt>
                  <c:pt idx="2">
                    <c:v>2030</c:v>
                  </c:pt>
                  <c:pt idx="3">
                    <c:v>2030</c:v>
                  </c:pt>
                </c:lvl>
                <c:lvl>
                  <c:pt idx="0">
                    <c:v>AEO 2016: Reference - No CPP</c:v>
                  </c:pt>
                  <c:pt idx="3">
                    <c:v>CPP  Mass Goals: All Units</c:v>
                  </c:pt>
                </c:lvl>
              </c:multiLvlStrCache>
            </c:multiLvlStrRef>
          </c:cat>
          <c:val>
            <c:numRef>
              <c:f>Sheet2!$B$26:$H$26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Sheet2!$A$27</c:f>
              <c:strCache>
                <c:ptCount val="1"/>
                <c:pt idx="0">
                  <c:v>Incremental energy efficiency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multiLvlStrRef>
              <c:f>Sheet2!$B$3:$H$4</c:f>
              <c:multiLvlStrCache>
                <c:ptCount val="4"/>
                <c:lvl>
                  <c:pt idx="0">
                    <c:v>2014</c:v>
                  </c:pt>
                  <c:pt idx="1">
                    <c:v>2015</c:v>
                  </c:pt>
                  <c:pt idx="2">
                    <c:v>2030</c:v>
                  </c:pt>
                  <c:pt idx="3">
                    <c:v>2030</c:v>
                  </c:pt>
                </c:lvl>
                <c:lvl>
                  <c:pt idx="0">
                    <c:v>AEO 2016: Reference - No CPP</c:v>
                  </c:pt>
                  <c:pt idx="3">
                    <c:v>CPP  Mass Goals: All Units</c:v>
                  </c:pt>
                </c:lvl>
              </c:multiLvlStrCache>
            </c:multiLvlStrRef>
          </c:cat>
          <c:val>
            <c:numRef>
              <c:f>Sheet2!$B$27:$H$27</c:f>
              <c:numCache>
                <c:formatCode>General</c:formatCode>
                <c:ptCount val="4"/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2998736"/>
        <c:axId val="292999296"/>
      </c:barChart>
      <c:catAx>
        <c:axId val="292998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2999296"/>
        <c:crosses val="autoZero"/>
        <c:auto val="1"/>
        <c:lblAlgn val="ctr"/>
        <c:lblOffset val="100"/>
        <c:noMultiLvlLbl val="0"/>
      </c:catAx>
      <c:valAx>
        <c:axId val="292999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Billion kWh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2998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127237826614898"/>
          <c:y val="0.154035640281807"/>
          <c:w val="0.25882712422141302"/>
          <c:h val="0.6449108992954829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E8E4E-BE14-4364-8B7E-81B3787CA71C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1DA89-4803-49DA-B6B9-00AFF499D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1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831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 dirty="0">
              <a:solidFill>
                <a:schemeClr val="dk1"/>
              </a:solidFill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2447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820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968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A42B821-812D-424E-AD3C-12E7730F4D1D}" type="slidenum">
              <a:rPr lang="en-US" sz="1400" kern="0">
                <a:solidFill>
                  <a:prstClr val="black"/>
                </a:solidFill>
                <a:cs typeface="Arial"/>
                <a:sym typeface="Arial"/>
                <a:rtl val="0"/>
              </a:rPr>
              <a:pPr/>
              <a:t>36</a:t>
            </a:fld>
            <a:endParaRPr lang="en-US" sz="1400" kern="0" dirty="0">
              <a:solidFill>
                <a:prstClr val="black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428660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D664881-5D2B-4723-A267-475FE532140E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pPr/>
              <a:t>37</a:t>
            </a:fld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29161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www.theguardian.com</a:t>
            </a:r>
            <a:r>
              <a:rPr lang="en-US" dirty="0" smtClean="0"/>
              <a:t>/environment/2008/mar/23/ethicalliving.lifeandhealth4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D664881-5D2B-4723-A267-475FE532140E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pPr/>
              <a:t>43</a:t>
            </a:fld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454617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3D9CDD4-05FB-4F46-94CC-21BBAE046232}" type="slidenum">
              <a:rPr lang="en-US" sz="1400" kern="0">
                <a:solidFill>
                  <a:srgbClr val="000000"/>
                </a:solidFill>
                <a:ea typeface="ＭＳ Ｐゴシック" pitchFamily="34" charset="-128"/>
                <a:cs typeface="Arial"/>
                <a:sym typeface="Arial"/>
                <a:rtl val="0"/>
              </a:rPr>
              <a:pPr/>
              <a:t>44</a:t>
            </a:fld>
            <a:endParaRPr lang="en-US" sz="1400" kern="0">
              <a:solidFill>
                <a:srgbClr val="000000"/>
              </a:solidFill>
              <a:ea typeface="ＭＳ Ｐゴシック" pitchFamily="34" charset="-128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649385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86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-2369" y="0"/>
            <a:ext cx="9141619" cy="5738327"/>
          </a:xfrm>
          <a:prstGeom prst="rect">
            <a:avLst/>
          </a:prstGeom>
          <a:solidFill>
            <a:srgbClr val="AADE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69" y="5738326"/>
            <a:ext cx="9144000" cy="111967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buClr>
                <a:srgbClr val="1E3756"/>
              </a:buClr>
              <a:buFont typeface="Calibri"/>
              <a:buNone/>
              <a:defRPr sz="8000" b="0" i="0" u="none" strike="noStrike" cap="none" baseline="0">
                <a:solidFill>
                  <a:srgbClr val="1E37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825037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 baseline="0">
                <a:solidFill>
                  <a:srgbClr val="8D41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A7D43"/>
              </a:buClr>
              <a:buFont typeface="Noto Symbol"/>
              <a:buNone/>
              <a:defRPr sz="2400" b="0" i="0" u="none" strike="noStrike" cap="none" baseline="0">
                <a:solidFill>
                  <a:srgbClr val="4A7D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D4120"/>
              </a:buClr>
              <a:buFont typeface="Arial"/>
              <a:buNone/>
              <a:defRPr sz="2400" b="0" i="0" u="none" strike="noStrike" cap="none" baseline="0">
                <a:solidFill>
                  <a:srgbClr val="8D41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0554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7C35-AC24-F74D-ACB3-4B65A5ECDAB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144B-DCC4-8548-9F4C-D4BCBFEAE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7C35-AC24-F74D-ACB3-4B65A5ECDAB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144B-DCC4-8548-9F4C-D4BCBFEAE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29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7C35-AC24-F74D-ACB3-4B65A5ECDAB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144B-DCC4-8548-9F4C-D4BCBFEAE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89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7C35-AC24-F74D-ACB3-4B65A5ECDAB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144B-DCC4-8548-9F4C-D4BCBFEAE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4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7C35-AC24-F74D-ACB3-4B65A5ECDAB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144B-DCC4-8548-9F4C-D4BCBFEAE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49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7C35-AC24-F74D-ACB3-4B65A5ECDAB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144B-DCC4-8548-9F4C-D4BCBFEAE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7C35-AC24-F74D-ACB3-4B65A5ECDAB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144B-DCC4-8548-9F4C-D4BCBFEAE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35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7C35-AC24-F74D-ACB3-4B65A5ECDAB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144B-DCC4-8548-9F4C-D4BCBFEAE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03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7C35-AC24-F74D-ACB3-4B65A5ECDAB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144B-DCC4-8548-9F4C-D4BCBFEAE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57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7C35-AC24-F74D-ACB3-4B65A5ECDAB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144B-DCC4-8548-9F4C-D4BCBFEAE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81000" y="1532467"/>
            <a:ext cx="8483600" cy="313266"/>
          </a:xfrm>
          <a:prstGeom prst="rect">
            <a:avLst/>
          </a:prstGeom>
          <a:solidFill>
            <a:srgbClr val="AA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4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22959" y="1845733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 sz="2000">
                <a:solidFill>
                  <a:srgbClr val="AB620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A7D43"/>
              </a:buClr>
              <a:buFont typeface="Noto Symbol"/>
              <a:buChar char="▪"/>
              <a:defRPr sz="1800">
                <a:solidFill>
                  <a:srgbClr val="4A7D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D4120"/>
              </a:buClr>
              <a:buFont typeface="Arial"/>
              <a:buChar char="•"/>
              <a:defRPr sz="1400">
                <a:solidFill>
                  <a:srgbClr val="8D41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63439" y="1845735"/>
            <a:ext cx="3703319" cy="40233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 sz="2000">
                <a:solidFill>
                  <a:srgbClr val="AB620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A7D43"/>
              </a:buClr>
              <a:buFont typeface="Noto Symbol"/>
              <a:buChar char="▪"/>
              <a:defRPr sz="1800">
                <a:solidFill>
                  <a:srgbClr val="4A7D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D4120"/>
              </a:buClr>
              <a:buFont typeface="Arial"/>
              <a:buChar char="•"/>
              <a:defRPr sz="1400">
                <a:solidFill>
                  <a:srgbClr val="8D41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4108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81000" y="1532467"/>
            <a:ext cx="8483600" cy="313266"/>
          </a:xfrm>
          <a:prstGeom prst="rect">
            <a:avLst/>
          </a:prstGeom>
          <a:solidFill>
            <a:srgbClr val="AA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22960" y="1845733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" indent="26670" algn="l" rtl="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Font typeface="Calibri"/>
              <a:buChar char=" "/>
              <a:defRPr sz="1500">
                <a:solidFill>
                  <a:srgbClr val="AB620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8036" indent="-5943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4A7D43"/>
              </a:buClr>
              <a:buFont typeface="Noto Symbol"/>
              <a:buChar char="▪"/>
              <a:defRPr sz="1350">
                <a:solidFill>
                  <a:srgbClr val="4A7D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5196" indent="-7277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8D4120"/>
              </a:buClr>
              <a:buFont typeface="Arial"/>
              <a:buChar char="•"/>
              <a:defRPr sz="1050">
                <a:solidFill>
                  <a:srgbClr val="8D41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2356" indent="-76581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99516" indent="-7086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25000" indent="-11062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75000" indent="-10822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5000" indent="-10582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74999" indent="-112949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63440" y="1845735"/>
            <a:ext cx="3703319" cy="40233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" indent="26670" algn="l" rtl="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Font typeface="Calibri"/>
              <a:buChar char=" "/>
              <a:defRPr sz="1500">
                <a:solidFill>
                  <a:srgbClr val="AB620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8036" indent="-5943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4A7D43"/>
              </a:buClr>
              <a:buFont typeface="Noto Symbol"/>
              <a:buChar char="▪"/>
              <a:defRPr sz="1350">
                <a:solidFill>
                  <a:srgbClr val="4A7D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5196" indent="-7277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8D4120"/>
              </a:buClr>
              <a:buFont typeface="Arial"/>
              <a:buChar char="•"/>
              <a:defRPr sz="1050">
                <a:solidFill>
                  <a:srgbClr val="8D41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2356" indent="-76581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99516" indent="-7086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25000" indent="-11062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75000" indent="-10822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5000" indent="-10582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74999" indent="-112949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3326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rgbClr val="1E3756"/>
              </a:buClr>
              <a:buFont typeface="Calibri"/>
              <a:buNone/>
              <a:defRPr sz="3600" baseline="0">
                <a:solidFill>
                  <a:srgbClr val="1E37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7718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1" y="4953002"/>
            <a:ext cx="9141619" cy="1904999"/>
          </a:xfrm>
          <a:prstGeom prst="rect">
            <a:avLst/>
          </a:prstGeom>
          <a:solidFill>
            <a:srgbClr val="1E3756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rgbClr val="AADEF3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22960" y="5074919"/>
            <a:ext cx="7589519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2700" b="0">
                <a:solidFill>
                  <a:srgbClr val="FFFFFF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22959" y="5907025"/>
            <a:ext cx="7589519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450"/>
              </a:spcAft>
              <a:buClr>
                <a:srgbClr val="FFFFFF"/>
              </a:buClr>
              <a:buFont typeface="Calibri"/>
              <a:buNone/>
              <a:defRPr sz="1125">
                <a:solidFill>
                  <a:srgbClr val="FFFFFF"/>
                </a:solidFill>
              </a:defRPr>
            </a:lvl1pPr>
            <a:lvl2pPr marL="342900" indent="0" rtl="0">
              <a:spcBef>
                <a:spcPts val="0"/>
              </a:spcBef>
              <a:buFont typeface="Calibri"/>
              <a:buNone/>
              <a:defRPr sz="900"/>
            </a:lvl2pPr>
            <a:lvl3pPr marL="685800" indent="0" rtl="0">
              <a:spcBef>
                <a:spcPts val="0"/>
              </a:spcBef>
              <a:buFont typeface="Calibri"/>
              <a:buNone/>
              <a:defRPr sz="750"/>
            </a:lvl3pPr>
            <a:lvl4pPr marL="1028700" indent="0" rtl="0">
              <a:spcBef>
                <a:spcPts val="0"/>
              </a:spcBef>
              <a:buFont typeface="Calibri"/>
              <a:buNone/>
              <a:defRPr sz="675"/>
            </a:lvl4pPr>
            <a:lvl5pPr marL="1371600" indent="0" rtl="0">
              <a:spcBef>
                <a:spcPts val="0"/>
              </a:spcBef>
              <a:buFont typeface="Calibri"/>
              <a:buNone/>
              <a:defRPr sz="675"/>
            </a:lvl5pPr>
            <a:lvl6pPr marL="1714500" indent="0" rtl="0">
              <a:spcBef>
                <a:spcPts val="0"/>
              </a:spcBef>
              <a:buFont typeface="Calibri"/>
              <a:buNone/>
              <a:defRPr sz="675"/>
            </a:lvl6pPr>
            <a:lvl7pPr marL="2057400" indent="0" rtl="0">
              <a:spcBef>
                <a:spcPts val="0"/>
              </a:spcBef>
              <a:buFont typeface="Calibri"/>
              <a:buNone/>
              <a:defRPr sz="675"/>
            </a:lvl7pPr>
            <a:lvl8pPr marL="2400300" indent="0" rtl="0">
              <a:spcBef>
                <a:spcPts val="0"/>
              </a:spcBef>
              <a:buFont typeface="Calibri"/>
              <a:buNone/>
              <a:defRPr sz="675"/>
            </a:lvl8pPr>
            <a:lvl9pPr marL="2743200" indent="0" rtl="0">
              <a:spcBef>
                <a:spcPts val="0"/>
              </a:spcBef>
              <a:buFont typeface="Calibri"/>
              <a:buNone/>
              <a:defRPr sz="675"/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idx="2"/>
          </p:nvPr>
        </p:nvSpPr>
        <p:spPr>
          <a:xfrm>
            <a:off x="1" y="2"/>
            <a:ext cx="9142413" cy="49148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5739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rgbClr val="1E3756"/>
              </a:buClr>
              <a:buFont typeface="Calibri"/>
              <a:buNone/>
              <a:defRPr sz="3600" baseline="0">
                <a:solidFill>
                  <a:srgbClr val="1E37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5400000">
            <a:off x="2583179" y="85513"/>
            <a:ext cx="4023360" cy="75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" indent="26670" algn="l" rtl="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Font typeface="Calibri"/>
              <a:buChar char=" "/>
              <a:defRPr sz="1500">
                <a:solidFill>
                  <a:srgbClr val="AB620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8036" indent="-5943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4A7D43"/>
              </a:buClr>
              <a:buFont typeface="Noto Symbol"/>
              <a:buChar char="▪"/>
              <a:defRPr sz="1350">
                <a:solidFill>
                  <a:srgbClr val="4A7D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5196" indent="-7277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8D4120"/>
              </a:buClr>
              <a:buFont typeface="Arial"/>
              <a:buChar char="•"/>
              <a:defRPr sz="1050">
                <a:solidFill>
                  <a:srgbClr val="8D41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2356" indent="-76581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99516" indent="-7086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25000" indent="-11062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75000" indent="-10822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5000" indent="-10582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74999" indent="-112949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22962" y="6459787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  <a:rtl val="0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764639" y="6459787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  <a:rtl val="0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425343" y="6459787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9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9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125523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 rot="5400000">
            <a:off x="4650802" y="2307652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rgbClr val="1E3756"/>
              </a:buClr>
              <a:buFont typeface="Calibri"/>
              <a:buNone/>
              <a:defRPr sz="3600" baseline="0">
                <a:solidFill>
                  <a:srgbClr val="1E37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 rot="5400000">
            <a:off x="650303" y="393127"/>
            <a:ext cx="5757419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" indent="26670" algn="l" rtl="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Font typeface="Calibri"/>
              <a:buChar char=" "/>
              <a:defRPr sz="1500">
                <a:solidFill>
                  <a:srgbClr val="AB620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8036" indent="-5943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4A7D43"/>
              </a:buClr>
              <a:buFont typeface="Noto Symbol"/>
              <a:buChar char="▪"/>
              <a:defRPr sz="1350">
                <a:solidFill>
                  <a:srgbClr val="4A7D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5196" indent="-72770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8D4120"/>
              </a:buClr>
              <a:buFont typeface="Arial"/>
              <a:buChar char="•"/>
              <a:defRPr sz="1050">
                <a:solidFill>
                  <a:srgbClr val="8D41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2356" indent="-76581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99516" indent="-70866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25000" indent="-11062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75000" indent="-10822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5000" indent="-105825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74999" indent="-112949" algn="l" rtl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/>
              <a:buChar char="◦"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22962" y="6459787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  <a:rtl val="0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764639" y="6459787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  <a:rtl val="0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425343" y="6459787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9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9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519283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457200" y="35055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300" baseline="0"/>
            </a:lvl1pPr>
          </a:lstStyle>
          <a:p>
            <a:r>
              <a:rPr lang="en-US" dirty="0" smtClean="0"/>
              <a:t>Place Title of Presentation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61028" y="5027898"/>
            <a:ext cx="3061024" cy="1060451"/>
          </a:xfrm>
          <a:prstGeom prst="rect">
            <a:avLst/>
          </a:prstGeom>
        </p:spPr>
        <p:txBody>
          <a:bodyPr vert="horz" wrap="none"/>
          <a:lstStyle>
            <a:lvl1pPr marL="0" indent="0" algn="ctr">
              <a:buFontTx/>
              <a:buNone/>
              <a:defRPr sz="1350" baseline="0">
                <a:solidFill>
                  <a:schemeClr val="accent3"/>
                </a:solidFill>
                <a:latin typeface="Arial Narrow"/>
              </a:defRPr>
            </a:lvl1pPr>
            <a:lvl2pPr marL="342900" indent="0">
              <a:buFontTx/>
              <a:buNone/>
              <a:defRPr sz="1350" baseline="0">
                <a:solidFill>
                  <a:schemeClr val="accent5"/>
                </a:solidFill>
                <a:latin typeface="Arial Narrow"/>
              </a:defRPr>
            </a:lvl2pPr>
            <a:lvl3pPr marL="685800" indent="0">
              <a:buFontTx/>
              <a:buNone/>
              <a:defRPr sz="1350" baseline="0">
                <a:solidFill>
                  <a:schemeClr val="accent5"/>
                </a:solidFill>
                <a:latin typeface="Arial Narrow"/>
              </a:defRPr>
            </a:lvl3pPr>
            <a:lvl4pPr marL="1028700" indent="0">
              <a:buFontTx/>
              <a:buNone/>
              <a:defRPr sz="1350" baseline="0">
                <a:solidFill>
                  <a:schemeClr val="accent5"/>
                </a:solidFill>
                <a:latin typeface="Arial Narrow"/>
              </a:defRPr>
            </a:lvl4pPr>
            <a:lvl5pPr marL="1371600" indent="0">
              <a:buFontTx/>
              <a:buNone/>
              <a:defRPr sz="1350" baseline="0">
                <a:solidFill>
                  <a:schemeClr val="accent5"/>
                </a:solidFill>
                <a:latin typeface="Arial Narrow"/>
              </a:defRPr>
            </a:lvl5pPr>
          </a:lstStyle>
          <a:p>
            <a:pPr lvl="0"/>
            <a:r>
              <a:rPr lang="en-US" dirty="0" smtClean="0"/>
              <a:t>PRESENTER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07955" y="4800556"/>
            <a:ext cx="7328095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295_REV_TVA_Logo 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1239692"/>
            <a:ext cx="109728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41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tioned Pic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4874" y="440157"/>
            <a:ext cx="7481927" cy="1143000"/>
          </a:xfrm>
          <a:prstGeom prst="rect">
            <a:avLst/>
          </a:prstGeom>
        </p:spPr>
        <p:txBody>
          <a:bodyPr vert="horz"/>
          <a:lstStyle>
            <a:lvl1pPr algn="l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Title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04915" y="1953687"/>
            <a:ext cx="7481887" cy="100747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="1" i="0" baseline="30000">
                <a:solidFill>
                  <a:schemeClr val="tx2"/>
                </a:solidFill>
                <a:latin typeface="Arial Narrow"/>
              </a:defRPr>
            </a:lvl1pPr>
            <a:lvl2pPr marL="342900" indent="0">
              <a:buFontTx/>
              <a:buNone/>
              <a:defRPr sz="1200" b="1" i="0" baseline="0">
                <a:solidFill>
                  <a:schemeClr val="tx2"/>
                </a:solidFill>
                <a:latin typeface="Arial Narrow"/>
              </a:defRPr>
            </a:lvl2pPr>
            <a:lvl3pPr marL="685800" indent="0">
              <a:buFontTx/>
              <a:buNone/>
              <a:defRPr sz="1200" b="1" i="0" baseline="0">
                <a:solidFill>
                  <a:schemeClr val="tx2"/>
                </a:solidFill>
                <a:latin typeface="Arial Narrow"/>
              </a:defRPr>
            </a:lvl3pPr>
            <a:lvl4pPr marL="1028700" indent="0">
              <a:buFontTx/>
              <a:buNone/>
              <a:defRPr sz="1200" b="1" i="0" baseline="0">
                <a:solidFill>
                  <a:schemeClr val="tx2"/>
                </a:solidFill>
                <a:latin typeface="Arial Narrow"/>
              </a:defRPr>
            </a:lvl4pPr>
            <a:lvl5pPr marL="1371600" indent="0">
              <a:buFontTx/>
              <a:buNone/>
              <a:defRPr sz="1200" b="1" i="0" baseline="0">
                <a:solidFill>
                  <a:schemeClr val="tx2"/>
                </a:solidFill>
                <a:latin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04916" y="3205231"/>
            <a:ext cx="3549445" cy="2846916"/>
          </a:xfrm>
          <a:prstGeom prst="rect">
            <a:avLst/>
          </a:prstGeom>
        </p:spPr>
        <p:txBody>
          <a:bodyPr vert="horz"/>
          <a:lstStyle>
            <a:lvl1pPr marL="257175" indent="-257175">
              <a:spcAft>
                <a:spcPts val="450"/>
              </a:spcAft>
              <a:buFont typeface="Arial"/>
              <a:buChar char="•"/>
              <a:defRPr sz="10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1pPr>
            <a:lvl2pPr marL="557213" indent="-214313">
              <a:spcAft>
                <a:spcPts val="450"/>
              </a:spcAft>
              <a:buFont typeface="Arial"/>
              <a:buChar char="•"/>
              <a:defRPr sz="10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857250" indent="-171450">
              <a:spcAft>
                <a:spcPts val="450"/>
              </a:spcAft>
              <a:buFont typeface="Arial"/>
              <a:buChar char="•"/>
              <a:defRPr sz="10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200150" indent="-171450">
              <a:spcAft>
                <a:spcPts val="450"/>
              </a:spcAft>
              <a:buFont typeface="Arial"/>
              <a:buChar char="•"/>
              <a:defRPr sz="10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1543050" indent="-171450">
              <a:spcAft>
                <a:spcPts val="450"/>
              </a:spcAft>
              <a:buFont typeface="Arial"/>
              <a:buChar char="•"/>
              <a:defRPr sz="105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874420" y="3205231"/>
            <a:ext cx="2290762" cy="2846916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FontTx/>
              <a:buNone/>
              <a:defRPr sz="2400" baseline="0">
                <a:solidFill>
                  <a:schemeClr val="tx2"/>
                </a:solidFill>
                <a:latin typeface="Arial Narrow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14" name="Picture 13" descr="295_TVA_Logo SMALLES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42" y="6393679"/>
            <a:ext cx="243840" cy="325120"/>
          </a:xfrm>
          <a:prstGeom prst="rect">
            <a:avLst/>
          </a:prstGeom>
        </p:spPr>
      </p:pic>
      <p:sp>
        <p:nvSpPr>
          <p:cNvPr id="25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5533069" y="6439296"/>
            <a:ext cx="2895600" cy="366183"/>
          </a:xfrm>
          <a:prstGeom prst="rect">
            <a:avLst/>
          </a:prstGeom>
        </p:spPr>
        <p:txBody>
          <a:bodyPr rIns="0"/>
          <a:lstStyle>
            <a:lvl1pPr algn="r">
              <a:defRPr lang="en-US" sz="45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kern="0" dirty="0">
                <a:solidFill>
                  <a:srgbClr val="FFFFFF">
                    <a:lumMod val="10000"/>
                  </a:srgbClr>
                </a:solidFill>
                <a:cs typeface="Arial"/>
                <a:sym typeface="Arial"/>
                <a:rtl val="0"/>
              </a:rPr>
              <a:t>PLACE THE TITLE OF THE PRESENTATION HERE </a:t>
            </a:r>
          </a:p>
        </p:txBody>
      </p:sp>
      <p:sp>
        <p:nvSpPr>
          <p:cNvPr id="26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8467748" y="6434509"/>
            <a:ext cx="220359" cy="366183"/>
          </a:xfrm>
          <a:prstGeom prst="rect">
            <a:avLst/>
          </a:prstGeom>
        </p:spPr>
        <p:txBody>
          <a:bodyPr lIns="0"/>
          <a:lstStyle>
            <a:lvl1pPr algn="l">
              <a:defRPr sz="45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kern="0" dirty="0" smtClean="0">
                <a:solidFill>
                  <a:srgbClr val="FFFFFF">
                    <a:lumMod val="10000"/>
                  </a:srgbClr>
                </a:solidFill>
                <a:cs typeface="Arial"/>
                <a:sym typeface="Arial"/>
                <a:rtl val="0"/>
              </a:rPr>
              <a:t>|  </a:t>
            </a:r>
            <a:fld id="{074642B0-B6F2-B34D-8B58-6F4D6756A21A}" type="slidenum">
              <a:rPr lang="en-US" kern="0" smtClean="0">
                <a:solidFill>
                  <a:srgbClr val="FFFFFF">
                    <a:lumMod val="10000"/>
                  </a:srgbClr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 kern="0" dirty="0">
              <a:solidFill>
                <a:srgbClr val="FFFFFF">
                  <a:lumMod val="10000"/>
                </a:srgbClr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31267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1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indent="-257175">
              <a:spcBef>
                <a:spcPts val="0"/>
              </a:spcBef>
              <a:spcAft>
                <a:spcPts val="9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1pPr>
            <a:lvl2pPr marL="514350" indent="-215504">
              <a:spcBef>
                <a:spcPts val="0"/>
              </a:spcBef>
              <a:spcAft>
                <a:spcPts val="9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650">
                <a:latin typeface="Arial" pitchFamily="34" charset="0"/>
                <a:cs typeface="Arial" pitchFamily="34" charset="0"/>
              </a:defRPr>
            </a:lvl2pPr>
            <a:lvl3pPr marL="729854" indent="-215504">
              <a:spcBef>
                <a:spcPts val="0"/>
              </a:spcBef>
              <a:spcAft>
                <a:spcPts val="9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500">
                <a:latin typeface="Arial" pitchFamily="34" charset="0"/>
                <a:cs typeface="Arial" pitchFamily="34" charset="0"/>
              </a:defRPr>
            </a:lvl3pPr>
            <a:lvl4pPr marL="901304" indent="-171450">
              <a:spcBef>
                <a:spcPts val="0"/>
              </a:spcBef>
              <a:spcAft>
                <a:spcPts val="9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350">
                <a:latin typeface="Arial" pitchFamily="34" charset="0"/>
                <a:cs typeface="Arial" pitchFamily="34" charset="0"/>
              </a:defRPr>
            </a:lvl4pPr>
            <a:lvl5pPr marL="1072754" indent="-171450">
              <a:spcBef>
                <a:spcPts val="0"/>
              </a:spcBef>
              <a:spcAft>
                <a:spcPts val="9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z="1050" kern="0">
                <a:solidFill>
                  <a:srgbClr val="000000"/>
                </a:solidFill>
                <a:cs typeface="Arial"/>
                <a:sym typeface="Arial"/>
                <a:rtl val="0"/>
              </a:rPr>
              <a:pPr/>
              <a:t>10/17/2016</a:t>
            </a:fld>
            <a:endParaRPr lang="en-US" sz="105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5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z="1050" kern="0">
                <a:solidFill>
                  <a:srgbClr val="000000"/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 sz="105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9323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0" y="4953000"/>
            <a:ext cx="9141619" cy="1904999"/>
          </a:xfrm>
          <a:prstGeom prst="rect">
            <a:avLst/>
          </a:prstGeom>
          <a:solidFill>
            <a:srgbClr val="1E375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rgbClr val="AADE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22959" y="5074919"/>
            <a:ext cx="7589519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600" b="0">
                <a:solidFill>
                  <a:srgbClr val="FFFFFF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22958" y="5907023"/>
            <a:ext cx="7589519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Font typeface="Calibri"/>
              <a:buNone/>
              <a:defRPr sz="1500">
                <a:solidFill>
                  <a:srgbClr val="FFFFFF"/>
                </a:solidFill>
              </a:defRPr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idx="2"/>
          </p:nvPr>
        </p:nvSpPr>
        <p:spPr>
          <a:xfrm>
            <a:off x="0" y="0"/>
            <a:ext cx="9142413" cy="49148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503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rgbClr val="1E3756"/>
              </a:buClr>
              <a:buFont typeface="Calibri"/>
              <a:buNone/>
              <a:defRPr sz="4800" baseline="0">
                <a:solidFill>
                  <a:srgbClr val="1E37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5400000">
            <a:off x="2583179" y="85513"/>
            <a:ext cx="4023360" cy="75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 sz="2000">
                <a:solidFill>
                  <a:srgbClr val="AB620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A7D43"/>
              </a:buClr>
              <a:buFont typeface="Noto Symbol"/>
              <a:buChar char="▪"/>
              <a:defRPr sz="1800">
                <a:solidFill>
                  <a:srgbClr val="4A7D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D4120"/>
              </a:buClr>
              <a:buFont typeface="Arial"/>
              <a:buChar char="•"/>
              <a:defRPr sz="1400">
                <a:solidFill>
                  <a:srgbClr val="8D41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  <a:rtl val="0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  <a:rtl val="0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3952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 rot="5400000">
            <a:off x="4650801" y="2307651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rgbClr val="1E3756"/>
              </a:buClr>
              <a:buFont typeface="Calibri"/>
              <a:buNone/>
              <a:defRPr sz="4800" baseline="0">
                <a:solidFill>
                  <a:srgbClr val="1E37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 rot="5400000">
            <a:off x="650302" y="393126"/>
            <a:ext cx="5757419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 sz="2000">
                <a:solidFill>
                  <a:srgbClr val="AB620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A7D43"/>
              </a:buClr>
              <a:buFont typeface="Noto Symbol"/>
              <a:buChar char="▪"/>
              <a:defRPr sz="1800">
                <a:solidFill>
                  <a:srgbClr val="4A7D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D4120"/>
              </a:buClr>
              <a:buFont typeface="Arial"/>
              <a:buChar char="•"/>
              <a:defRPr sz="1400">
                <a:solidFill>
                  <a:srgbClr val="8D41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  <a:rtl val="0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  <a:rtl val="0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4990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4775" y="1581150"/>
            <a:ext cx="8667750" cy="381000"/>
          </a:xfrm>
          <a:prstGeom prst="rect">
            <a:avLst/>
          </a:prstGeom>
          <a:solidFill>
            <a:srgbClr val="AA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457200" y="35055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aseline="0"/>
            </a:lvl1pPr>
          </a:lstStyle>
          <a:p>
            <a:r>
              <a:rPr lang="en-US" dirty="0"/>
              <a:t>Place Title of Presentation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61027" y="5027896"/>
            <a:ext cx="3061024" cy="1060451"/>
          </a:xfrm>
          <a:prstGeom prst="rect">
            <a:avLst/>
          </a:prstGeom>
        </p:spPr>
        <p:txBody>
          <a:bodyPr vert="horz" wrap="none"/>
          <a:lstStyle>
            <a:lvl1pPr marL="0" indent="0" algn="ctr">
              <a:buFontTx/>
              <a:buNone/>
              <a:defRPr sz="1800" baseline="0">
                <a:solidFill>
                  <a:schemeClr val="accent3"/>
                </a:solidFill>
                <a:latin typeface="Arial Narrow"/>
              </a:defRPr>
            </a:lvl1pPr>
            <a:lvl2pPr marL="457200" indent="0">
              <a:buFontTx/>
              <a:buNone/>
              <a:defRPr sz="1800" baseline="0">
                <a:solidFill>
                  <a:schemeClr val="accent5"/>
                </a:solidFill>
                <a:latin typeface="Arial Narrow"/>
              </a:defRPr>
            </a:lvl2pPr>
            <a:lvl3pPr marL="914400" indent="0">
              <a:buFontTx/>
              <a:buNone/>
              <a:defRPr sz="1800" baseline="0">
                <a:solidFill>
                  <a:schemeClr val="accent5"/>
                </a:solidFill>
                <a:latin typeface="Arial Narrow"/>
              </a:defRPr>
            </a:lvl3pPr>
            <a:lvl4pPr marL="1371600" indent="0">
              <a:buFontTx/>
              <a:buNone/>
              <a:defRPr sz="1800" baseline="0">
                <a:solidFill>
                  <a:schemeClr val="accent5"/>
                </a:solidFill>
                <a:latin typeface="Arial Narrow"/>
              </a:defRPr>
            </a:lvl4pPr>
            <a:lvl5pPr marL="1828800" indent="0">
              <a:buFontTx/>
              <a:buNone/>
              <a:defRPr sz="1800" baseline="0">
                <a:solidFill>
                  <a:schemeClr val="accent5"/>
                </a:solidFill>
                <a:latin typeface="Arial Narrow"/>
              </a:defRPr>
            </a:lvl5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DATE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07954" y="4800556"/>
            <a:ext cx="7328095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295_REV_TVA_Logo 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1239692"/>
            <a:ext cx="109728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1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tioned Pic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4873" y="440157"/>
            <a:ext cx="7481927" cy="1143000"/>
          </a:xfrm>
          <a:prstGeom prst="rect">
            <a:avLst/>
          </a:prstGeom>
        </p:spPr>
        <p:txBody>
          <a:bodyPr vert="horz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04914" y="1953685"/>
            <a:ext cx="7481887" cy="100747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1" i="0" baseline="30000">
                <a:solidFill>
                  <a:schemeClr val="tx2"/>
                </a:solidFill>
                <a:latin typeface="Arial Narrow"/>
              </a:defRPr>
            </a:lvl1pPr>
            <a:lvl2pPr marL="457200" indent="0">
              <a:buFontTx/>
              <a:buNone/>
              <a:defRPr sz="1600" b="1" i="0" baseline="0">
                <a:solidFill>
                  <a:schemeClr val="tx2"/>
                </a:solidFill>
                <a:latin typeface="Arial Narrow"/>
              </a:defRPr>
            </a:lvl2pPr>
            <a:lvl3pPr marL="914400" indent="0">
              <a:buFontTx/>
              <a:buNone/>
              <a:defRPr sz="1600" b="1" i="0" baseline="0">
                <a:solidFill>
                  <a:schemeClr val="tx2"/>
                </a:solidFill>
                <a:latin typeface="Arial Narrow"/>
              </a:defRPr>
            </a:lvl3pPr>
            <a:lvl4pPr marL="1371600" indent="0">
              <a:buFontTx/>
              <a:buNone/>
              <a:defRPr sz="1600" b="1" i="0" baseline="0">
                <a:solidFill>
                  <a:schemeClr val="tx2"/>
                </a:solidFill>
                <a:latin typeface="Arial Narrow"/>
              </a:defRPr>
            </a:lvl4pPr>
            <a:lvl5pPr marL="1828800" indent="0">
              <a:buFontTx/>
              <a:buNone/>
              <a:defRPr sz="1600" b="1" i="0" baseline="0">
                <a:solidFill>
                  <a:schemeClr val="tx2"/>
                </a:solidFill>
                <a:latin typeface="Arial Narrow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04915" y="3205231"/>
            <a:ext cx="3549445" cy="2846916"/>
          </a:xfrm>
          <a:prstGeom prst="rect">
            <a:avLst/>
          </a:prstGeom>
        </p:spPr>
        <p:txBody>
          <a:bodyPr vert="horz"/>
          <a:lstStyle>
            <a:lvl1pPr marL="342900" indent="-342900">
              <a:spcAft>
                <a:spcPts val="600"/>
              </a:spcAft>
              <a:buFont typeface="Arial"/>
              <a:buChar char="•"/>
              <a:defRPr sz="14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1pPr>
            <a:lvl2pPr marL="742950" indent="-285750">
              <a:spcAft>
                <a:spcPts val="600"/>
              </a:spcAft>
              <a:buFont typeface="Arial"/>
              <a:buChar char="•"/>
              <a:defRPr sz="14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2pPr>
            <a:lvl3pPr marL="1143000" indent="-228600">
              <a:spcAft>
                <a:spcPts val="600"/>
              </a:spcAft>
              <a:buFont typeface="Arial"/>
              <a:buChar char="•"/>
              <a:defRPr sz="14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3pPr>
            <a:lvl4pPr marL="1600200" indent="-228600">
              <a:spcAft>
                <a:spcPts val="600"/>
              </a:spcAft>
              <a:buFont typeface="Arial"/>
              <a:buChar char="•"/>
              <a:defRPr sz="14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4pPr>
            <a:lvl5pPr marL="2057400" indent="-228600">
              <a:spcAft>
                <a:spcPts val="600"/>
              </a:spcAft>
              <a:buFont typeface="Arial"/>
              <a:buChar char="•"/>
              <a:defRPr sz="1400" baseline="0">
                <a:solidFill>
                  <a:schemeClr val="bg1">
                    <a:lumMod val="25000"/>
                  </a:schemeClr>
                </a:solidFill>
                <a:latin typeface="Arial Narrow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874419" y="3205231"/>
            <a:ext cx="2290762" cy="2846916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FontTx/>
              <a:buNone/>
              <a:defRPr sz="3200" baseline="0">
                <a:solidFill>
                  <a:schemeClr val="tx2"/>
                </a:solidFill>
                <a:latin typeface="Arial Narrow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4" name="Picture 13" descr="295_TVA_Logo SMALLES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42" y="6393679"/>
            <a:ext cx="243840" cy="325120"/>
          </a:xfrm>
          <a:prstGeom prst="rect">
            <a:avLst/>
          </a:prstGeom>
        </p:spPr>
      </p:pic>
      <p:sp>
        <p:nvSpPr>
          <p:cNvPr id="25" name="Footer Placeholder 16"/>
          <p:cNvSpPr>
            <a:spLocks noGrp="1"/>
          </p:cNvSpPr>
          <p:nvPr>
            <p:ph type="ftr" sz="quarter" idx="14"/>
          </p:nvPr>
        </p:nvSpPr>
        <p:spPr>
          <a:xfrm>
            <a:off x="5533069" y="6439294"/>
            <a:ext cx="2895600" cy="366183"/>
          </a:xfrm>
          <a:prstGeom prst="rect">
            <a:avLst/>
          </a:prstGeom>
        </p:spPr>
        <p:txBody>
          <a:bodyPr rIns="0"/>
          <a:lstStyle>
            <a:lvl1pPr algn="r">
              <a:defRPr lang="en-US" sz="600" baseline="0" smtClean="0">
                <a:solidFill>
                  <a:schemeClr val="bg1">
                    <a:lumMod val="10000"/>
                  </a:schemeClr>
                </a:solidFill>
                <a:effectLst/>
                <a:latin typeface="Arial Narrow"/>
              </a:defRPr>
            </a:lvl1pPr>
          </a:lstStyle>
          <a:p>
            <a:r>
              <a:rPr kern="0" dirty="0">
                <a:solidFill>
                  <a:srgbClr val="FFFFFF">
                    <a:lumMod val="10000"/>
                  </a:srgbClr>
                </a:solidFill>
                <a:cs typeface="Arial"/>
                <a:sym typeface="Arial"/>
                <a:rtl val="0"/>
              </a:rPr>
              <a:t>PLACE THE TITLE OF THE PRESENTATION HERE </a:t>
            </a:r>
          </a:p>
        </p:txBody>
      </p:sp>
      <p:sp>
        <p:nvSpPr>
          <p:cNvPr id="26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8467748" y="6434507"/>
            <a:ext cx="220359" cy="366183"/>
          </a:xfrm>
          <a:prstGeom prst="rect">
            <a:avLst/>
          </a:prstGeom>
        </p:spPr>
        <p:txBody>
          <a:bodyPr lIns="0"/>
          <a:lstStyle>
            <a:lvl1pPr algn="l">
              <a:defRPr sz="600">
                <a:solidFill>
                  <a:schemeClr val="bg1">
                    <a:lumMod val="10000"/>
                  </a:schemeClr>
                </a:solidFill>
                <a:latin typeface="Arial Narrow"/>
              </a:defRPr>
            </a:lvl1pPr>
          </a:lstStyle>
          <a:p>
            <a:r>
              <a:rPr lang="en-US" kern="0" dirty="0">
                <a:solidFill>
                  <a:srgbClr val="FFFFFF">
                    <a:lumMod val="10000"/>
                  </a:srgbClr>
                </a:solidFill>
                <a:cs typeface="Arial"/>
                <a:sym typeface="Arial"/>
                <a:rtl val="0"/>
              </a:rPr>
              <a:t>|  </a:t>
            </a:r>
            <a:fld id="{074642B0-B6F2-B34D-8B58-6F4D6756A21A}" type="slidenum">
              <a:rPr lang="en-US" kern="0" smtClean="0">
                <a:solidFill>
                  <a:srgbClr val="FFFFFF">
                    <a:lumMod val="10000"/>
                  </a:srgbClr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 kern="0" dirty="0">
              <a:solidFill>
                <a:srgbClr val="FFFFFF">
                  <a:lumMod val="10000"/>
                </a:srgbClr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59570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1pPr>
            <a:lvl2pPr marL="685800" indent="-287338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2pPr>
            <a:lvl3pPr marL="973138" indent="-287338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3pPr>
            <a:lvl4pPr marL="1201738" indent="-228600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4pPr>
            <a:lvl5pPr marL="1430338" indent="-228600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pPr/>
              <a:t>10/17/2016</a:t>
            </a:fld>
            <a:endParaRPr lang="en-US"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6640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7C35-AC24-F74D-ACB3-4B65A5ECDAB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144B-DCC4-8548-9F4C-D4BCBFEAE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1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2369" y="5738326"/>
            <a:ext cx="9144000" cy="11196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/>
          <p:nvPr/>
        </p:nvSpPr>
        <p:spPr>
          <a:xfrm>
            <a:off x="-2369" y="0"/>
            <a:ext cx="9146369" cy="5738327"/>
          </a:xfrm>
          <a:prstGeom prst="rect">
            <a:avLst/>
          </a:prstGeom>
          <a:solidFill>
            <a:srgbClr val="AADE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buClr>
                <a:srgbClr val="1E3756"/>
              </a:buClr>
              <a:buFont typeface="Calibri"/>
              <a:buNone/>
              <a:defRPr sz="4800" b="0" i="0" u="none" strike="noStrike" cap="none" baseline="0">
                <a:solidFill>
                  <a:srgbClr val="1E37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822958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 sz="2000" b="0" i="0" u="none" strike="noStrike" cap="none" baseline="0">
                <a:solidFill>
                  <a:srgbClr val="AB620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A7D43"/>
              </a:buClr>
              <a:buFont typeface="Noto Symbol"/>
              <a:buChar char="▪"/>
              <a:defRPr sz="1800" b="0" i="0" u="none" strike="noStrike" cap="none" baseline="0">
                <a:solidFill>
                  <a:srgbClr val="4A7D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D4120"/>
              </a:buClr>
              <a:buFont typeface="Arial"/>
              <a:buChar char="•"/>
              <a:defRPr sz="1400" b="0" i="0" u="none" strike="noStrike" cap="none" baseline="0">
                <a:solidFill>
                  <a:srgbClr val="8D41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445137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57C35-AC24-F74D-ACB3-4B65A5ECDAB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7144B-DCC4-8548-9F4C-D4BCBFEAE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6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2369" y="5738328"/>
            <a:ext cx="9144000" cy="11196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/>
          <p:nvPr/>
        </p:nvSpPr>
        <p:spPr>
          <a:xfrm>
            <a:off x="-2368" y="2"/>
            <a:ext cx="9146369" cy="5738327"/>
          </a:xfrm>
          <a:prstGeom prst="rect">
            <a:avLst/>
          </a:prstGeom>
          <a:solidFill>
            <a:srgbClr val="AADEF3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buClr>
                <a:srgbClr val="1E3756"/>
              </a:buClr>
              <a:buFont typeface="Calibri"/>
              <a:buNone/>
              <a:defRPr sz="4800" b="0" i="0" u="none" strike="noStrike" cap="none" baseline="0">
                <a:solidFill>
                  <a:srgbClr val="1E37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822958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 sz="2000" b="0" i="0" u="none" strike="noStrike" cap="none" baseline="0">
                <a:solidFill>
                  <a:srgbClr val="AB620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A7D43"/>
              </a:buClr>
              <a:buFont typeface="Noto Symbol"/>
              <a:buChar char="▪"/>
              <a:defRPr sz="1800" b="0" i="0" u="none" strike="noStrike" cap="none" baseline="0">
                <a:solidFill>
                  <a:srgbClr val="4A7D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D4120"/>
              </a:buClr>
              <a:buFont typeface="Arial"/>
              <a:buChar char="•"/>
              <a:defRPr sz="1400" b="0" i="0" u="none" strike="noStrike" cap="none" baseline="0">
                <a:solidFill>
                  <a:srgbClr val="8D41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895150" y="1737844"/>
            <a:ext cx="747521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256418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nicholasinstitute.duke.edu/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hyperlink" Target="http://cepl.gatech.edu/projects/ppce/cpp&amp;b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mailto:Marilyn.Brown@pubpolicy.gatech.edu" TargetMode="Externa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7.png"/><Relationship Id="rId5" Type="http://schemas.openxmlformats.org/officeDocument/2006/relationships/image" Target="../media/image39.jpeg"/><Relationship Id="rId4" Type="http://schemas.openxmlformats.org/officeDocument/2006/relationships/hyperlink" Target="http://www.cepl.gatech.edu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822959" y="-64909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1E3756"/>
              </a:buClr>
              <a:buSzPct val="25000"/>
              <a:buFont typeface="Calibri"/>
              <a:buNone/>
            </a:pPr>
            <a:r>
              <a:rPr lang="en-US" sz="6600" b="1" i="0" u="none" strike="noStrike" cap="none" baseline="0" dirty="0">
                <a:solidFill>
                  <a:srgbClr val="1E3756"/>
                </a:solidFill>
                <a:latin typeface="Calibri"/>
                <a:ea typeface="Calibri"/>
                <a:cs typeface="Calibri"/>
                <a:sym typeface="Calibri"/>
              </a:rPr>
              <a:t>Choosing Our </a:t>
            </a:r>
            <a:br>
              <a:rPr lang="en-US" sz="6600" b="1" i="0" u="none" strike="noStrike" cap="none" baseline="0" dirty="0">
                <a:solidFill>
                  <a:srgbClr val="1E375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600" b="1" i="0" u="none" strike="noStrike" cap="none" baseline="0" dirty="0">
                <a:solidFill>
                  <a:srgbClr val="1E3756"/>
                </a:solidFill>
                <a:latin typeface="Calibri"/>
                <a:ea typeface="Calibri"/>
                <a:cs typeface="Calibri"/>
                <a:sym typeface="Calibri"/>
              </a:rPr>
              <a:t>Energy Future II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848598" y="3492197"/>
            <a:ext cx="795137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 b="1" dirty="0"/>
              <a:t>A TOWN HALL DISCUSSION OF REGULATORY SCENARIOS </a:t>
            </a:r>
          </a:p>
          <a:p>
            <a:pPr lvl="0">
              <a:spcBef>
                <a:spcPts val="0"/>
              </a:spcBef>
              <a:buSzPct val="25000"/>
            </a:pPr>
            <a:r>
              <a:rPr lang="en-US" b="1" dirty="0"/>
              <a:t>AND NO-REGRETS STRATEGIES FOR GEORGIA</a:t>
            </a:r>
            <a:endParaRPr lang="en-US" sz="2400" b="1" i="0" u="none" strike="noStrike" cap="none" baseline="0" dirty="0">
              <a:solidFill>
                <a:srgbClr val="8D41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848598" y="4614556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October 14, 2016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kern="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/>
            </a:r>
            <a:br>
              <a:rPr lang="en-US" kern="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</a:br>
            <a:endParaRPr lang="en-US" kern="0" dirty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6" y="112775"/>
            <a:ext cx="3972387" cy="640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47" y="112339"/>
            <a:ext cx="3592089" cy="731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65233" y="4847184"/>
            <a:ext cx="248893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0" dirty="0">
                <a:solidFill>
                  <a:srgbClr val="8D4120"/>
                </a:solidFill>
                <a:latin typeface="Calibri"/>
                <a:ea typeface="Calibri"/>
                <a:cs typeface="Calibri"/>
                <a:sym typeface="Arial"/>
                <a:rtl val="0"/>
              </a:rPr>
              <a:t>#</a:t>
            </a:r>
            <a:r>
              <a:rPr lang="en-US" sz="3200" b="1" kern="0" dirty="0" err="1">
                <a:solidFill>
                  <a:srgbClr val="8D412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GAenergy</a:t>
            </a:r>
            <a:endParaRPr lang="en-US" sz="3200" b="1" kern="0" dirty="0">
              <a:solidFill>
                <a:srgbClr val="8D412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059165644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121"/>
            <a:ext cx="1555845" cy="1918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 Issued October 23, 2015</a:t>
            </a:r>
          </a:p>
          <a:p>
            <a:r>
              <a:rPr lang="en-US" dirty="0"/>
              <a:t> November 3, 2015 – States appeal D.C. Circuit</a:t>
            </a:r>
          </a:p>
          <a:p>
            <a:r>
              <a:rPr lang="en-US" dirty="0"/>
              <a:t>January 26, 2016 – 29 States, industry, file Supreme Court appeal</a:t>
            </a:r>
          </a:p>
          <a:p>
            <a:r>
              <a:rPr lang="en-US" dirty="0"/>
              <a:t>February 9, 2016 – Supreme Court stays rule (5-4 ruling)</a:t>
            </a:r>
          </a:p>
          <a:p>
            <a:r>
              <a:rPr lang="en-US" dirty="0"/>
              <a:t>February 13, 2016 – Scalia</a:t>
            </a:r>
          </a:p>
          <a:p>
            <a:r>
              <a:rPr lang="en-US" dirty="0"/>
              <a:t>D.C. Circuit ruling after election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rp_Gavel-and-earth-from-Flickr-300x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74638"/>
            <a:ext cx="28575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XXX THE SUPREME COURT A FEA USA Dist. of Columb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574" y="4341182"/>
            <a:ext cx="2346500" cy="176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49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95461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Supreme Court Stay</a:t>
            </a:r>
            <a:br>
              <a:rPr lang="en-US" b="1" dirty="0"/>
            </a:br>
            <a:r>
              <a:rPr lang="en-US" b="1" dirty="0"/>
              <a:t>February 9, 2016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6748"/>
            <a:ext cx="4040188" cy="639762"/>
          </a:xfrm>
        </p:spPr>
        <p:txBody>
          <a:bodyPr/>
          <a:lstStyle/>
          <a:p>
            <a:r>
              <a:rPr lang="en-US" dirty="0"/>
              <a:t>Stay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29032"/>
            <a:ext cx="4040188" cy="3951288"/>
          </a:xfrm>
        </p:spPr>
        <p:txBody>
          <a:bodyPr/>
          <a:lstStyle/>
          <a:p>
            <a:r>
              <a:rPr lang="en-US" dirty="0"/>
              <a:t>Scalia</a:t>
            </a:r>
          </a:p>
          <a:p>
            <a:r>
              <a:rPr lang="en-US" dirty="0"/>
              <a:t>Roberts</a:t>
            </a:r>
          </a:p>
          <a:p>
            <a:r>
              <a:rPr lang="en-US" dirty="0"/>
              <a:t>Kennedy</a:t>
            </a:r>
          </a:p>
          <a:p>
            <a:r>
              <a:rPr lang="en-US" dirty="0"/>
              <a:t>Thomas</a:t>
            </a:r>
          </a:p>
          <a:p>
            <a:r>
              <a:rPr lang="en-US" dirty="0"/>
              <a:t>Alito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6748"/>
            <a:ext cx="4041775" cy="639762"/>
          </a:xfrm>
        </p:spPr>
        <p:txBody>
          <a:bodyPr/>
          <a:lstStyle/>
          <a:p>
            <a:r>
              <a:rPr lang="en-US" dirty="0"/>
              <a:t>No Stay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43803"/>
            <a:ext cx="4041775" cy="3951288"/>
          </a:xfrm>
        </p:spPr>
        <p:txBody>
          <a:bodyPr/>
          <a:lstStyle/>
          <a:p>
            <a:r>
              <a:rPr lang="en-US" dirty="0"/>
              <a:t>Ginsburg</a:t>
            </a:r>
          </a:p>
          <a:p>
            <a:r>
              <a:rPr lang="en-US" dirty="0"/>
              <a:t>Breyer</a:t>
            </a:r>
          </a:p>
          <a:p>
            <a:r>
              <a:rPr lang="en-US" dirty="0"/>
              <a:t>Sotomayor</a:t>
            </a:r>
          </a:p>
          <a:p>
            <a:r>
              <a:rPr lang="en-US" dirty="0"/>
              <a:t>Kagan </a:t>
            </a:r>
          </a:p>
        </p:txBody>
      </p:sp>
      <p:pic>
        <p:nvPicPr>
          <p:cNvPr id="8" name="Picture 2" descr="West façade of the Supreme Court Building.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92" y="4530143"/>
            <a:ext cx="14287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96" y="24699"/>
            <a:ext cx="3277134" cy="218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749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72675" cy="1381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authority/expertise does EPA have over</a:t>
            </a:r>
          </a:p>
          <a:p>
            <a:pPr lvl="1"/>
            <a:r>
              <a:rPr lang="en-US" dirty="0"/>
              <a:t>Air Emissions</a:t>
            </a:r>
          </a:p>
          <a:p>
            <a:pPr lvl="1"/>
            <a:r>
              <a:rPr lang="en-US" dirty="0"/>
              <a:t>Renewable energy</a:t>
            </a:r>
          </a:p>
          <a:p>
            <a:pPr lvl="1"/>
            <a:r>
              <a:rPr lang="en-US" dirty="0"/>
              <a:t>Generation Mix</a:t>
            </a:r>
          </a:p>
          <a:p>
            <a:pPr lvl="1"/>
            <a:r>
              <a:rPr lang="en-US" dirty="0"/>
              <a:t>Transmission</a:t>
            </a:r>
          </a:p>
          <a:p>
            <a:pPr lvl="1"/>
            <a:r>
              <a:rPr lang="en-US" dirty="0"/>
              <a:t>Reliability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37" y="2428875"/>
            <a:ext cx="2876550" cy="666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287" y="4042624"/>
            <a:ext cx="2324100" cy="723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4817034"/>
            <a:ext cx="8319753" cy="119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87" y="3278187"/>
            <a:ext cx="2200813" cy="88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“Specifics” of Clean Power Plan Rule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95100"/>
          <a:ext cx="82296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7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17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Measure/”Block”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C02</a:t>
                      </a:r>
                      <a:r>
                        <a:rPr lang="en-US" baseline="0" dirty="0"/>
                        <a:t> Reduction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u="sng" dirty="0"/>
                        <a:t>Coal Plant</a:t>
                      </a:r>
                      <a:r>
                        <a:rPr lang="en-US" b="1" u="sng" baseline="0" dirty="0"/>
                        <a:t> Heat Rate Improvements </a:t>
                      </a:r>
                      <a:r>
                        <a:rPr lang="en-US" baseline="0" dirty="0"/>
                        <a:t>– </a:t>
                      </a:r>
                      <a:r>
                        <a:rPr lang="en-US" dirty="0"/>
                        <a:t>Reduce carbon by an average of 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u="sng" dirty="0"/>
                        <a:t>NGCC:</a:t>
                      </a:r>
                      <a:r>
                        <a:rPr lang="en-US" b="1" i="0" u="none" baseline="0" dirty="0"/>
                        <a:t>  </a:t>
                      </a:r>
                      <a:r>
                        <a:rPr lang="en-US" b="1" i="1" u="none" dirty="0" err="1"/>
                        <a:t>Redispatch</a:t>
                      </a:r>
                      <a:r>
                        <a:rPr lang="en-US" dirty="0"/>
                        <a:t> from coal-fired power plants to natural gas combined cycle plants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u="sng" dirty="0"/>
                        <a:t>Renewable</a:t>
                      </a:r>
                      <a:r>
                        <a:rPr lang="en-US" b="1" u="sng" baseline="0" dirty="0"/>
                        <a:t> and Zero-Emission Power Sources</a:t>
                      </a:r>
                      <a:r>
                        <a:rPr lang="en-US" baseline="0" dirty="0"/>
                        <a:t>: Nuclear, Solar, Wind, Hydropower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35-40%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dirty="0"/>
                        <a:t>Demand-side and Efficiency Improvements </a:t>
                      </a:r>
                      <a:r>
                        <a:rPr lang="en-US" dirty="0"/>
                        <a:t>of 1.5% per year.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4096" y="5473521"/>
            <a:ext cx="8350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Goal:  30% C02 Emission Reduction</a:t>
            </a:r>
          </a:p>
        </p:txBody>
      </p:sp>
    </p:spTree>
    <p:extLst>
      <p:ext uri="{BB962C8B-B14F-4D97-AF65-F5344CB8AC3E}">
        <p14:creationId xmlns:p14="http://schemas.microsoft.com/office/powerpoint/2010/main" val="382105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 and Gas By the Numbers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C02 Targets: 215-1163 </a:t>
            </a:r>
            <a:r>
              <a:rPr lang="en-US" dirty="0" err="1"/>
              <a:t>lbs</a:t>
            </a:r>
            <a:r>
              <a:rPr lang="en-US" dirty="0"/>
              <a:t>/</a:t>
            </a:r>
            <a:r>
              <a:rPr lang="en-US" dirty="0" err="1"/>
              <a:t>MWh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49872"/>
            <a:ext cx="4041775" cy="3951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Coal</a:t>
            </a:r>
          </a:p>
          <a:p>
            <a:pPr marL="0" indent="0">
              <a:buNone/>
            </a:pPr>
            <a:r>
              <a:rPr lang="en-US" dirty="0"/>
              <a:t>EPA: 2,249 </a:t>
            </a:r>
            <a:r>
              <a:rPr lang="en-US" dirty="0" err="1"/>
              <a:t>lbs</a:t>
            </a:r>
            <a:r>
              <a:rPr lang="en-US" dirty="0"/>
              <a:t>/</a:t>
            </a:r>
            <a:r>
              <a:rPr lang="en-US" dirty="0" err="1"/>
              <a:t>MWh</a:t>
            </a:r>
            <a:r>
              <a:rPr lang="en-US" dirty="0"/>
              <a:t> of carbon dioxide national average</a:t>
            </a:r>
          </a:p>
          <a:p>
            <a:pPr marL="0" indent="0">
              <a:buNone/>
            </a:pPr>
            <a:r>
              <a:rPr lang="en-US" b="1" dirty="0"/>
              <a:t>Natural Gas </a:t>
            </a:r>
          </a:p>
          <a:p>
            <a:pPr marL="0" indent="0">
              <a:buNone/>
            </a:pPr>
            <a:r>
              <a:rPr lang="en-US" dirty="0"/>
              <a:t>EPA: 1135 </a:t>
            </a:r>
            <a:r>
              <a:rPr lang="en-US" dirty="0" err="1"/>
              <a:t>lbs</a:t>
            </a:r>
            <a:r>
              <a:rPr lang="en-US" dirty="0"/>
              <a:t>/MWh of carbon dioxide national average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MWh is “Megawatt hour” or one hour of generating one megawatt of power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1075"/>
            <a:ext cx="4040188" cy="339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314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63"/>
            <a:ext cx="5324296" cy="3087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6" y="3390613"/>
            <a:ext cx="4374131" cy="3467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482" y="206063"/>
            <a:ext cx="1762125" cy="27813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561" y="2987363"/>
            <a:ext cx="2100774" cy="208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84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Deadlines in 111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September 2016 – State plan due, or request for extension to September 2018</a:t>
            </a:r>
          </a:p>
          <a:p>
            <a:r>
              <a:rPr lang="en-US" dirty="0"/>
              <a:t>2022- 1</a:t>
            </a:r>
            <a:r>
              <a:rPr lang="en-US" baseline="30000" dirty="0"/>
              <a:t>st</a:t>
            </a:r>
            <a:r>
              <a:rPr lang="en-US" dirty="0"/>
              <a:t> Phase Implementation</a:t>
            </a:r>
          </a:p>
          <a:p>
            <a:r>
              <a:rPr lang="en-US" dirty="0"/>
              <a:t>2030 – 2d Phase Implementation</a:t>
            </a:r>
          </a:p>
          <a:p>
            <a:pPr marL="0" indent="0">
              <a:buNone/>
            </a:pPr>
            <a:r>
              <a:rPr lang="en-US" dirty="0"/>
              <a:t>Example:  West Virginia: reduce carbon dioxide emissions 26% by 2022, and 37% by 2030. West Virginia is 95% coal powered.</a:t>
            </a:r>
          </a:p>
        </p:txBody>
      </p:sp>
    </p:spTree>
    <p:extLst>
      <p:ext uri="{BB962C8B-B14F-4D97-AF65-F5344CB8AC3E}">
        <p14:creationId xmlns:p14="http://schemas.microsoft.com/office/powerpoint/2010/main" val="591997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049" y="436728"/>
            <a:ext cx="7855901" cy="568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09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274638"/>
            <a:ext cx="8099559" cy="588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1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EPA Rules - Generally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winning legal challenges:</a:t>
            </a:r>
          </a:p>
          <a:p>
            <a:pPr lvl="1"/>
            <a:r>
              <a:rPr lang="en-US" dirty="0"/>
              <a:t>Substance:  </a:t>
            </a:r>
          </a:p>
          <a:p>
            <a:pPr lvl="2"/>
            <a:r>
              <a:rPr lang="en-US" dirty="0"/>
              <a:t>Did Congress grant EPA Authority</a:t>
            </a:r>
          </a:p>
          <a:p>
            <a:pPr lvl="2"/>
            <a:r>
              <a:rPr lang="en-US" dirty="0"/>
              <a:t>Is EPA’s Decision Supported: “arbitrary and capricious” and “deference” rule</a:t>
            </a:r>
          </a:p>
          <a:p>
            <a:pPr lvl="1"/>
            <a:r>
              <a:rPr lang="en-US" dirty="0"/>
              <a:t>Procedural: notice, comment, fair, open</a:t>
            </a:r>
          </a:p>
          <a:p>
            <a:r>
              <a:rPr lang="en-US" dirty="0"/>
              <a:t>The “Stay” signals challenge possibly supported “on the merits”</a:t>
            </a:r>
          </a:p>
          <a:p>
            <a:r>
              <a:rPr lang="en-US" dirty="0"/>
              <a:t>EPA has 40 Years Experience Defending Rules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0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6" y="112775"/>
            <a:ext cx="3972387" cy="640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47" y="112339"/>
            <a:ext cx="3592089" cy="7315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943" y="4267200"/>
            <a:ext cx="7794171" cy="217714"/>
          </a:xfrm>
          <a:prstGeom prst="rect">
            <a:avLst/>
          </a:prstGeom>
          <a:solidFill>
            <a:srgbClr val="AA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sym typeface="Arial"/>
              <a:rtl val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078" y="1240044"/>
            <a:ext cx="3444247" cy="4339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Agenda:</a:t>
            </a:r>
          </a:p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Arial"/>
              <a:sym typeface="Arial"/>
              <a:rtl val="0"/>
            </a:endParaRPr>
          </a:p>
          <a:p>
            <a:pPr>
              <a:tabLst>
                <a:tab pos="1085850" algn="l"/>
              </a:tabLs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9:00 	Looking Into the </a:t>
            </a:r>
          </a:p>
          <a:p>
            <a:pPr>
              <a:tabLst>
                <a:tab pos="1085850" algn="l"/>
              </a:tabLs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	Future</a:t>
            </a:r>
          </a:p>
          <a:p>
            <a:pPr>
              <a:tabLst>
                <a:tab pos="1371600" algn="l"/>
              </a:tabLs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Arial"/>
              <a:sym typeface="Arial"/>
              <a:rtl val="0"/>
            </a:endParaRPr>
          </a:p>
          <a:p>
            <a:pPr>
              <a:tabLst>
                <a:tab pos="1371600" algn="l"/>
              </a:tabLst>
              <a:defRPr/>
            </a:pPr>
            <a:endParaRPr lang="en-US" sz="800" kern="0" dirty="0">
              <a:solidFill>
                <a:sysClr val="windowText" lastClr="000000"/>
              </a:solidFill>
              <a:latin typeface="Calibri" panose="020F0502020204030204" pitchFamily="34" charset="0"/>
              <a:cs typeface="Arial"/>
              <a:sym typeface="Arial"/>
              <a:rtl val="0"/>
            </a:endParaRPr>
          </a:p>
          <a:p>
            <a:pPr marL="1085850" indent="-1085850">
              <a:tabLst>
                <a:tab pos="1085850" algn="l"/>
              </a:tabLs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10:00 	Café Conversations: </a:t>
            </a:r>
          </a:p>
          <a:p>
            <a:pPr marL="1085850" indent="-1085850">
              <a:tabLst>
                <a:tab pos="1085850" algn="l"/>
              </a:tabLs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	No-Regrets Options for Georgia’s Energy Future</a:t>
            </a:r>
          </a:p>
          <a:p>
            <a:pPr>
              <a:tabLst>
                <a:tab pos="1371600" algn="l"/>
              </a:tabLst>
              <a:defRPr/>
            </a:pPr>
            <a:endParaRPr lang="en-US" sz="800" kern="0" dirty="0">
              <a:solidFill>
                <a:sysClr val="windowText" lastClr="000000"/>
              </a:solidFill>
              <a:latin typeface="Calibri" panose="020F0502020204030204" pitchFamily="34" charset="0"/>
              <a:cs typeface="Arial"/>
              <a:sym typeface="Arial"/>
              <a:rtl val="0"/>
            </a:endParaRPr>
          </a:p>
          <a:p>
            <a:pPr>
              <a:tabLst>
                <a:tab pos="1371600" algn="l"/>
              </a:tabLs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Arial"/>
              <a:sym typeface="Arial"/>
              <a:rtl val="0"/>
            </a:endParaRPr>
          </a:p>
          <a:p>
            <a:pPr>
              <a:tabLst>
                <a:tab pos="1085850" algn="l"/>
              </a:tabLs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12:15	Break, grab lunch </a:t>
            </a:r>
          </a:p>
          <a:p>
            <a:pPr>
              <a:tabLst>
                <a:tab pos="1085850" algn="l"/>
              </a:tabLst>
              <a:defRPr/>
            </a:pPr>
            <a:endParaRPr lang="en-US" sz="800" kern="0" dirty="0">
              <a:solidFill>
                <a:sysClr val="windowText" lastClr="000000"/>
              </a:solidFill>
              <a:latin typeface="Calibri" panose="020F0502020204030204" pitchFamily="34" charset="0"/>
              <a:cs typeface="Arial"/>
              <a:sym typeface="Arial"/>
              <a:rtl val="0"/>
            </a:endParaRPr>
          </a:p>
          <a:p>
            <a:pPr>
              <a:tabLst>
                <a:tab pos="1085850" algn="l"/>
              </a:tabLs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Arial"/>
              <a:sym typeface="Arial"/>
              <a:rtl val="0"/>
            </a:endParaRPr>
          </a:p>
          <a:p>
            <a:pPr>
              <a:tabLst>
                <a:tab pos="1085850" algn="l"/>
              </a:tabLs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12:25	Closing Session</a:t>
            </a:r>
          </a:p>
          <a:p>
            <a:pPr>
              <a:tabLst>
                <a:tab pos="1371600" algn="l"/>
              </a:tabLs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4776" y="1240044"/>
            <a:ext cx="49360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71600" algn="l"/>
              </a:tabLs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Housekeeping: </a:t>
            </a:r>
          </a:p>
          <a:p>
            <a:pPr>
              <a:tabLst>
                <a:tab pos="1371600" algn="l"/>
              </a:tabLst>
              <a:defRPr/>
            </a:pPr>
            <a:endParaRPr lang="en-US" b="1" kern="0" dirty="0">
              <a:solidFill>
                <a:sysClr val="windowText" lastClr="000000"/>
              </a:solidFill>
              <a:latin typeface="Calibri" panose="020F0502020204030204" pitchFamily="34" charset="0"/>
              <a:cs typeface="Arial"/>
              <a:sym typeface="Arial"/>
              <a:rtl val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Podium remarks, discussion readouts are </a:t>
            </a:r>
            <a:r>
              <a:rPr lang="en-US" b="1" kern="0" dirty="0">
                <a:solidFill>
                  <a:srgbClr val="FF0000"/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public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endParaRPr lang="en-US" b="1" kern="0" dirty="0">
              <a:solidFill>
                <a:sysClr val="windowText" lastClr="000000"/>
              </a:solidFill>
              <a:latin typeface="Calibri" panose="020F0502020204030204" pitchFamily="34" charset="0"/>
              <a:cs typeface="Arial"/>
              <a:sym typeface="Arial"/>
              <a:rtl val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Roundtable discussions are </a:t>
            </a:r>
            <a:r>
              <a:rPr lang="en-US" b="1" kern="0" dirty="0">
                <a:solidFill>
                  <a:srgbClr val="FF0000"/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off the record</a:t>
            </a:r>
          </a:p>
          <a:p>
            <a:pPr lvl="1">
              <a:tabLst>
                <a:tab pos="1371600" algn="l"/>
              </a:tabLs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Arial"/>
              <a:sym typeface="Arial"/>
              <a:rtl val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Social Media: #</a:t>
            </a:r>
            <a:r>
              <a:rPr lang="en-US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Gaenergy</a:t>
            </a: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Arial"/>
              <a:sym typeface="Arial"/>
              <a:rtl val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Arial"/>
              <a:sym typeface="Arial"/>
              <a:rtl val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Streaming video: @</a:t>
            </a:r>
            <a:r>
              <a:rPr lang="en-US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cyrushomi</a:t>
            </a: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Arial"/>
              <a:sym typeface="Arial"/>
              <a:rtl val="0"/>
            </a:endParaRPr>
          </a:p>
          <a:p>
            <a:pPr>
              <a:tabLst>
                <a:tab pos="1371600" algn="l"/>
              </a:tabLs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Arial"/>
              <a:sym typeface="Arial"/>
              <a:rtl val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“</a:t>
            </a:r>
            <a:r>
              <a:rPr lang="en-US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AllSaintsWiFi</a:t>
            </a: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”</a:t>
            </a:r>
          </a:p>
          <a:p>
            <a:pPr>
              <a:tabLst>
                <a:tab pos="1371600" algn="l"/>
              </a:tabLs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Arial"/>
              <a:sym typeface="Arial"/>
              <a:rtl val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Arial"/>
                <a:sym typeface="Arial"/>
                <a:rtl val="0"/>
              </a:rPr>
              <a:t>Restrooms</a:t>
            </a:r>
          </a:p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Arial"/>
              <a:sym typeface="Arial"/>
              <a:rtl val="0"/>
            </a:endParaRPr>
          </a:p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934217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Challenges to Clean Power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Authority:  EPA can restrict emissions to what is ‘best’ technology, but cannot force private sector to build renewables, nuclear. Clean Air Act Section 111 (42 U.S.C. § 7411)</a:t>
            </a:r>
          </a:p>
          <a:p>
            <a:r>
              <a:rPr lang="en-US" dirty="0"/>
              <a:t>Interpretation: EPA has to regulate power plants under </a:t>
            </a:r>
            <a:r>
              <a:rPr lang="en-US" i="1" u="sng" dirty="0"/>
              <a:t>either</a:t>
            </a:r>
            <a:r>
              <a:rPr lang="en-US" dirty="0"/>
              <a:t> CAA 111 or 112 – not both.</a:t>
            </a:r>
          </a:p>
          <a:p>
            <a:r>
              <a:rPr lang="en-US" dirty="0"/>
              <a:t>Limits/Goals – are they correct (and achievable)</a:t>
            </a:r>
          </a:p>
          <a:p>
            <a:r>
              <a:rPr lang="en-US" dirty="0"/>
              <a:t>Procedure – notice of new scientific findings late</a:t>
            </a:r>
          </a:p>
        </p:txBody>
      </p:sp>
    </p:spTree>
    <p:extLst>
      <p:ext uri="{BB962C8B-B14F-4D97-AF65-F5344CB8AC3E}">
        <p14:creationId xmlns:p14="http://schemas.microsoft.com/office/powerpoint/2010/main" val="3688369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the Clean Power Plan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EPA normally sets “how much” pollution, does not required building non-polluting technology.</a:t>
            </a:r>
          </a:p>
          <a:p>
            <a:r>
              <a:rPr lang="en-US" dirty="0"/>
              <a:t>EPA normally sets amount of pollution based upon the best possible reduction science can achieve; here the coal limits are below what can be done (except carbon sequestration)</a:t>
            </a:r>
          </a:p>
          <a:p>
            <a:r>
              <a:rPr lang="en-US" dirty="0"/>
              <a:t>EPA normally combines pollutant sources only to set national or regional standards; here a future non-existent technology is combined with an existing plant with limited pollution reduction capability.</a:t>
            </a:r>
          </a:p>
        </p:txBody>
      </p:sp>
    </p:spTree>
    <p:extLst>
      <p:ext uri="{BB962C8B-B14F-4D97-AF65-F5344CB8AC3E}">
        <p14:creationId xmlns:p14="http://schemas.microsoft.com/office/powerpoint/2010/main" val="2819703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Outcomes to Challenges to EPA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(1)	Affirm (uphold rule)</a:t>
            </a:r>
          </a:p>
          <a:p>
            <a:r>
              <a:rPr lang="en-US" dirty="0"/>
              <a:t>(2) Invalidate</a:t>
            </a:r>
          </a:p>
          <a:p>
            <a:r>
              <a:rPr lang="en-US" dirty="0"/>
              <a:t>(3) Remand</a:t>
            </a:r>
          </a:p>
          <a:p>
            <a:r>
              <a:rPr lang="en-US" dirty="0"/>
              <a:t>(4) Remand with instructions – most likely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81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20, 2017</a:t>
            </a:r>
          </a:p>
        </p:txBody>
      </p:sp>
      <p:pic>
        <p:nvPicPr>
          <p:cNvPr id="5" name="Picture 8" descr="Image resu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958181"/>
            <a:ext cx="7048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68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all need power – safety, homes, schools/education, warmth</a:t>
            </a:r>
          </a:p>
          <a:p>
            <a:r>
              <a:rPr lang="en-US" dirty="0"/>
              <a:t>We all need stable climate</a:t>
            </a:r>
          </a:p>
          <a:p>
            <a:r>
              <a:rPr lang="en-US" dirty="0"/>
              <a:t>We all want more power with less emissions</a:t>
            </a:r>
          </a:p>
        </p:txBody>
      </p:sp>
    </p:spTree>
    <p:extLst>
      <p:ext uri="{BB962C8B-B14F-4D97-AF65-F5344CB8AC3E}">
        <p14:creationId xmlns:p14="http://schemas.microsoft.com/office/powerpoint/2010/main" val="18283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don’t want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Brown Outs/Power Losses</a:t>
            </a:r>
          </a:p>
          <a:p>
            <a:r>
              <a:rPr lang="en-US" dirty="0"/>
              <a:t>Large increases in power bills</a:t>
            </a:r>
          </a:p>
          <a:p>
            <a:r>
              <a:rPr lang="en-US" dirty="0"/>
              <a:t>Fewer/lower paying jobs</a:t>
            </a:r>
          </a:p>
          <a:p>
            <a:r>
              <a:rPr lang="en-US" dirty="0"/>
              <a:t>Secondary impacts from fossil fuel extraction</a:t>
            </a:r>
          </a:p>
        </p:txBody>
      </p:sp>
    </p:spTree>
    <p:extLst>
      <p:ext uri="{BB962C8B-B14F-4D97-AF65-F5344CB8AC3E}">
        <p14:creationId xmlns:p14="http://schemas.microsoft.com/office/powerpoint/2010/main" val="3338929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do want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Lights to turn on when we flip the switch</a:t>
            </a:r>
          </a:p>
          <a:p>
            <a:r>
              <a:rPr lang="en-US" dirty="0"/>
              <a:t>Cheap and plentiful power</a:t>
            </a:r>
          </a:p>
          <a:p>
            <a:r>
              <a:rPr lang="en-US" dirty="0"/>
              <a:t>Economic growth/jobs</a:t>
            </a:r>
          </a:p>
          <a:p>
            <a:r>
              <a:rPr lang="en-US" dirty="0"/>
              <a:t>Safety and protection of homes and loved ones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03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want?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More nuclear units – waste</a:t>
            </a:r>
          </a:p>
          <a:p>
            <a:r>
              <a:rPr lang="en-US" dirty="0"/>
              <a:t>More solar – metals, water use, large segments of habitat impacted, species impacts</a:t>
            </a:r>
          </a:p>
          <a:p>
            <a:r>
              <a:rPr lang="en-US" dirty="0"/>
              <a:t>More wind – bird migration impacts, species impacts</a:t>
            </a:r>
          </a:p>
          <a:p>
            <a:r>
              <a:rPr lang="en-US" dirty="0"/>
              <a:t>More hydropower – river/stream impacts, species changes</a:t>
            </a:r>
          </a:p>
          <a:p>
            <a:r>
              <a:rPr lang="en-US" dirty="0"/>
              <a:t>Geothermal, kinetics</a:t>
            </a:r>
          </a:p>
        </p:txBody>
      </p:sp>
    </p:spTree>
    <p:extLst>
      <p:ext uri="{BB962C8B-B14F-4D97-AF65-F5344CB8AC3E}">
        <p14:creationId xmlns:p14="http://schemas.microsoft.com/office/powerpoint/2010/main" val="4131473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Say No?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593" y="1600200"/>
            <a:ext cx="5145207" cy="4525963"/>
          </a:xfrm>
        </p:spPr>
        <p:txBody>
          <a:bodyPr/>
          <a:lstStyle/>
          <a:p>
            <a:r>
              <a:rPr lang="en-US" dirty="0"/>
              <a:t>EPA Authorizes States to Issue Clean Air Act Permits</a:t>
            </a:r>
          </a:p>
          <a:p>
            <a:r>
              <a:rPr lang="en-US" dirty="0"/>
              <a:t>EPA Funds State Air Programs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3406888" cy="37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30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and Against - sample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Clean Power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18 States + DC</a:t>
            </a:r>
          </a:p>
          <a:p>
            <a:r>
              <a:rPr lang="en-US" dirty="0"/>
              <a:t>60 cities (Clarkston, GA)</a:t>
            </a:r>
          </a:p>
          <a:p>
            <a:r>
              <a:rPr lang="en-US" dirty="0"/>
              <a:t>10 utility/power companies (heavy hydropower)</a:t>
            </a:r>
          </a:p>
          <a:p>
            <a:r>
              <a:rPr lang="en-US" dirty="0"/>
              <a:t>Public Health Organizations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Against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29 States</a:t>
            </a:r>
          </a:p>
          <a:p>
            <a:r>
              <a:rPr lang="en-US" dirty="0"/>
              <a:t>Municipal Electric Association of Georgia</a:t>
            </a:r>
          </a:p>
          <a:p>
            <a:r>
              <a:rPr lang="en-US" dirty="0"/>
              <a:t>Utility industry associations Utility Air Resource Group, </a:t>
            </a:r>
          </a:p>
          <a:p>
            <a:r>
              <a:rPr lang="en-US" dirty="0"/>
              <a:t>Former Public Utility Commissioners</a:t>
            </a:r>
          </a:p>
          <a:p>
            <a:r>
              <a:rPr lang="en-US" dirty="0"/>
              <a:t>Chamber of Commerce, Black Chamber of Commerce</a:t>
            </a:r>
          </a:p>
          <a:p>
            <a:r>
              <a:rPr lang="en-US" dirty="0"/>
              <a:t>Coal Industry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3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737234" y="843859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1E3756"/>
              </a:buClr>
              <a:buSzPct val="25000"/>
              <a:buFont typeface="Calibri"/>
              <a:buNone/>
            </a:pPr>
            <a:r>
              <a:rPr lang="en-US" sz="5400" b="1" i="0" u="none" strike="noStrike" cap="none" baseline="0" dirty="0">
                <a:solidFill>
                  <a:srgbClr val="1E3756"/>
                </a:solidFill>
                <a:latin typeface="Calibri"/>
                <a:ea typeface="Calibri"/>
                <a:cs typeface="Calibri"/>
                <a:sym typeface="Calibri"/>
              </a:rPr>
              <a:t>Potential Regulatory Futures Impacting the Utility Sector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6" y="112775"/>
            <a:ext cx="3972387" cy="640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47" y="112339"/>
            <a:ext cx="3592089" cy="731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9150" y="4525294"/>
            <a:ext cx="7067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David Moore</a:t>
            </a:r>
          </a:p>
          <a:p>
            <a:r>
              <a:rPr lang="en-US" sz="2000" dirty="0">
                <a:latin typeface="Calibri" panose="020F0502020204030204" pitchFamily="34" charset="0"/>
              </a:rPr>
              <a:t>Smith, </a:t>
            </a:r>
            <a:r>
              <a:rPr lang="en-US" sz="2000" dirty="0" err="1">
                <a:latin typeface="Calibri" panose="020F0502020204030204" pitchFamily="34" charset="0"/>
              </a:rPr>
              <a:t>Gambrell</a:t>
            </a:r>
            <a:r>
              <a:rPr lang="en-US" sz="2000" dirty="0">
                <a:latin typeface="Calibri" panose="020F0502020204030204" pitchFamily="34" charset="0"/>
              </a:rPr>
              <a:t>, and Russell</a:t>
            </a:r>
          </a:p>
        </p:txBody>
      </p:sp>
    </p:spTree>
    <p:extLst>
      <p:ext uri="{BB962C8B-B14F-4D97-AF65-F5344CB8AC3E}">
        <p14:creationId xmlns:p14="http://schemas.microsoft.com/office/powerpoint/2010/main" val="1303289510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next president will appoint the next Supreme Court justice</a:t>
            </a:r>
          </a:p>
          <a:p>
            <a:r>
              <a:rPr lang="en-US" dirty="0"/>
              <a:t>The next Supreme Court will likely decide the Clean Power Plan rule</a:t>
            </a:r>
          </a:p>
          <a:p>
            <a:r>
              <a:rPr lang="en-US" dirty="0"/>
              <a:t>Coal is already on the decline</a:t>
            </a:r>
          </a:p>
          <a:p>
            <a:r>
              <a:rPr lang="en-US" dirty="0"/>
              <a:t>Gas is on the rise, with nuclear behind</a:t>
            </a:r>
          </a:p>
          <a:p>
            <a:r>
              <a:rPr lang="en-US" dirty="0"/>
              <a:t>Renewables are on the increase but major questions regarding capacity factor and reliability to keep the grid powered and stable</a:t>
            </a:r>
          </a:p>
        </p:txBody>
      </p:sp>
    </p:spTree>
    <p:extLst>
      <p:ext uri="{BB962C8B-B14F-4D97-AF65-F5344CB8AC3E}">
        <p14:creationId xmlns:p14="http://schemas.microsoft.com/office/powerpoint/2010/main" val="1050029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1488" y="4814953"/>
            <a:ext cx="3061024" cy="106045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Brenda Brickhouse</a:t>
            </a:r>
          </a:p>
          <a:p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Vice President, Environment &amp; Energy Policy</a:t>
            </a:r>
          </a:p>
          <a:p>
            <a:r>
              <a:rPr lang="en-U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October 14, 2016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458100"/>
            <a:ext cx="8229600" cy="65934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Environmental Regulations</a:t>
            </a:r>
            <a:endParaRPr lang="en-US" sz="31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33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10000"/>
                  </a:srgbClr>
                </a:solidFill>
              </a:rPr>
              <a:t>|  </a:t>
            </a:r>
            <a:fld id="{074642B0-B6F2-B34D-8B58-6F4D6756A21A}" type="slidenum">
              <a:rPr lang="en-US" smtClean="0">
                <a:solidFill>
                  <a:srgbClr val="FFFFFF">
                    <a:lumMod val="10000"/>
                  </a:srgbClr>
                </a:solidFill>
              </a:rPr>
              <a:pPr/>
              <a:t>32</a:t>
            </a:fld>
            <a:endParaRPr lang="en-US" dirty="0">
              <a:solidFill>
                <a:srgbClr val="FFFFFF">
                  <a:lumMod val="10000"/>
                </a:srgb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721" y="1090214"/>
            <a:ext cx="4267201" cy="268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7960" y="1680595"/>
            <a:ext cx="3984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latin typeface="Arial Narrow" panose="020B0606020202030204" pitchFamily="34" charset="0"/>
                <a:cs typeface="Arial" panose="020B0604020202020204" pitchFamily="34" charset="0"/>
                <a:sym typeface="Arial"/>
                <a:rtl val="0"/>
              </a:rPr>
              <a:t>Air Quality Standards</a:t>
            </a:r>
          </a:p>
          <a:p>
            <a:r>
              <a:rPr lang="en-US" sz="2400" kern="0" dirty="0">
                <a:latin typeface="Arial Narrow" panose="020B0606020202030204" pitchFamily="34" charset="0"/>
                <a:cs typeface="Arial" panose="020B0604020202020204" pitchFamily="34" charset="0"/>
                <a:sym typeface="Arial"/>
                <a:rtl val="0"/>
              </a:rPr>
              <a:t>Cross-State Air Pollution Rules</a:t>
            </a:r>
          </a:p>
          <a:p>
            <a:r>
              <a:rPr lang="en-US" sz="2400" kern="0" dirty="0">
                <a:latin typeface="Arial Narrow" panose="020B0606020202030204" pitchFamily="34" charset="0"/>
                <a:cs typeface="Arial" panose="020B0604020202020204" pitchFamily="34" charset="0"/>
                <a:sym typeface="Arial"/>
                <a:rtl val="0"/>
              </a:rPr>
              <a:t>Mercury &amp; Air Toxics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7959" y="1034264"/>
            <a:ext cx="2691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0" dirty="0">
                <a:latin typeface="Arial Narrow" panose="020B0606020202030204" pitchFamily="34" charset="0"/>
                <a:ea typeface="Arial" charset="0"/>
                <a:cs typeface="Arial" charset="0"/>
                <a:sym typeface="Arial"/>
                <a:rtl val="0"/>
              </a:rPr>
              <a:t>Air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5902" y="3961816"/>
            <a:ext cx="3231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0" dirty="0">
                <a:latin typeface="Arial Narrow" panose="020B0606020202030204" pitchFamily="34" charset="0"/>
                <a:ea typeface="Arial" charset="0"/>
                <a:cs typeface="Arial" charset="0"/>
                <a:sym typeface="Arial"/>
                <a:rtl val="0"/>
              </a:rPr>
              <a:t>Water &amp; Waste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4" y="3158058"/>
            <a:ext cx="3863446" cy="26165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35903" y="4567876"/>
            <a:ext cx="4026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latin typeface="Arial Narrow" panose="020B0606020202030204" pitchFamily="34" charset="0"/>
                <a:cs typeface="Arial" panose="020B0604020202020204" pitchFamily="34" charset="0"/>
                <a:sym typeface="Arial"/>
                <a:rtl val="0"/>
              </a:rPr>
              <a:t>Intake &amp; Discharge Constraints</a:t>
            </a:r>
          </a:p>
          <a:p>
            <a:r>
              <a:rPr lang="en-US" sz="2400" kern="0" dirty="0">
                <a:latin typeface="Arial Narrow" panose="020B0606020202030204" pitchFamily="34" charset="0"/>
                <a:cs typeface="Arial" panose="020B0604020202020204" pitchFamily="34" charset="0"/>
                <a:sym typeface="Arial"/>
                <a:rtl val="0"/>
              </a:rPr>
              <a:t>Coal Combustion Residuals</a:t>
            </a:r>
          </a:p>
          <a:p>
            <a:r>
              <a:rPr lang="en-US" sz="2400" kern="0" dirty="0">
                <a:latin typeface="Arial Narrow" panose="020B0606020202030204" pitchFamily="34" charset="0"/>
                <a:cs typeface="Arial" panose="020B0604020202020204" pitchFamily="34" charset="0"/>
                <a:sym typeface="Arial"/>
                <a:rtl val="0"/>
              </a:rPr>
              <a:t>Groundwater</a:t>
            </a:r>
          </a:p>
        </p:txBody>
      </p:sp>
    </p:spTree>
    <p:extLst>
      <p:ext uri="{BB962C8B-B14F-4D97-AF65-F5344CB8AC3E}">
        <p14:creationId xmlns:p14="http://schemas.microsoft.com/office/powerpoint/2010/main" val="1747155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10000"/>
                  </a:srgbClr>
                </a:solidFill>
              </a:rPr>
              <a:t>|  </a:t>
            </a:r>
            <a:fld id="{074642B0-B6F2-B34D-8B58-6F4D6756A21A}" type="slidenum">
              <a:rPr lang="en-US" smtClean="0">
                <a:solidFill>
                  <a:srgbClr val="FFFFFF">
                    <a:lumMod val="10000"/>
                  </a:srgbClr>
                </a:solidFill>
              </a:rPr>
              <a:pPr/>
              <a:t>33</a:t>
            </a:fld>
            <a:endParaRPr lang="en-US" dirty="0">
              <a:solidFill>
                <a:srgbClr val="FFFFFF">
                  <a:lumMod val="10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10" y="1109883"/>
            <a:ext cx="3536363" cy="301600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98" y="2935432"/>
            <a:ext cx="4614168" cy="280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9399" y="1029035"/>
            <a:ext cx="5566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0" dirty="0">
                <a:latin typeface="Arial Narrow" panose="020B0606020202030204" pitchFamily="34" charset="0"/>
                <a:ea typeface="Arial" charset="0"/>
                <a:cs typeface="Arial" charset="0"/>
                <a:sym typeface="Arial"/>
                <a:rtl val="0"/>
              </a:rPr>
              <a:t>Natural Resources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9398" y="1675366"/>
            <a:ext cx="3556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latin typeface="Arial Narrow" panose="020B0606020202030204" pitchFamily="34" charset="0"/>
                <a:cs typeface="Arial"/>
                <a:sym typeface="Arial"/>
                <a:rtl val="0"/>
              </a:rPr>
              <a:t>Endangered Species</a:t>
            </a:r>
          </a:p>
          <a:p>
            <a:r>
              <a:rPr lang="en-US" sz="2400" kern="0" dirty="0">
                <a:latin typeface="Arial Narrow" panose="020B0606020202030204" pitchFamily="34" charset="0"/>
                <a:cs typeface="Arial"/>
                <a:sym typeface="Arial"/>
                <a:rtl val="0"/>
              </a:rPr>
              <a:t>Historic Properties</a:t>
            </a:r>
          </a:p>
          <a:p>
            <a:r>
              <a:rPr lang="en-US" sz="2400" kern="0" dirty="0">
                <a:latin typeface="Arial Narrow" panose="020B0606020202030204" pitchFamily="34" charset="0"/>
                <a:cs typeface="Arial"/>
                <a:sym typeface="Arial"/>
                <a:rtl val="0"/>
              </a:rPr>
              <a:t>Wetlands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1988" y="4157063"/>
            <a:ext cx="5566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0" dirty="0">
                <a:latin typeface="Arial Narrow" panose="020B0606020202030204" pitchFamily="34" charset="0"/>
                <a:ea typeface="Arial" charset="0"/>
                <a:cs typeface="Arial" charset="0"/>
                <a:sym typeface="Arial"/>
                <a:rtl val="0"/>
              </a:rPr>
              <a:t>Siting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01987" y="4735377"/>
            <a:ext cx="3556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latin typeface="Arial Narrow" panose="020B0606020202030204" pitchFamily="34" charset="0"/>
                <a:cs typeface="Arial"/>
                <a:sym typeface="Arial"/>
                <a:rtl val="0"/>
              </a:rPr>
              <a:t>Land Use</a:t>
            </a:r>
          </a:p>
          <a:p>
            <a:r>
              <a:rPr lang="en-US" sz="2400" kern="0" dirty="0">
                <a:latin typeface="Arial Narrow" panose="020B0606020202030204" pitchFamily="34" charset="0"/>
                <a:cs typeface="Arial"/>
                <a:sym typeface="Arial"/>
                <a:rtl val="0"/>
              </a:rPr>
              <a:t>Visual Impacts</a:t>
            </a:r>
          </a:p>
        </p:txBody>
      </p:sp>
    </p:spTree>
    <p:extLst>
      <p:ext uri="{BB962C8B-B14F-4D97-AF65-F5344CB8AC3E}">
        <p14:creationId xmlns:p14="http://schemas.microsoft.com/office/powerpoint/2010/main" val="3855913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F0F0F0">
                    <a:lumMod val="10000"/>
                  </a:srgbClr>
                </a:solidFill>
              </a:rPr>
              <a:t>|  </a:t>
            </a:r>
            <a:fld id="{074642B0-B6F2-B34D-8B58-6F4D6756A21A}" type="slidenum">
              <a:rPr lang="en-US" smtClean="0">
                <a:solidFill>
                  <a:srgbClr val="F0F0F0">
                    <a:lumMod val="10000"/>
                  </a:srgbClr>
                </a:solidFill>
              </a:rPr>
              <a:pPr/>
              <a:t>34</a:t>
            </a:fld>
            <a:endParaRPr lang="en-US" dirty="0">
              <a:solidFill>
                <a:srgbClr val="F0F0F0">
                  <a:lumMod val="10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2016" y="1048405"/>
            <a:ext cx="5859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0" dirty="0">
                <a:ea typeface="Arial" charset="0"/>
                <a:cs typeface="Arial" charset="0"/>
                <a:sym typeface="Arial"/>
                <a:rtl val="0"/>
              </a:rPr>
              <a:t>A Balanced</a:t>
            </a:r>
            <a:r>
              <a:rPr lang="en-US" sz="2800" b="1" kern="0">
                <a:ea typeface="Arial" charset="0"/>
                <a:cs typeface="Arial" charset="0"/>
                <a:sym typeface="Arial"/>
                <a:rtl val="0"/>
              </a:rPr>
              <a:t>, Cleaner </a:t>
            </a:r>
            <a:r>
              <a:rPr lang="en-US" sz="2800" b="1" kern="0" dirty="0">
                <a:ea typeface="Arial" charset="0"/>
                <a:cs typeface="Arial" charset="0"/>
                <a:sym typeface="Arial"/>
                <a:rtl val="0"/>
              </a:rPr>
              <a:t>Portfolio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91" y="1887107"/>
            <a:ext cx="61817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230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822959" y="-64909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1E3756"/>
              </a:buClr>
              <a:buSzPct val="25000"/>
              <a:buFont typeface="Calibri"/>
              <a:buNone/>
            </a:pPr>
            <a:r>
              <a:rPr lang="en-US" sz="6600" b="1" i="0" u="none" strike="noStrike" cap="none" baseline="0" dirty="0">
                <a:solidFill>
                  <a:srgbClr val="1E3756"/>
                </a:solidFill>
                <a:latin typeface="Calibri"/>
                <a:ea typeface="Calibri"/>
                <a:cs typeface="Calibri"/>
                <a:sym typeface="Calibri"/>
              </a:rPr>
              <a:t>Choosing Our </a:t>
            </a:r>
            <a:br>
              <a:rPr lang="en-US" sz="6600" b="1" i="0" u="none" strike="noStrike" cap="none" baseline="0" dirty="0">
                <a:solidFill>
                  <a:srgbClr val="1E375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600" b="1" i="0" u="none" strike="noStrike" cap="none" baseline="0" dirty="0">
                <a:solidFill>
                  <a:srgbClr val="1E3756"/>
                </a:solidFill>
                <a:latin typeface="Calibri"/>
                <a:ea typeface="Calibri"/>
                <a:cs typeface="Calibri"/>
                <a:sym typeface="Calibri"/>
              </a:rPr>
              <a:t>Energy Future II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848598" y="3492197"/>
            <a:ext cx="795137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 b="1" dirty="0"/>
              <a:t>A TOWN HALL DISCUSSION OF REGULATORY SCENARIOS </a:t>
            </a:r>
          </a:p>
          <a:p>
            <a:pPr lvl="0">
              <a:spcBef>
                <a:spcPts val="0"/>
              </a:spcBef>
              <a:buSzPct val="25000"/>
            </a:pPr>
            <a:r>
              <a:rPr lang="en-US" b="1" dirty="0"/>
              <a:t>AND NO-REGRETS STRATEGIES FOR GEORGIA</a:t>
            </a:r>
            <a:endParaRPr lang="en-US" sz="2400" b="1" i="0" u="none" strike="noStrike" cap="none" baseline="0" dirty="0">
              <a:solidFill>
                <a:srgbClr val="8D41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848598" y="4614556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October 14, 2016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kern="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/>
            </a:r>
            <a:br>
              <a:rPr lang="en-US" kern="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</a:br>
            <a:endParaRPr lang="en-US" kern="0" dirty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6" y="112775"/>
            <a:ext cx="3972387" cy="640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47" y="112339"/>
            <a:ext cx="3592089" cy="731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65233" y="4847184"/>
            <a:ext cx="248893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0" dirty="0">
                <a:solidFill>
                  <a:srgbClr val="8D4120"/>
                </a:solidFill>
                <a:latin typeface="Calibri"/>
                <a:ea typeface="Calibri"/>
                <a:cs typeface="Calibri"/>
                <a:sym typeface="Arial"/>
                <a:rtl val="0"/>
              </a:rPr>
              <a:t>#</a:t>
            </a:r>
            <a:r>
              <a:rPr lang="en-US" sz="3200" b="1" kern="0" dirty="0" err="1">
                <a:solidFill>
                  <a:srgbClr val="8D412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GAenergy</a:t>
            </a:r>
            <a:endParaRPr lang="en-US" sz="3200" b="1" kern="0" dirty="0">
              <a:solidFill>
                <a:srgbClr val="8D412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31589625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Moving Georgia into the Future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Marilyn A. Brown</a:t>
            </a:r>
          </a:p>
          <a:p>
            <a:pPr marL="0" indent="0" algn="ctr">
              <a:buNone/>
            </a:pPr>
            <a:r>
              <a:rPr lang="en-US" sz="2000" b="1" dirty="0"/>
              <a:t>Georgia Institute of Technology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Choosing Our Energy Future II: Town Hall Discussion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October 14, 2016</a:t>
            </a:r>
          </a:p>
          <a:p>
            <a:pPr marL="0" indent="0" algn="ctr">
              <a:buNone/>
            </a:pPr>
            <a:r>
              <a:rPr lang="en-US" sz="2000" b="1" dirty="0"/>
              <a:t>Atlanta, GA</a:t>
            </a:r>
          </a:p>
        </p:txBody>
      </p:sp>
      <p:pic>
        <p:nvPicPr>
          <p:cNvPr id="6" name="Picture 5" descr="Screen shot 2011-08-07 at 10.08.55 PM.png"/>
          <p:cNvPicPr>
            <a:picLocks noChangeAspect="1"/>
          </p:cNvPicPr>
          <p:nvPr/>
        </p:nvPicPr>
        <p:blipFill>
          <a:blip r:embed="rId3" cstate="print"/>
          <a:srcRect t="6316" b="5263"/>
          <a:stretch>
            <a:fillRect/>
          </a:stretch>
        </p:blipFill>
        <p:spPr>
          <a:xfrm>
            <a:off x="5459185" y="4936985"/>
            <a:ext cx="2370365" cy="742950"/>
          </a:xfrm>
          <a:prstGeom prst="rect">
            <a:avLst/>
          </a:prstGeom>
        </p:spPr>
      </p:pic>
      <p:pic>
        <p:nvPicPr>
          <p:cNvPr id="7" name="Picture 6" descr="C:\Users\XXI\Downloads\sign_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1" y="5033674"/>
            <a:ext cx="2792309" cy="73847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984E85-E7D0-4DAA-9853-A8904571CA8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“Least Cost” Models Predict?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7268" y="2052883"/>
            <a:ext cx="6313557" cy="36335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Three 2016 modeling reports produce electricity scenarios for the U.S., the South and Georgia: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“Ongoing </a:t>
            </a:r>
            <a:r>
              <a:rPr lang="en-US" dirty="0"/>
              <a:t>Evolution of the Electricity </a:t>
            </a:r>
            <a:r>
              <a:rPr lang="en-US" dirty="0" smtClean="0"/>
              <a:t>Industry: Effects of Market Conditions and the Clean Power Plan on States.”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://nicholasinstitute.duke.edu/</a:t>
            </a:r>
            <a:r>
              <a:rPr lang="en-US" u="sng" dirty="0"/>
              <a:t> </a:t>
            </a:r>
            <a:endParaRPr lang="en-US" u="sng" dirty="0" smtClean="0"/>
          </a:p>
          <a:p>
            <a:pPr lvl="1"/>
            <a:r>
              <a:rPr lang="en-US" dirty="0" smtClean="0"/>
              <a:t>“Annual </a:t>
            </a:r>
            <a:r>
              <a:rPr lang="en-US" dirty="0"/>
              <a:t>Energy Outlook 2016</a:t>
            </a:r>
            <a:r>
              <a:rPr lang="en-US" dirty="0" smtClean="0"/>
              <a:t>.” </a:t>
            </a:r>
            <a:r>
              <a:rPr lang="en-US" dirty="0"/>
              <a:t>http://</a:t>
            </a:r>
            <a:r>
              <a:rPr lang="en-US" dirty="0" err="1"/>
              <a:t>www.eia.gov</a:t>
            </a:r>
            <a:r>
              <a:rPr lang="en-US" dirty="0"/>
              <a:t>/forecasts/</a:t>
            </a:r>
            <a:r>
              <a:rPr lang="en-US" dirty="0" err="1"/>
              <a:t>aeo</a:t>
            </a:r>
            <a:r>
              <a:rPr lang="en-US" dirty="0"/>
              <a:t>/</a:t>
            </a:r>
            <a:endParaRPr lang="en-US" dirty="0" smtClean="0"/>
          </a:p>
          <a:p>
            <a:pPr lvl="1"/>
            <a:r>
              <a:rPr lang="en-US" dirty="0" smtClean="0"/>
              <a:t>“The Clean Power Plan and </a:t>
            </a:r>
            <a:r>
              <a:rPr lang="en-US" dirty="0"/>
              <a:t>Beyond.” </a:t>
            </a:r>
            <a:r>
              <a:rPr lang="en-US" dirty="0">
                <a:hlinkClick r:id="rId4"/>
              </a:rPr>
              <a:t>http://cepl.gatech.edu/projects/ppce/cpp%26b</a:t>
            </a:r>
            <a:r>
              <a:rPr lang="en-US" dirty="0" smtClean="0">
                <a:hlinkClick r:id="rId4"/>
              </a:rPr>
              <a:t>#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Not all of the findings and conclusions are consistent.</a:t>
            </a:r>
            <a:endParaRPr lang="en-US" dirty="0"/>
          </a:p>
          <a:p>
            <a:pPr marL="298846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984E85-E7D0-4DAA-9853-A8904571CA8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C:\Users\XXI\Downloads\sign_21.jpg"/>
          <p:cNvPicPr>
            <a:picLocks noChangeAspect="1" noChangeArrowheads="1"/>
          </p:cNvPicPr>
          <p:nvPr/>
        </p:nvPicPr>
        <p:blipFill rotWithShape="1">
          <a:blip r:embed="rId5" cstate="print"/>
          <a:srcRect l="-1" r="73803"/>
          <a:stretch/>
        </p:blipFill>
        <p:spPr bwMode="auto">
          <a:xfrm>
            <a:off x="6754640" y="4354209"/>
            <a:ext cx="731519" cy="73847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34" y="3626614"/>
            <a:ext cx="836530" cy="630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3033562"/>
            <a:ext cx="1039150" cy="4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t="10068" b="15062"/>
          <a:stretch/>
        </p:blipFill>
        <p:spPr>
          <a:xfrm>
            <a:off x="151981" y="2597417"/>
            <a:ext cx="5122461" cy="28518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1981" y="1709247"/>
            <a:ext cx="8033014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Costs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of a </a:t>
            </a:r>
            <a:r>
              <a:rPr lang="en-US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Clean Power Plan mass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policy with a new source </a:t>
            </a:r>
            <a:r>
              <a:rPr lang="en-US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complement (NSC). </a:t>
            </a:r>
            <a:r>
              <a:rPr lang="en-US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(Change </a:t>
            </a:r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in present value to 2040</a:t>
            </a:r>
            <a:r>
              <a:rPr lang="en-US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.)</a:t>
            </a:r>
            <a:endParaRPr lang="en-US" sz="16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lang="en-US" sz="105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7454" y="2698338"/>
            <a:ext cx="35832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87325">
              <a:buFont typeface="Arial" charset="0"/>
              <a:buChar char="•"/>
            </a:pPr>
            <a:r>
              <a:rPr lang="en-US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Policy costs are estimated to be 0.5% for the nation.</a:t>
            </a:r>
          </a:p>
          <a:p>
            <a:pPr marL="285750" indent="-187325">
              <a:buFont typeface="Arial" charset="0"/>
              <a:buChar char="•"/>
            </a:pPr>
            <a:r>
              <a:rPr lang="en-US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They could be lower (0.1%) for a national mass policy without the NSC (that is, with “leakage”).</a:t>
            </a:r>
          </a:p>
          <a:p>
            <a:pPr marL="285750" indent="-187325">
              <a:buFont typeface="Arial" charset="0"/>
              <a:buChar char="•"/>
            </a:pPr>
            <a:r>
              <a:rPr lang="en-US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Exports of electricity and ERCs can lead to benefits (hence the negative numbers).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Policy costs are variable &amp; depend on neighboring states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984E85-E7D0-4DAA-9853-A8904571CA8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58" y="433561"/>
            <a:ext cx="1039150" cy="4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2959" y="1812235"/>
            <a:ext cx="7132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Unlike SC and TN (also with under-construction nuclear), GA’s local </a:t>
            </a:r>
            <a:r>
              <a:rPr lang="en-US" sz="2000" dirty="0" smtClean="0">
                <a:solidFill>
                  <a:srgbClr val="000000"/>
                </a:solidFill>
              </a:rPr>
              <a:t>supplies </a:t>
            </a:r>
            <a:r>
              <a:rPr lang="en-US" sz="2000" dirty="0">
                <a:solidFill>
                  <a:srgbClr val="000000"/>
                </a:solidFill>
              </a:rPr>
              <a:t>from its new nuclear </a:t>
            </a:r>
            <a:r>
              <a:rPr lang="en-US" sz="2000" dirty="0" smtClean="0">
                <a:solidFill>
                  <a:srgbClr val="000000"/>
                </a:solidFill>
              </a:rPr>
              <a:t>units may be insufficient </a:t>
            </a:r>
            <a:r>
              <a:rPr lang="en-US" sz="2000" dirty="0">
                <a:solidFill>
                  <a:srgbClr val="000000"/>
                </a:solidFill>
              </a:rPr>
              <a:t>to meet its needs.</a:t>
            </a:r>
            <a:endParaRPr lang="en-US" sz="20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58" y="286604"/>
            <a:ext cx="8116601" cy="1450756"/>
          </a:xfrm>
        </p:spPr>
        <p:txBody>
          <a:bodyPr/>
          <a:lstStyle/>
          <a:p>
            <a:r>
              <a:rPr lang="en-US" sz="2400" dirty="0" smtClean="0"/>
              <a:t>Georgia might need to import Emission rate credits under </a:t>
            </a:r>
            <a:r>
              <a:rPr lang="en-US" sz="2400" smtClean="0"/>
              <a:t>a dual-rate CPP </a:t>
            </a:r>
            <a:r>
              <a:rPr lang="en-US" sz="2400" dirty="0" smtClean="0"/>
              <a:t>policy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984E85-E7D0-4DAA-9853-A8904571CA8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58" y="433561"/>
            <a:ext cx="1039150" cy="495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8" y="2827898"/>
            <a:ext cx="5003718" cy="29751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98818" y="2902773"/>
            <a:ext cx="2940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Policy costs are more variable and could be quite high in some states (WY, MT, WV)</a:t>
            </a:r>
            <a:endParaRPr lang="en-US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24272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2581" y="1581623"/>
            <a:ext cx="4691419" cy="14700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Clean Power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6409" y="3599597"/>
            <a:ext cx="2943762" cy="17526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David M. Moore</a:t>
            </a:r>
          </a:p>
          <a:p>
            <a:r>
              <a:rPr lang="en-US" dirty="0">
                <a:solidFill>
                  <a:schemeClr val="tx2"/>
                </a:solidFill>
              </a:rPr>
              <a:t>October 14, 2016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7" y="2472744"/>
            <a:ext cx="4556997" cy="28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327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0"/>
          <a:stretch/>
        </p:blipFill>
        <p:spPr>
          <a:xfrm>
            <a:off x="209913" y="2714251"/>
            <a:ext cx="4822421" cy="309468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Rate-based goals allow co</a:t>
            </a:r>
            <a:r>
              <a:rPr lang="en-US" baseline="-25000" dirty="0" smtClean="0"/>
              <a:t>2</a:t>
            </a:r>
            <a:r>
              <a:rPr lang="en-US" dirty="0" smtClean="0"/>
              <a:t> emissions to rebound after 2030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984E85-E7D0-4DAA-9853-A8904571CA8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29110" y="3381730"/>
            <a:ext cx="3647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Planning for a CPP extension curbs the growth of natural gas in the 2022-30 compliance period.</a:t>
            </a:r>
            <a:endParaRPr lang="en-US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18" y="263583"/>
            <a:ext cx="993068" cy="7483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7874" y="2067920"/>
            <a:ext cx="4473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CO</a:t>
            </a:r>
            <a:r>
              <a:rPr lang="en-US" kern="0" baseline="-2500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2</a:t>
            </a:r>
            <a:r>
              <a:rPr lang="en-US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emissions from the electric power sector in five cases (million metric tons)</a:t>
            </a:r>
            <a:endParaRPr lang="en-US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14285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8640" y="286604"/>
            <a:ext cx="8312727" cy="1450756"/>
          </a:xfrm>
        </p:spPr>
        <p:txBody>
          <a:bodyPr/>
          <a:lstStyle/>
          <a:p>
            <a:r>
              <a:rPr lang="en-US" dirty="0" smtClean="0"/>
              <a:t>The ELECTRICITY fuel mix reflects policies, prices, </a:t>
            </a:r>
            <a:r>
              <a:rPr lang="en-US" dirty="0" err="1" smtClean="0"/>
              <a:t>R&amp;d</a:t>
            </a:r>
            <a:r>
              <a:rPr lang="en-US" dirty="0" smtClean="0"/>
              <a:t>, innovation, and CONSUMERS,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984E85-E7D0-4DAA-9853-A8904571CA8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8679" y="1827014"/>
            <a:ext cx="714894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2015 was a banner year: natural gas = coal </a:t>
            </a:r>
            <a:r>
              <a:rPr lang="en-US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and wind + solar </a:t>
            </a:r>
            <a:r>
              <a:rPr lang="en-US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= hydro</a:t>
            </a:r>
            <a:endParaRPr lang="en-US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78391" y="2286000"/>
          <a:ext cx="3886200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3888391" y="2286000"/>
          <a:ext cx="5105400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18" y="263583"/>
            <a:ext cx="993068" cy="7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767" y="286604"/>
            <a:ext cx="7734992" cy="1450756"/>
          </a:xfrm>
        </p:spPr>
        <p:txBody>
          <a:bodyPr/>
          <a:lstStyle/>
          <a:p>
            <a:r>
              <a:rPr lang="en-US" dirty="0" smtClean="0"/>
              <a:t>Energy Efficiency </a:t>
            </a:r>
            <a:r>
              <a:rPr lang="en-US" smtClean="0"/>
              <a:t>is poised to make the </a:t>
            </a:r>
            <a:r>
              <a:rPr lang="en-US" dirty="0" smtClean="0"/>
              <a:t>clean energy transformation more affordable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984E85-E7D0-4DAA-9853-A8904571CA8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4144" y="2168127"/>
            <a:ext cx="1759066" cy="1763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2015-2030 </a:t>
            </a:r>
            <a:r>
              <a:rPr lang="en-US" dirty="0" smtClean="0">
                <a:solidFill>
                  <a:srgbClr val="000000"/>
                </a:solidFill>
              </a:rPr>
              <a:t>Cumulative Energy Savings: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Residential - $8.5 </a:t>
            </a:r>
            <a:r>
              <a:rPr lang="en-US" dirty="0" smtClean="0">
                <a:solidFill>
                  <a:srgbClr val="000000"/>
                </a:solidFill>
              </a:rPr>
              <a:t>Billion</a:t>
            </a:r>
          </a:p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Commercial - $6.8 </a:t>
            </a:r>
            <a:r>
              <a:rPr lang="en-US" dirty="0" smtClean="0">
                <a:solidFill>
                  <a:srgbClr val="000000"/>
                </a:solidFill>
              </a:rPr>
              <a:t>Billion</a:t>
            </a:r>
          </a:p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Industrial - $6.8 </a:t>
            </a:r>
            <a:r>
              <a:rPr lang="en-US" dirty="0" smtClean="0">
                <a:solidFill>
                  <a:srgbClr val="000000"/>
                </a:solidFill>
              </a:rPr>
              <a:t>Billion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0960"/>
          <a:stretch/>
        </p:blipFill>
        <p:spPr>
          <a:xfrm>
            <a:off x="532794" y="1853736"/>
            <a:ext cx="6756400" cy="356350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  <a:prstDash val="solid"/>
          </a:ln>
        </p:spPr>
      </p:pic>
      <p:sp>
        <p:nvSpPr>
          <p:cNvPr id="8" name="TextBox 7"/>
          <p:cNvSpPr txBox="1"/>
          <p:nvPr/>
        </p:nvSpPr>
        <p:spPr>
          <a:xfrm rot="16200000">
            <a:off x="-1399867" y="3202602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Electricity Bills (in Billion $2013)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 descr="C:\Users\XXI\Downloads\sign_21.jpg"/>
          <p:cNvPicPr>
            <a:picLocks noChangeAspect="1" noChangeArrowheads="1"/>
          </p:cNvPicPr>
          <p:nvPr/>
        </p:nvPicPr>
        <p:blipFill rotWithShape="1">
          <a:blip r:embed="rId3" cstate="print"/>
          <a:srcRect l="-1" r="73803"/>
          <a:stretch/>
        </p:blipFill>
        <p:spPr bwMode="auto">
          <a:xfrm>
            <a:off x="4106487" y="170228"/>
            <a:ext cx="731519" cy="7384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3177" y="5417241"/>
            <a:ext cx="8462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It is well known that any individual making their home more efficient will save money on their energy bill, but it is not as well </a:t>
            </a:r>
            <a:r>
              <a:rPr lang="en-GB" dirty="0" smtClean="0">
                <a:solidFill>
                  <a:srgbClr val="000000"/>
                </a:solidFill>
              </a:rPr>
              <a:t>recognized </a:t>
            </a:r>
            <a:r>
              <a:rPr lang="en-GB" dirty="0">
                <a:solidFill>
                  <a:srgbClr val="000000"/>
                </a:solidFill>
              </a:rPr>
              <a:t>that energy </a:t>
            </a:r>
            <a:r>
              <a:rPr lang="en-GB">
                <a:solidFill>
                  <a:srgbClr val="000000"/>
                </a:solidFill>
              </a:rPr>
              <a:t>efficiency </a:t>
            </a:r>
            <a:r>
              <a:rPr lang="en-GB" smtClean="0">
                <a:solidFill>
                  <a:srgbClr val="000000"/>
                </a:solidFill>
              </a:rPr>
              <a:t>programs </a:t>
            </a:r>
            <a:r>
              <a:rPr lang="en-GB" dirty="0">
                <a:solidFill>
                  <a:srgbClr val="000000"/>
                </a:solidFill>
              </a:rPr>
              <a:t>can actually reduce bills for </a:t>
            </a:r>
            <a:r>
              <a:rPr lang="en-GB" i="1" dirty="0">
                <a:solidFill>
                  <a:srgbClr val="000000"/>
                </a:solidFill>
              </a:rPr>
              <a:t>all</a:t>
            </a:r>
            <a:r>
              <a:rPr lang="en-GB" dirty="0">
                <a:solidFill>
                  <a:srgbClr val="000000"/>
                </a:solidFill>
              </a:rPr>
              <a:t> consumers.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0" y="2374928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Reference Case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2509" y="3085394"/>
            <a:ext cx="3297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</a:rPr>
              <a:t>CPP-All+EE</a:t>
            </a:r>
            <a:r>
              <a:rPr lang="en-US" sz="1600" dirty="0" smtClean="0">
                <a:solidFill>
                  <a:srgbClr val="000000"/>
                </a:solidFill>
              </a:rPr>
              <a:t> Case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64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977" y="998558"/>
            <a:ext cx="7284547" cy="6383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Trading ERCs and carbon allowances </a:t>
            </a:r>
            <a:r>
              <a:rPr lang="en-US" smtClean="0"/>
              <a:t>from electricity efficiency </a:t>
            </a:r>
            <a:r>
              <a:rPr lang="en-US" dirty="0" smtClean="0"/>
              <a:t>could bring $ to Georgia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984E85-E7D0-4DAA-9853-A8904571CA8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C:\Users\XXI\Downloads\sign_21.jpg"/>
          <p:cNvPicPr>
            <a:picLocks noChangeAspect="1" noChangeArrowheads="1"/>
          </p:cNvPicPr>
          <p:nvPr/>
        </p:nvPicPr>
        <p:blipFill rotWithShape="1">
          <a:blip r:embed="rId3" cstate="print"/>
          <a:srcRect l="-1" r="73803"/>
          <a:stretch/>
        </p:blipFill>
        <p:spPr bwMode="auto">
          <a:xfrm>
            <a:off x="4106487" y="170228"/>
            <a:ext cx="731519" cy="7384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42950" y="4914900"/>
            <a:ext cx="7815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As Physicist Amory </a:t>
            </a:r>
            <a:r>
              <a:rPr lang="en-GB" sz="2000" dirty="0" err="1" smtClean="0">
                <a:solidFill>
                  <a:srgbClr val="000000"/>
                </a:solidFill>
              </a:rPr>
              <a:t>Lovins</a:t>
            </a:r>
            <a:r>
              <a:rPr lang="en-GB" sz="2000" dirty="0" smtClean="0">
                <a:solidFill>
                  <a:srgbClr val="000000"/>
                </a:solidFill>
              </a:rPr>
              <a:t> said it, energy efficiency is not just </a:t>
            </a:r>
            <a:r>
              <a:rPr lang="en-GB" sz="2000" dirty="0">
                <a:solidFill>
                  <a:srgbClr val="000000"/>
                </a:solidFill>
              </a:rPr>
              <a:t>a free lunch – but a free lunch you get paid to </a:t>
            </a:r>
            <a:r>
              <a:rPr lang="en-GB" sz="2000" dirty="0" smtClean="0">
                <a:solidFill>
                  <a:srgbClr val="000000"/>
                </a:solidFill>
              </a:rPr>
              <a:t>eat!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57262" y="1877571"/>
            <a:ext cx="7972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Estimated </a:t>
            </a:r>
            <a:r>
              <a:rPr lang="en-US" altLang="en-US" b="1" smtClean="0">
                <a:solidFill>
                  <a:srgbClr val="000000"/>
                </a:solidFill>
              </a:rPr>
              <a:t>Potential for Georgia </a:t>
            </a:r>
            <a:r>
              <a:rPr lang="en-US" altLang="en-US" b="1" dirty="0">
                <a:solidFill>
                  <a:srgbClr val="000000"/>
                </a:solidFill>
              </a:rPr>
              <a:t>Carbon Allowances and ERCs in 2030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1071563" y="2487580"/>
          <a:ext cx="7186611" cy="2434420"/>
        </p:xfrm>
        <a:graphic>
          <a:graphicData uri="http://schemas.openxmlformats.org/drawingml/2006/table">
            <a:tbl>
              <a:tblPr firstRow="1" firstCol="1"/>
              <a:tblGrid>
                <a:gridCol w="1430966"/>
                <a:gridCol w="1988462"/>
                <a:gridCol w="2015702"/>
                <a:gridCol w="1751481"/>
              </a:tblGrid>
              <a:tr h="575111"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all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Electricity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all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Savings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all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US" sz="1600" b="1" cap="all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million </a:t>
                      </a:r>
                      <a:r>
                        <a:rPr lang="en-US" sz="1600" b="1" cap="all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MWh</a:t>
                      </a:r>
                      <a:r>
                        <a:rPr lang="en-US" sz="1600" b="1" cap="all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endParaRPr lang="en-US" sz="1600" dirty="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all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Carbon Allowances (billion 2013$)</a:t>
                      </a:r>
                      <a:endParaRPr lang="en-US" sz="16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all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ERCs (billion 2013$)</a:t>
                      </a:r>
                      <a:endParaRPr lang="en-US" sz="16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31"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$ 15 / short ton CO2</a:t>
                      </a:r>
                      <a:endParaRPr lang="en-US" sz="16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$ 15 /ERC</a:t>
                      </a:r>
                      <a:endParaRPr lang="en-US" sz="16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all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Residential</a:t>
                      </a:r>
                      <a:endParaRPr lang="en-US" sz="16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7.9</a:t>
                      </a:r>
                      <a:endParaRPr lang="en-US" sz="16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0.10</a:t>
                      </a:r>
                      <a:endParaRPr lang="en-US" sz="1600" dirty="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0.12</a:t>
                      </a:r>
                      <a:endParaRPr lang="en-US" sz="16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0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all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Commericial</a:t>
                      </a:r>
                      <a:endParaRPr lang="en-US" sz="16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10.1</a:t>
                      </a:r>
                      <a:endParaRPr lang="en-US" sz="16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0.12</a:t>
                      </a:r>
                      <a:endParaRPr lang="en-US" sz="1600" dirty="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0.15</a:t>
                      </a:r>
                      <a:endParaRPr lang="en-US" sz="1600" dirty="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0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all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Industrial</a:t>
                      </a:r>
                      <a:endParaRPr lang="en-US" sz="16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16.4</a:t>
                      </a:r>
                      <a:endParaRPr lang="en-US" sz="16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0.20</a:t>
                      </a:r>
                      <a:endParaRPr lang="en-US" sz="16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0.25</a:t>
                      </a:r>
                      <a:endParaRPr lang="en-US" sz="1600" dirty="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0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all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Total</a:t>
                      </a:r>
                      <a:endParaRPr lang="en-US" sz="1600" dirty="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34.4</a:t>
                      </a:r>
                      <a:endParaRPr lang="en-US" sz="1600" dirty="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0.41</a:t>
                      </a:r>
                      <a:endParaRPr lang="en-US" sz="1600" dirty="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0.52</a:t>
                      </a:r>
                      <a:endParaRPr lang="en-US" sz="1600" dirty="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6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>
          <a:xfrm>
            <a:off x="1174988" y="611345"/>
            <a:ext cx="5657850" cy="10880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454792" y="1977324"/>
            <a:ext cx="485775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5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Dr. Marilyn A. </a:t>
            </a:r>
            <a:r>
              <a:rPr lang="pl-PL" sz="15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Brown</a:t>
            </a:r>
            <a:r>
              <a:rPr lang="pl-PL" sz="15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endParaRPr lang="pl-PL" sz="15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r>
              <a:rPr lang="pl-PL" sz="15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Brook </a:t>
            </a:r>
            <a:r>
              <a:rPr lang="pl-PL" sz="1500" kern="0" dirty="0" err="1">
                <a:solidFill>
                  <a:srgbClr val="000000"/>
                </a:solidFill>
                <a:cs typeface="Arial"/>
                <a:sym typeface="Arial"/>
                <a:rtl val="0"/>
              </a:rPr>
              <a:t>Beyers</a:t>
            </a:r>
            <a:r>
              <a:rPr lang="pl-PL" sz="15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pl-PL" sz="1500" kern="0" dirty="0" err="1">
                <a:solidFill>
                  <a:srgbClr val="000000"/>
                </a:solidFill>
                <a:cs typeface="Arial"/>
                <a:sym typeface="Arial"/>
                <a:rtl val="0"/>
              </a:rPr>
              <a:t>Professor</a:t>
            </a:r>
            <a:r>
              <a:rPr lang="pl-PL" sz="15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 of </a:t>
            </a:r>
            <a:r>
              <a:rPr lang="pl-PL" sz="1500" kern="0" dirty="0" err="1">
                <a:solidFill>
                  <a:srgbClr val="000000"/>
                </a:solidFill>
                <a:cs typeface="Arial"/>
                <a:sym typeface="Arial"/>
                <a:rtl val="0"/>
              </a:rPr>
              <a:t>Sustainable</a:t>
            </a:r>
            <a:r>
              <a:rPr lang="pl-PL" sz="15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 Systems</a:t>
            </a:r>
          </a:p>
          <a:p>
            <a:r>
              <a:rPr lang="en-US" sz="15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Georgia Institute of Technology</a:t>
            </a:r>
          </a:p>
          <a:p>
            <a:r>
              <a:rPr lang="en-US" sz="15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School of Public Policy</a:t>
            </a:r>
          </a:p>
          <a:p>
            <a:r>
              <a:rPr lang="pl-PL" sz="1500" kern="0" dirty="0">
                <a:solidFill>
                  <a:srgbClr val="000000"/>
                </a:solidFill>
                <a:cs typeface="Arial"/>
                <a:sym typeface="Arial"/>
                <a:hlinkClick r:id="rId3"/>
                <a:rtl val="0"/>
              </a:rPr>
              <a:t>Marilyn.Brown@pubpolicy.gatech.edu</a:t>
            </a:r>
            <a:endParaRPr lang="pl-PL" sz="15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r>
              <a:rPr lang="pl-PL" sz="1500" kern="0" dirty="0" err="1">
                <a:solidFill>
                  <a:srgbClr val="000000"/>
                </a:solidFill>
                <a:cs typeface="Arial"/>
                <a:sym typeface="Arial"/>
                <a:rtl val="0"/>
              </a:rPr>
              <a:t>Climate</a:t>
            </a:r>
            <a:r>
              <a:rPr lang="pl-PL" sz="15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 and </a:t>
            </a:r>
            <a:r>
              <a:rPr lang="pl-PL" sz="1500" kern="0" dirty="0" err="1">
                <a:solidFill>
                  <a:srgbClr val="000000"/>
                </a:solidFill>
                <a:cs typeface="Arial"/>
                <a:sym typeface="Arial"/>
                <a:rtl val="0"/>
              </a:rPr>
              <a:t>Energy</a:t>
            </a:r>
            <a:r>
              <a:rPr lang="pl-PL" sz="15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 Policy Lab: </a:t>
            </a:r>
          </a:p>
          <a:p>
            <a:r>
              <a:rPr lang="pl-PL" sz="1500" kern="0" dirty="0">
                <a:solidFill>
                  <a:srgbClr val="000000"/>
                </a:solidFill>
                <a:cs typeface="Arial"/>
                <a:sym typeface="Arial"/>
                <a:hlinkClick r:id="rId4"/>
                <a:rtl val="0"/>
              </a:rPr>
              <a:t>http://</a:t>
            </a:r>
            <a:r>
              <a:rPr lang="pl-PL" sz="1500" kern="0" dirty="0" smtClean="0">
                <a:solidFill>
                  <a:srgbClr val="000000"/>
                </a:solidFill>
                <a:cs typeface="Arial"/>
                <a:sym typeface="Arial"/>
                <a:hlinkClick r:id="rId4"/>
                <a:rtl val="0"/>
              </a:rPr>
              <a:t>www.cepl.gatech.edu</a:t>
            </a:r>
            <a:endParaRPr lang="pl-PL" sz="15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lang="pl-PL" sz="15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r>
              <a:rPr lang="pl-PL" sz="1500" kern="0" dirty="0" err="1" smtClean="0">
                <a:solidFill>
                  <a:srgbClr val="000000"/>
                </a:solidFill>
                <a:cs typeface="Arial"/>
                <a:sym typeface="Arial"/>
                <a:rtl val="0"/>
              </a:rPr>
              <a:t>Thanks</a:t>
            </a:r>
            <a:r>
              <a:rPr lang="pl-PL" sz="15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to </a:t>
            </a:r>
            <a:r>
              <a:rPr lang="pl-PL" sz="1500" kern="0" dirty="0" err="1" smtClean="0">
                <a:solidFill>
                  <a:srgbClr val="000000"/>
                </a:solidFill>
                <a:cs typeface="Arial"/>
                <a:sym typeface="Arial"/>
                <a:rtl val="0"/>
              </a:rPr>
              <a:t>Gyungwon</a:t>
            </a:r>
            <a:r>
              <a:rPr lang="pl-PL" sz="15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Kim, </a:t>
            </a:r>
            <a:r>
              <a:rPr lang="pl-PL" sz="1500" kern="0" dirty="0" err="1" smtClean="0">
                <a:solidFill>
                  <a:srgbClr val="000000"/>
                </a:solidFill>
                <a:cs typeface="Arial"/>
                <a:sym typeface="Arial"/>
                <a:rtl val="0"/>
              </a:rPr>
              <a:t>Yufei</a:t>
            </a:r>
            <a:r>
              <a:rPr lang="pl-PL" sz="15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Li, and Liz </a:t>
            </a:r>
            <a:r>
              <a:rPr lang="pl-PL" sz="1500" kern="0" dirty="0" err="1" smtClean="0">
                <a:solidFill>
                  <a:srgbClr val="000000"/>
                </a:solidFill>
                <a:cs typeface="Arial"/>
                <a:sym typeface="Arial"/>
                <a:rtl val="0"/>
              </a:rPr>
              <a:t>Hyman</a:t>
            </a:r>
            <a:r>
              <a:rPr lang="pl-PL" sz="15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for </a:t>
            </a:r>
          </a:p>
          <a:p>
            <a:r>
              <a:rPr lang="pl-PL" sz="1500" kern="0" dirty="0" err="1">
                <a:solidFill>
                  <a:srgbClr val="000000"/>
                </a:solidFill>
                <a:cs typeface="Arial"/>
                <a:sym typeface="Arial"/>
                <a:rtl val="0"/>
              </a:rPr>
              <a:t>a</a:t>
            </a:r>
            <a:r>
              <a:rPr lang="pl-PL" sz="1500" kern="0" dirty="0" err="1" smtClean="0">
                <a:solidFill>
                  <a:srgbClr val="000000"/>
                </a:solidFill>
                <a:cs typeface="Arial"/>
                <a:sym typeface="Arial"/>
                <a:rtl val="0"/>
              </a:rPr>
              <a:t>ssistance</a:t>
            </a:r>
            <a:r>
              <a:rPr lang="pl-PL" sz="15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with </a:t>
            </a:r>
            <a:r>
              <a:rPr lang="pl-PL" sz="1500" kern="0" dirty="0" err="1" smtClean="0">
                <a:solidFill>
                  <a:srgbClr val="000000"/>
                </a:solidFill>
                <a:cs typeface="Arial"/>
                <a:sym typeface="Arial"/>
                <a:rtl val="0"/>
              </a:rPr>
              <a:t>this</a:t>
            </a:r>
            <a:r>
              <a:rPr lang="pl-PL" sz="15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pl-PL" sz="1500" kern="0" dirty="0" err="1" smtClean="0">
                <a:solidFill>
                  <a:srgbClr val="000000"/>
                </a:solidFill>
                <a:cs typeface="Arial"/>
                <a:sym typeface="Arial"/>
                <a:rtl val="0"/>
              </a:rPr>
              <a:t>presentation</a:t>
            </a:r>
            <a:r>
              <a:rPr lang="pl-PL" sz="15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.</a:t>
            </a:r>
            <a:endParaRPr lang="pl-PL" sz="15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marL="0" lvl="1"/>
            <a:endParaRPr lang="pl-PL" sz="15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pic>
        <p:nvPicPr>
          <p:cNvPr id="6" name="Picture 6" descr="C:\Users\XXI\Downloads\sign_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4451" y="2743201"/>
            <a:ext cx="2537714" cy="67114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00551" y="1657351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sz="105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pic>
        <p:nvPicPr>
          <p:cNvPr id="7" name="Picture 6" descr="Screen shot 2012-06-15 at 10.17.04 PM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75" y="4458133"/>
            <a:ext cx="1085850" cy="1306464"/>
          </a:xfrm>
          <a:prstGeom prst="rect">
            <a:avLst/>
          </a:prstGeom>
        </p:spPr>
      </p:pic>
      <p:pic>
        <p:nvPicPr>
          <p:cNvPr id="8" name="Picture 7" descr="Macintosh HD:Users:marilyn:Desktop:Screen Shot 2015-06-13 at 11.11.10 AM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93" y="4458133"/>
            <a:ext cx="1033766" cy="1299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acintosh HD:Users:marilyn:Desktop:Screen Shot 2015-06-10 at 9.43.27 AM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6" y="4458133"/>
            <a:ext cx="1029521" cy="13064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400550" y="1634730"/>
            <a:ext cx="342900" cy="3309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BE18B8-0648-40FC-836B-1CB4A0832C96}" type="slidenum">
              <a:rPr lang="en-US" sz="1050" kern="0">
                <a:solidFill>
                  <a:srgbClr val="000000"/>
                </a:solidFill>
                <a:cs typeface="Arial"/>
                <a:sym typeface="Arial"/>
                <a:rtl val="0"/>
              </a:rPr>
              <a:pPr>
                <a:defRPr/>
              </a:pPr>
              <a:t>44</a:t>
            </a:fld>
            <a:endParaRPr lang="en-US" sz="105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0142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822959" y="-64909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1E3756"/>
              </a:buClr>
              <a:buSzPct val="25000"/>
              <a:buFont typeface="Calibri"/>
              <a:buNone/>
            </a:pPr>
            <a:r>
              <a:rPr lang="en-US" sz="6600" b="1" i="0" u="none" strike="noStrike" cap="none" baseline="0" dirty="0">
                <a:solidFill>
                  <a:srgbClr val="1E3756"/>
                </a:solidFill>
                <a:latin typeface="Calibri"/>
                <a:ea typeface="Calibri"/>
                <a:cs typeface="Calibri"/>
                <a:sym typeface="Calibri"/>
              </a:rPr>
              <a:t>Choosing Our </a:t>
            </a:r>
            <a:br>
              <a:rPr lang="en-US" sz="6600" b="1" i="0" u="none" strike="noStrike" cap="none" baseline="0" dirty="0">
                <a:solidFill>
                  <a:srgbClr val="1E375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600" b="1" i="0" u="none" strike="noStrike" cap="none" baseline="0" dirty="0">
                <a:solidFill>
                  <a:srgbClr val="1E3756"/>
                </a:solidFill>
                <a:latin typeface="Calibri"/>
                <a:ea typeface="Calibri"/>
                <a:cs typeface="Calibri"/>
                <a:sym typeface="Calibri"/>
              </a:rPr>
              <a:t>Energy Future II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848598" y="3492197"/>
            <a:ext cx="795137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 b="1" dirty="0"/>
              <a:t>A TOWN HALL DISCUSSION OF REGULATORY SCENARIOS </a:t>
            </a:r>
          </a:p>
          <a:p>
            <a:pPr lvl="0">
              <a:spcBef>
                <a:spcPts val="0"/>
              </a:spcBef>
              <a:buSzPct val="25000"/>
            </a:pPr>
            <a:r>
              <a:rPr lang="en-US" b="1" dirty="0"/>
              <a:t>AND NO-REGRETS STRATEGIES FOR GEORGIA</a:t>
            </a:r>
            <a:endParaRPr lang="en-US" sz="2400" b="1" i="0" u="none" strike="noStrike" cap="none" baseline="0" dirty="0">
              <a:solidFill>
                <a:srgbClr val="8D41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848598" y="4614556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October 14, 2016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kern="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/>
            </a:r>
            <a:br>
              <a:rPr lang="en-US" kern="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</a:br>
            <a:endParaRPr lang="en-US" kern="0" dirty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6" y="112775"/>
            <a:ext cx="3972387" cy="640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47" y="112339"/>
            <a:ext cx="3592089" cy="731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65233" y="4847184"/>
            <a:ext cx="248893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0" dirty="0">
                <a:solidFill>
                  <a:srgbClr val="8D4120"/>
                </a:solidFill>
                <a:latin typeface="Calibri"/>
                <a:ea typeface="Calibri"/>
                <a:cs typeface="Calibri"/>
                <a:sym typeface="Arial"/>
                <a:rtl val="0"/>
              </a:rPr>
              <a:t>#</a:t>
            </a:r>
            <a:r>
              <a:rPr lang="en-US" sz="3200" b="1" kern="0" dirty="0" err="1">
                <a:solidFill>
                  <a:srgbClr val="8D412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GAenergy</a:t>
            </a:r>
            <a:endParaRPr lang="en-US" sz="3200" b="1" kern="0" dirty="0">
              <a:solidFill>
                <a:srgbClr val="8D412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994722940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28638" cy="6346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39" y="392537"/>
            <a:ext cx="404812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87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the Clean Power Plan Do?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Directly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30% Reduction in CO2 Emissions Overall</a:t>
            </a:r>
          </a:p>
          <a:p>
            <a:r>
              <a:rPr lang="en-US" dirty="0"/>
              <a:t>LESS COAL: Infeasible in Many States/Areas</a:t>
            </a:r>
          </a:p>
          <a:p>
            <a:r>
              <a:rPr lang="en-US" dirty="0"/>
              <a:t>MORE GAS: Natural Gas Combined Cycle</a:t>
            </a:r>
          </a:p>
          <a:p>
            <a:r>
              <a:rPr lang="en-US" dirty="0"/>
              <a:t>MORE RENEWABLES</a:t>
            </a:r>
          </a:p>
          <a:p>
            <a:r>
              <a:rPr lang="en-US" dirty="0"/>
              <a:t>ENERGY EFFICIENCY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Indirectly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Transmission</a:t>
            </a:r>
          </a:p>
          <a:p>
            <a:r>
              <a:rPr lang="en-US" dirty="0"/>
              <a:t>Reliability</a:t>
            </a:r>
          </a:p>
          <a:p>
            <a:r>
              <a:rPr lang="en-US" dirty="0"/>
              <a:t>Power Prices</a:t>
            </a:r>
          </a:p>
          <a:p>
            <a:r>
              <a:rPr lang="en-US" dirty="0"/>
              <a:t>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3813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783976"/>
            <a:ext cx="4876800" cy="5231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495" y="258777"/>
            <a:ext cx="7053542" cy="10503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942" y="2384772"/>
            <a:ext cx="3222001" cy="31466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Georgia Power Coal Plant Retirements:  Branch 1&amp;2; Kraft 1, 2, 3; McManus 1; Yates 1, 2, 3, 4, 5:  1,000 MW coal</a:t>
            </a:r>
          </a:p>
        </p:txBody>
      </p:sp>
    </p:spTree>
    <p:extLst>
      <p:ext uri="{BB962C8B-B14F-4D97-AF65-F5344CB8AC3E}">
        <p14:creationId xmlns:p14="http://schemas.microsoft.com/office/powerpoint/2010/main" val="66743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0578"/>
            <a:ext cx="8459810" cy="470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9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275" y="274638"/>
            <a:ext cx="7397449" cy="564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1040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1597</Words>
  <Application>Microsoft Office PowerPoint</Application>
  <PresentationFormat>On-screen Show (4:3)</PresentationFormat>
  <Paragraphs>302</Paragraphs>
  <Slides>45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 Unicode MS</vt:lpstr>
      <vt:lpstr>ＭＳ Ｐゴシック</vt:lpstr>
      <vt:lpstr>宋体</vt:lpstr>
      <vt:lpstr>Arial</vt:lpstr>
      <vt:lpstr>Arial Narrow</vt:lpstr>
      <vt:lpstr>Calibri</vt:lpstr>
      <vt:lpstr>Noto Symbol</vt:lpstr>
      <vt:lpstr>Times New Roman</vt:lpstr>
      <vt:lpstr>Retrospect</vt:lpstr>
      <vt:lpstr>Office Theme</vt:lpstr>
      <vt:lpstr>1_Retrospect</vt:lpstr>
      <vt:lpstr>Choosing Our  Energy Future II</vt:lpstr>
      <vt:lpstr>PowerPoint Presentation</vt:lpstr>
      <vt:lpstr>Potential Regulatory Futures Impacting the Utility Sector</vt:lpstr>
      <vt:lpstr>Clean Power Plan</vt:lpstr>
      <vt:lpstr>PowerPoint Presentation</vt:lpstr>
      <vt:lpstr>What Does the Clean Power Plan Do?</vt:lpstr>
      <vt:lpstr>PowerPoint Presentation</vt:lpstr>
      <vt:lpstr>PowerPoint Presentation</vt:lpstr>
      <vt:lpstr>PowerPoint Presentation</vt:lpstr>
      <vt:lpstr>Legal</vt:lpstr>
      <vt:lpstr>Supreme Court Stay February 9, 2016</vt:lpstr>
      <vt:lpstr>PowerPoint Presentation</vt:lpstr>
      <vt:lpstr>“Specifics” of Clean Power Plan Rule</vt:lpstr>
      <vt:lpstr>Coal and Gas By the Numbers</vt:lpstr>
      <vt:lpstr>PowerPoint Presentation</vt:lpstr>
      <vt:lpstr>Deadlines in 111 Rule</vt:lpstr>
      <vt:lpstr>Georgia</vt:lpstr>
      <vt:lpstr>PowerPoint Presentation</vt:lpstr>
      <vt:lpstr>Challenges to EPA Rules - Generally</vt:lpstr>
      <vt:lpstr>Primary Challenges to Clean Power Rule</vt:lpstr>
      <vt:lpstr>Why is the Clean Power Plan Different?</vt:lpstr>
      <vt:lpstr>Outcomes to Challenges to EPA Rules</vt:lpstr>
      <vt:lpstr>January 20, 2017</vt:lpstr>
      <vt:lpstr>Why should we care?</vt:lpstr>
      <vt:lpstr>We don’t want</vt:lpstr>
      <vt:lpstr>We do want</vt:lpstr>
      <vt:lpstr>Do we want?</vt:lpstr>
      <vt:lpstr>Just Say No?</vt:lpstr>
      <vt:lpstr>For and Against - sample</vt:lpstr>
      <vt:lpstr>Where do we go from here?</vt:lpstr>
      <vt:lpstr>Environmental Regulations</vt:lpstr>
      <vt:lpstr>PowerPoint Presentation</vt:lpstr>
      <vt:lpstr>PowerPoint Presentation</vt:lpstr>
      <vt:lpstr>PowerPoint Presentation</vt:lpstr>
      <vt:lpstr>Choosing Our  Energy Future II</vt:lpstr>
      <vt:lpstr>Moving Georgia into the Future</vt:lpstr>
      <vt:lpstr>What Do “Least Cost” Models Predict?</vt:lpstr>
      <vt:lpstr>Policy costs are variable &amp; depend on neighboring states</vt:lpstr>
      <vt:lpstr>Georgia might need to import Emission rate credits under a dual-rate CPP policy</vt:lpstr>
      <vt:lpstr>Rate-based goals allow co2 emissions to rebound after 2030</vt:lpstr>
      <vt:lpstr>The ELECTRICITY fuel mix reflects policies, prices, R&amp;d, innovation, and CONSUMERS,   </vt:lpstr>
      <vt:lpstr>Energy Efficiency is poised to make the clean energy transformation more affordable</vt:lpstr>
      <vt:lpstr>Trading ERCs and carbon allowances from electricity efficiency could bring $ to Georgia</vt:lpstr>
      <vt:lpstr>For More Information</vt:lpstr>
      <vt:lpstr>Choosing Our  Energy Future II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Our  Energy Future II</dc:title>
  <dc:creator>Hyman, Elizabeth R</dc:creator>
  <cp:lastModifiedBy>Hyman, Elizabeth R</cp:lastModifiedBy>
  <cp:revision>9</cp:revision>
  <dcterms:created xsi:type="dcterms:W3CDTF">2016-10-13T19:35:15Z</dcterms:created>
  <dcterms:modified xsi:type="dcterms:W3CDTF">2016-10-17T15:10:38Z</dcterms:modified>
</cp:coreProperties>
</file>