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67" r:id="rId4"/>
    <p:sldId id="263" r:id="rId5"/>
    <p:sldId id="265" r:id="rId6"/>
    <p:sldId id="272" r:id="rId7"/>
    <p:sldId id="273" r:id="rId8"/>
    <p:sldId id="260" r:id="rId9"/>
    <p:sldId id="261" r:id="rId10"/>
    <p:sldId id="262" r:id="rId11"/>
    <p:sldId id="268" r:id="rId12"/>
    <p:sldId id="266" r:id="rId13"/>
    <p:sldId id="269" r:id="rId14"/>
    <p:sldId id="274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432D3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6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269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1C859-19ED-AB42-874E-7D61A036A8A6}" type="datetimeFigureOut">
              <a:rPr lang="en-US" smtClean="0"/>
              <a:t>4/13/18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0AE18-4026-084E-A4C0-2EA255FD3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5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0AE18-4026-084E-A4C0-2EA255FD3D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45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93914" y="4400550"/>
            <a:ext cx="6286500" cy="3600450"/>
          </a:xfrm>
        </p:spPr>
        <p:txBody>
          <a:bodyPr/>
          <a:lstStyle/>
          <a:p>
            <a:r>
              <a:rPr lang="en-US" sz="1400" dirty="0"/>
              <a:t>Our research concludes that the clean power transformation can be made more affordable by investing in EE such as smart thermostats, LED lighting, high-efficiency air conditioning and boilers, and variable motor and drive systems </a:t>
            </a:r>
          </a:p>
          <a:p>
            <a:r>
              <a:rPr lang="en-US" sz="1400" dirty="0"/>
              <a:t> </a:t>
            </a:r>
          </a:p>
          <a:p>
            <a:r>
              <a:rPr lang="en-US" sz="1400" dirty="0"/>
              <a:t>With such investments, CO2 mitigation can be achieved while lowering electricity bills.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These savings allow consumers to invest in more efficient equipment, better windows, and insulation. </a:t>
            </a:r>
          </a:p>
          <a:p>
            <a:endParaRPr lang="en-US" sz="1400" dirty="0"/>
          </a:p>
          <a:p>
            <a:r>
              <a:rPr lang="en-US" sz="1400" dirty="0"/>
              <a:t>The installation of such goods and services is also generally more labor-intensive and requires less capital than investments in more power generation.</a:t>
            </a:r>
          </a:p>
          <a:p>
            <a:endParaRPr lang="en-US" sz="1400" dirty="0"/>
          </a:p>
          <a:p>
            <a:r>
              <a:rPr lang="en-US" sz="1400" dirty="0"/>
              <a:t>As a result, CO2 mitigation strategies that focus on energy efficiency generally are more affordable and they generate jobs.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8275C-689A-7C4D-B492-B87EE3A0252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92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0C106-E74A-4711-A50E-8B9C21CE0DC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75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8275C-689A-7C4D-B492-B87EE3A025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24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D9CDD4-05FB-4F46-94CC-21BBAE046232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/>
              <a:t>16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1289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The atmosphere belongs to everyone, and everyone should have access to the wealth created by allocating scarce access rights to it. </a:t>
            </a:r>
          </a:p>
          <a:p>
            <a:endParaRPr lang="en-US" sz="1400" dirty="0"/>
          </a:p>
          <a:p>
            <a:r>
              <a:rPr lang="en-US" sz="1400" dirty="0"/>
              <a:t>In 2015, signatories to the Paris Agreement agreed to limit increases in the global average temperature to well below 2 °C above temperatures preceding the industrial revolution. </a:t>
            </a:r>
          </a:p>
          <a:p>
            <a:endParaRPr lang="en-US" sz="1400" dirty="0"/>
          </a:p>
          <a:p>
            <a:r>
              <a:rPr lang="en-US" sz="1400" dirty="0"/>
              <a:t>This historic accord is the culmination of decades of climate negotiations aimed at preventing dangerous anthropogenic interference with the climate system. </a:t>
            </a:r>
          </a:p>
          <a:p>
            <a:endParaRPr lang="en-US" sz="1400" dirty="0"/>
          </a:p>
          <a:p>
            <a:r>
              <a:rPr lang="en-US" sz="1400" dirty="0"/>
              <a:t>In addition to the 2 °C warming threshold, the Paris Agreement calls for “pursuing efforts to limit the temperature increase to 1.5 °C above pre-industrial levels.”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 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0C106-E74A-4711-A50E-8B9C21CE0DC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65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1E714-ED97-45E9-BF3A-5B3878A3BB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50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29100"/>
            <a:ext cx="5486400" cy="4065814"/>
          </a:xfrm>
        </p:spPr>
        <p:txBody>
          <a:bodyPr/>
          <a:lstStyle/>
          <a:p>
            <a:r>
              <a:rPr lang="en-US" sz="1400" dirty="0"/>
              <a:t>Over the past several years, energy efficiency has been inadequately assessed in models of U.S. mitigation pathways </a:t>
            </a:r>
          </a:p>
          <a:p>
            <a:endParaRPr lang="en-US" sz="1400" dirty="0"/>
          </a:p>
          <a:p>
            <a:r>
              <a:rPr lang="en-US" sz="1400" dirty="0"/>
              <a:t>There are many reasons for this, including the fact that most least-cost utility modeling tools are not able to adequately represent EE. </a:t>
            </a:r>
          </a:p>
          <a:p>
            <a:endParaRPr lang="en-US" sz="1400" dirty="0"/>
          </a:p>
          <a:p>
            <a:r>
              <a:rPr lang="en-US" sz="1400" dirty="0"/>
              <a:t>One of the primary popular approaches is to assume an exogenous reduction of energy demand, then the power sector and its fuel supplies are modeled.</a:t>
            </a:r>
          </a:p>
          <a:p>
            <a:endParaRPr lang="en-US" sz="1400" dirty="0"/>
          </a:p>
          <a:p>
            <a:r>
              <a:rPr lang="en-US" sz="1400" dirty="0"/>
              <a:t>These models cannot reflect interactions such as when supply-side investments elevate electricity prices and make demand-side management more economically attractive. </a:t>
            </a:r>
          </a:p>
          <a:p>
            <a:endParaRPr lang="en-US" sz="1400" dirty="0"/>
          </a:p>
          <a:p>
            <a:r>
              <a:rPr lang="en-US" sz="1400" dirty="0"/>
              <a:t>In contrast, NEMS specifies end-use technologies embedded in a least-cost optimization algorithm that allows demand- and supply-side energy resources to compete head-to-head.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8275C-689A-7C4D-B492-B87EE3A025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30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29100"/>
            <a:ext cx="5486400" cy="4065814"/>
          </a:xfrm>
        </p:spPr>
        <p:txBody>
          <a:bodyPr/>
          <a:lstStyle/>
          <a:p>
            <a:r>
              <a:rPr lang="en-US" sz="1400" dirty="0"/>
              <a:t>Over the past several years, energy efficiency has been inadequately assessed in models of U.S. mitigation pathways </a:t>
            </a:r>
          </a:p>
          <a:p>
            <a:endParaRPr lang="en-US" sz="1400" dirty="0"/>
          </a:p>
          <a:p>
            <a:r>
              <a:rPr lang="en-US" sz="1400" dirty="0"/>
              <a:t>There are many reasons for this, including the fact that most least-cost utility modeling tools are not able to adequately represent EE. </a:t>
            </a:r>
          </a:p>
          <a:p>
            <a:endParaRPr lang="en-US" sz="1400" dirty="0"/>
          </a:p>
          <a:p>
            <a:r>
              <a:rPr lang="en-US" sz="1400" dirty="0"/>
              <a:t>One of the primary popular approaches is to assume an exogenous reduction of energy demand, then the power sector and its fuel supplies are modeled.</a:t>
            </a:r>
          </a:p>
          <a:p>
            <a:endParaRPr lang="en-US" sz="1400" dirty="0"/>
          </a:p>
          <a:p>
            <a:r>
              <a:rPr lang="en-US" sz="1400" dirty="0"/>
              <a:t>These models cannot reflect interactions such as when supply-side investments elevate electricity prices and make demand-side management more economically attractive. </a:t>
            </a:r>
          </a:p>
          <a:p>
            <a:endParaRPr lang="en-US" sz="1400" dirty="0"/>
          </a:p>
          <a:p>
            <a:r>
              <a:rPr lang="en-US" sz="1400" dirty="0"/>
              <a:t>In contrast, NEMS specifies end-use technologies embedded in a least-cost optimization algorithm that allows demand- and supply-side energy resources to compete head-to-head.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8275C-689A-7C4D-B492-B87EE3A025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89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426927"/>
          </a:xfrm>
        </p:spPr>
        <p:txBody>
          <a:bodyPr/>
          <a:lstStyle/>
          <a:p>
            <a:r>
              <a:rPr lang="en-US" sz="1400" dirty="0"/>
              <a:t>Electricity generation is forecast to increase in all of the forecasts, but the mitigation scenarios dampen the growth rate. </a:t>
            </a:r>
          </a:p>
          <a:p>
            <a:endParaRPr lang="en-US" sz="1400" dirty="0"/>
          </a:p>
          <a:p>
            <a:r>
              <a:rPr lang="en-US" sz="1400" dirty="0"/>
              <a:t>Pricing carbon without energy efficiency would lower total electricity generation compared to the Reference case by 1.5% (with a $10 tax) to 4.5% (with a $10 tax). </a:t>
            </a:r>
          </a:p>
          <a:p>
            <a:endParaRPr lang="en-US" sz="1400" dirty="0"/>
          </a:p>
          <a:p>
            <a:r>
              <a:rPr lang="en-US" sz="1400" dirty="0"/>
              <a:t>Strong energy-efficiency policies coupled with carbon pricing would further lower total generation by 11% to 14% below the Reference Case. </a:t>
            </a:r>
          </a:p>
          <a:p>
            <a:endParaRPr lang="en-US" sz="1400" dirty="0"/>
          </a:p>
          <a:p>
            <a:r>
              <a:rPr lang="en-US" sz="1400" dirty="0"/>
              <a:t>With nearly 20% demand growth forecast in the Reference case by 2040, expansions to the fuel mix are anticipated across all of the major fuels, with the largest increase in natural gas. </a:t>
            </a:r>
          </a:p>
          <a:p>
            <a:endParaRPr lang="en-US" sz="1400" dirty="0"/>
          </a:p>
          <a:p>
            <a:r>
              <a:rPr lang="en-US" sz="1400" dirty="0"/>
              <a:t>Each of the six carbon tax scenarios would shrink the generation from coal significantly relative to the Reference case. </a:t>
            </a:r>
          </a:p>
          <a:p>
            <a:endParaRPr lang="en-US" sz="1400" dirty="0"/>
          </a:p>
          <a:p>
            <a:r>
              <a:rPr lang="en-US" sz="1400" dirty="0"/>
              <a:t>To offset the decline in coal and natural gas, the fuel mix would have greater nuclear, wind, and solar. The policy scenarios with strong energy-efficiency policies have even less fossil fuel generation. 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0AE18-4026-084E-A4C0-2EA255FD3D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1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0AE18-4026-084E-A4C0-2EA255FD3D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85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93914" y="4400550"/>
            <a:ext cx="6286500" cy="3600450"/>
          </a:xfrm>
        </p:spPr>
        <p:txBody>
          <a:bodyPr/>
          <a:lstStyle/>
          <a:p>
            <a:r>
              <a:rPr lang="en-US" sz="1400" dirty="0"/>
              <a:t>Our research concludes that the clean power transformation can be made more affordable by investing in EE such as smart thermostats, LED lighting, high-efficiency air conditioning and boilers, and variable motor and drive systems </a:t>
            </a:r>
          </a:p>
          <a:p>
            <a:endParaRPr lang="en-US" sz="1400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Increasingly, companies across sectors and geographies are turning to an internal carbon price as a tool to help them reduce carbon emissions, mitigate climate-related business risks, and identify opportunities in the transition to a low-carbon economy. </a:t>
            </a:r>
            <a:endParaRPr lang="en-US" sz="1400" dirty="0"/>
          </a:p>
          <a:p>
            <a:r>
              <a:rPr lang="en-US" sz="1400" dirty="0"/>
              <a:t> </a:t>
            </a:r>
          </a:p>
          <a:p>
            <a:r>
              <a:rPr lang="en-US" sz="1400" dirty="0"/>
              <a:t>With such investments, CO2 mitigation can be achieved while lowering electricity bills.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These savings allow consumers to invest in more efficient equipment, better windows, and insulation. </a:t>
            </a:r>
          </a:p>
          <a:p>
            <a:endParaRPr lang="en-US" sz="1400" dirty="0"/>
          </a:p>
          <a:p>
            <a:r>
              <a:rPr lang="en-US" sz="1400" dirty="0"/>
              <a:t>The installation of such goods and services is also generally more labor-intensive and requires less capital than investments in more power generation.</a:t>
            </a:r>
          </a:p>
          <a:p>
            <a:endParaRPr lang="en-US" sz="1400" dirty="0"/>
          </a:p>
          <a:p>
            <a:r>
              <a:rPr lang="en-US" sz="1400" dirty="0"/>
              <a:t>As a result, CO2 mitigation strategies that focus on energy efficiency generally are more affordable and they generate jobs.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8275C-689A-7C4D-B492-B87EE3A0252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87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0AE18-4026-084E-A4C0-2EA255FD3D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9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rgbClr val="00673E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6C7-9F43-4B4E-8868-7E8B3B5D384D}" type="datetime1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4AE2-0600-4587-A4C7-4F819092C2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429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73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73E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66AC-C422-4103-BF24-57C9693A9ED7}" type="datetime1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4AE2-0600-4587-A4C7-4F819092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83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>
            <a:lvl1pPr>
              <a:defRPr>
                <a:solidFill>
                  <a:srgbClr val="00673E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E8DB-1922-41C4-9F7B-95DFAAA99D00}" type="datetime1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4AE2-0600-4587-A4C7-4F819092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6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73E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7E23-8335-447D-9C81-34BE9B018847}" type="datetime1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4AE2-0600-4587-A4C7-4F819092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4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solidFill>
                  <a:srgbClr val="00673E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EC23-DBCD-47A6-8E88-059861593036}" type="datetime1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4AE2-0600-4587-A4C7-4F819092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7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73E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CBD2-AE60-43BF-BDDD-8E072B2B26B3}" type="datetime1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4AE2-0600-4587-A4C7-4F819092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3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rgbClr val="00673E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69F2-4CF8-463B-8F1B-99E002B80846}" type="datetime1">
              <a:rPr lang="en-US" smtClean="0"/>
              <a:t>4/13/18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4AE2-0600-4587-A4C7-4F819092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6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73E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00B1-D94F-48B4-B092-47C4AAABAC8A}" type="datetime1">
              <a:rPr lang="en-US" smtClean="0"/>
              <a:t>4/13/18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4AE2-0600-4587-A4C7-4F819092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4D5D-BED8-4BC1-9931-CAB72B91BA9D}" type="datetime1">
              <a:rPr lang="en-US" smtClean="0"/>
              <a:t>4/13/18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4AE2-0600-4587-A4C7-4F819092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5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EBA0-FD94-4623-80D4-94EB7D892136}" type="datetime1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4AE2-0600-4587-A4C7-4F819092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8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8ACE9-7E82-4084-B4CF-991C283FC21A}" type="datetime1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4AE2-0600-4587-A4C7-4F819092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38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3AD25-4EFB-47DB-B0DD-35650DADA97A}" type="datetime1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94AE2-0600-4587-A4C7-4F819092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6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673E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mailto:Marilyn.Brown@pubpolicy.gatech.edu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www.cepl.gatech.edu/" TargetMode="Externa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427164"/>
            <a:ext cx="6858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1F497D"/>
                </a:solidFill>
              </a:rPr>
              <a:t>Regional Impacts of Carbon Pricing in the U.S. Electric Sector</a:t>
            </a:r>
            <a:br>
              <a:rPr lang="en-US" b="1" dirty="0"/>
            </a:br>
            <a:br>
              <a:rPr lang="en-US" dirty="0"/>
            </a:br>
            <a:r>
              <a:rPr lang="en-US" sz="2800" dirty="0">
                <a:solidFill>
                  <a:srgbClr val="1F497D"/>
                </a:solidFill>
              </a:rPr>
              <a:t>Marilyn A. Brown*</a:t>
            </a:r>
            <a:br>
              <a:rPr lang="en-US" sz="2800" dirty="0">
                <a:solidFill>
                  <a:srgbClr val="1F497D"/>
                </a:solidFill>
              </a:rPr>
            </a:br>
            <a:r>
              <a:rPr lang="en-US" sz="2800" dirty="0">
                <a:solidFill>
                  <a:srgbClr val="1F497D"/>
                </a:solidFill>
              </a:rPr>
              <a:t>Regents’ and Brook Byers Professor of Sustainable Systems</a:t>
            </a:r>
            <a:br>
              <a:rPr lang="en-US" sz="2800" dirty="0">
                <a:solidFill>
                  <a:srgbClr val="1F497D"/>
                </a:solidFill>
              </a:rPr>
            </a:br>
            <a:r>
              <a:rPr lang="en-US" sz="2800" dirty="0">
                <a:solidFill>
                  <a:srgbClr val="1F497D"/>
                </a:solidFill>
              </a:rPr>
              <a:t>Georgia Institute of Technology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subTitle" idx="1"/>
          </p:nvPr>
        </p:nvSpPr>
        <p:spPr>
          <a:xfrm>
            <a:off x="1143000" y="3889907"/>
            <a:ext cx="6858000" cy="1655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Sessions on Energy Transitions</a:t>
            </a:r>
          </a:p>
          <a:p>
            <a:pPr marL="0" indent="0" algn="ctr">
              <a:buNone/>
            </a:pPr>
            <a:r>
              <a:rPr lang="en-US" sz="2400" b="1" dirty="0"/>
              <a:t>Association of American Geographers</a:t>
            </a:r>
          </a:p>
          <a:p>
            <a:pPr marL="0" indent="0" algn="ctr">
              <a:buNone/>
            </a:pPr>
            <a:r>
              <a:rPr lang="en-US" sz="2400" b="1" dirty="0"/>
              <a:t>New Orleans -- April 11, 2018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416000" y="2033940"/>
            <a:ext cx="6423102" cy="0"/>
          </a:xfrm>
          <a:prstGeom prst="line">
            <a:avLst/>
          </a:prstGeom>
          <a:ln w="57150">
            <a:solidFill>
              <a:srgbClr val="0432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795623" y="6064370"/>
            <a:ext cx="4043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*Co-author: </a:t>
            </a:r>
            <a:r>
              <a:rPr lang="en-US" dirty="0" err="1"/>
              <a:t>Yufei</a:t>
            </a:r>
            <a:r>
              <a:rPr lang="en-US" dirty="0"/>
              <a:t> Li, GRA at Georgia Tech</a:t>
            </a:r>
          </a:p>
        </p:txBody>
      </p:sp>
    </p:spTree>
    <p:extLst>
      <p:ext uri="{BB962C8B-B14F-4D97-AF65-F5344CB8AC3E}">
        <p14:creationId xmlns:p14="http://schemas.microsoft.com/office/powerpoint/2010/main" val="275647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9270" y="0"/>
            <a:ext cx="926327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1F497D"/>
                </a:solidFill>
              </a:rPr>
              <a:t>Impacts on Electricity Bills &amp; Carbon Tax Revenues (in Billions $2013)</a:t>
            </a:r>
          </a:p>
        </p:txBody>
      </p:sp>
      <p:sp>
        <p:nvSpPr>
          <p:cNvPr id="3" name="Rectangle 2"/>
          <p:cNvSpPr/>
          <p:nvPr/>
        </p:nvSpPr>
        <p:spPr>
          <a:xfrm>
            <a:off x="667750" y="5758534"/>
            <a:ext cx="82509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Carbon tax revenue recycling can compensate for the extra electricity expenditures from higher prices.  </a:t>
            </a:r>
          </a:p>
        </p:txBody>
      </p:sp>
      <p:pic>
        <p:nvPicPr>
          <p:cNvPr id="7" name="Picture 6" descr="../../../../../../../../../Users/marilynbrown/Desktop/Screen%20Shot%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4"/>
          <a:stretch/>
        </p:blipFill>
        <p:spPr bwMode="auto">
          <a:xfrm>
            <a:off x="1192696" y="1199072"/>
            <a:ext cx="6157009" cy="45594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466421"/>
            <a:ext cx="2057400" cy="365125"/>
          </a:xfrm>
        </p:spPr>
        <p:txBody>
          <a:bodyPr/>
          <a:lstStyle/>
          <a:p>
            <a:fld id="{27894AE2-0600-4587-A4C7-4F819092C22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8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 txBox="1">
            <a:spLocks/>
          </p:cNvSpPr>
          <p:nvPr/>
        </p:nvSpPr>
        <p:spPr>
          <a:xfrm>
            <a:off x="165055" y="281552"/>
            <a:ext cx="8670628" cy="1029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1F497D"/>
                </a:solidFill>
                <a:latin typeface="Arial Black" panose="020B0A04020102020204" pitchFamily="34" charset="0"/>
                <a:ea typeface="ＭＳ Ｐゴシック" charset="-128"/>
                <a:cs typeface="+mj-cs"/>
              </a:rPr>
              <a:t>Measuring the Cost of Climate Policy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2792" y="1423902"/>
            <a:ext cx="81490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Cost of climate policy </a:t>
            </a:r>
            <a:r>
              <a:rPr lang="en-US" sz="2800" dirty="0">
                <a:solidFill>
                  <a:prstClr val="black"/>
                </a:solidFill>
              </a:rPr>
              <a:t>= </a:t>
            </a:r>
          </a:p>
          <a:p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22271-1F41-437A-B4BE-4D108B02D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DE3A-FB50-6C4D-A04F-153BE3BFF990}" type="slidenum">
              <a:rPr lang="en-US" smtClean="0"/>
              <a:t>11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2792" y="3771028"/>
            <a:ext cx="83141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(Environmental benefits &gt; welfare losses.)</a:t>
            </a:r>
            <a:endParaRPr lang="en-US" sz="2800" dirty="0"/>
          </a:p>
          <a:p>
            <a:endParaRPr lang="en-US" dirty="0"/>
          </a:p>
          <a:p>
            <a:r>
              <a:rPr lang="en-US" dirty="0"/>
              <a:t>Source: Brown, M. A., Kim, G., Smith, A. M., &amp; Southworth, K. (2017). Exploring the impact of energy efficiency as a carbon mitigation strategy in the US. </a:t>
            </a:r>
            <a:r>
              <a:rPr lang="en-US" i="1" dirty="0"/>
              <a:t>Energy Policy, </a:t>
            </a:r>
            <a:r>
              <a:rPr lang="en-US" dirty="0"/>
              <a:t>109, 249-259.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1D237F-CDB5-D544-A80E-F2A7A476287E}"/>
              </a:ext>
            </a:extLst>
          </p:cNvPr>
          <p:cNvSpPr txBox="1"/>
          <p:nvPr/>
        </p:nvSpPr>
        <p:spPr>
          <a:xfrm>
            <a:off x="1229190" y="2108640"/>
            <a:ext cx="17863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Utility Resource Costs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700E91-FE5F-5F40-8EDC-57C20AEEA892}"/>
              </a:ext>
            </a:extLst>
          </p:cNvPr>
          <p:cNvSpPr txBox="1"/>
          <p:nvPr/>
        </p:nvSpPr>
        <p:spPr>
          <a:xfrm>
            <a:off x="3514053" y="2108640"/>
            <a:ext cx="17863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Energy Efficiency </a:t>
            </a:r>
            <a:r>
              <a:rPr lang="en-US" sz="2800" dirty="0"/>
              <a:t>Costs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2D1FB2-996E-B549-9047-9D214BE14637}"/>
              </a:ext>
            </a:extLst>
          </p:cNvPr>
          <p:cNvSpPr txBox="1"/>
          <p:nvPr/>
        </p:nvSpPr>
        <p:spPr>
          <a:xfrm>
            <a:off x="5798917" y="2112786"/>
            <a:ext cx="17863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Carbon </a:t>
            </a:r>
          </a:p>
          <a:p>
            <a:r>
              <a:rPr lang="en-US" sz="2800" dirty="0">
                <a:solidFill>
                  <a:prstClr val="black"/>
                </a:solidFill>
              </a:rPr>
              <a:t>Tax</a:t>
            </a:r>
          </a:p>
          <a:p>
            <a:r>
              <a:rPr lang="en-US" sz="2800" dirty="0">
                <a:solidFill>
                  <a:prstClr val="black"/>
                </a:solidFill>
              </a:rPr>
              <a:t>Recycling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FAF222-F2FE-CD4B-A742-6DE69B5697A3}"/>
              </a:ext>
            </a:extLst>
          </p:cNvPr>
          <p:cNvSpPr txBox="1"/>
          <p:nvPr/>
        </p:nvSpPr>
        <p:spPr>
          <a:xfrm>
            <a:off x="2900603" y="261647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992E79-05A9-104D-AE7C-C85CFFFC3131}"/>
              </a:ext>
            </a:extLst>
          </p:cNvPr>
          <p:cNvSpPr txBox="1"/>
          <p:nvPr/>
        </p:nvSpPr>
        <p:spPr>
          <a:xfrm>
            <a:off x="5185466" y="261647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2002655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44" y="0"/>
            <a:ext cx="8985956" cy="10437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Cumulative Costs and CO</a:t>
            </a:r>
            <a:r>
              <a:rPr lang="en-US" baseline="-25000" dirty="0">
                <a:solidFill>
                  <a:srgbClr val="1F497D"/>
                </a:solidFill>
              </a:rPr>
              <a:t>2 </a:t>
            </a:r>
            <a:r>
              <a:rPr lang="en-US" dirty="0">
                <a:solidFill>
                  <a:srgbClr val="1F497D"/>
                </a:solidFill>
              </a:rPr>
              <a:t>Reductions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974217"/>
              </p:ext>
            </p:extLst>
          </p:nvPr>
        </p:nvGraphicFramePr>
        <p:xfrm>
          <a:off x="655610" y="948906"/>
          <a:ext cx="7781021" cy="41845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3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0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0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66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27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88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643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Scenarios: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45720" marR="4572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Cumulative Incremental Total Resource Costs, 2016-2040 (Billion 2013$)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45720" marR="4572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Cumulative CO</a:t>
                      </a:r>
                      <a:r>
                        <a:rPr lang="en-US" sz="1400" baseline="-25000" dirty="0">
                          <a:effectLst/>
                        </a:rPr>
                        <a:t>2 </a:t>
                      </a:r>
                      <a:r>
                        <a:rPr lang="en-US" sz="1400" dirty="0">
                          <a:effectLst/>
                        </a:rPr>
                        <a:t>Reductions, 2016-2040 (Million Tons of CO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45720" marR="4572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Policy Cost per CO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 Reduction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($/Tons of CO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 avoided)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45720" marR="4572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3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Utility Resource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Costs (URC)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Incremental Utility Resource Costs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End-Use Energy Efficiency Costs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Carbon Tax Recycling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Total Resource Costs (TRC)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2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Reference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45720" marR="4572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4,878.8</a:t>
                      </a:r>
                      <a:endParaRPr lang="en-US" sz="140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charset="0"/>
                          <a:ea typeface="Batang" charset="-127"/>
                        </a:rPr>
                        <a:t> </a:t>
                      </a:r>
                      <a:endParaRPr lang="en-US" sz="140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charset="0"/>
                          <a:ea typeface="Batang" charset="-127"/>
                        </a:rPr>
                        <a:t> </a:t>
                      </a:r>
                      <a:endParaRPr lang="en-US" sz="140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 </a:t>
                      </a:r>
                      <a:endParaRPr lang="en-US" sz="140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charset="0"/>
                          <a:ea typeface="Batang" charset="-127"/>
                        </a:rPr>
                        <a:t> </a:t>
                      </a:r>
                      <a:endParaRPr lang="en-US" sz="140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charset="0"/>
                          <a:ea typeface="Batang" charset="-127"/>
                        </a:rPr>
                        <a:t> </a:t>
                      </a:r>
                      <a:endParaRPr lang="en-US" sz="140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charset="0"/>
                          <a:ea typeface="Batang" charset="-127"/>
                        </a:rPr>
                        <a:t> </a:t>
                      </a:r>
                      <a:endParaRPr lang="en-US" sz="140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2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$10 Tax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5,389.9</a:t>
                      </a:r>
                      <a:endParaRPr lang="en-US" sz="1400" dirty="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511.1</a:t>
                      </a:r>
                      <a:endParaRPr lang="en-US" sz="1400" dirty="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7.8</a:t>
                      </a:r>
                      <a:endParaRPr lang="en-US" sz="1400" dirty="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541.5</a:t>
                      </a:r>
                      <a:endParaRPr lang="en-US" sz="140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-22.6</a:t>
                      </a:r>
                      <a:endParaRPr lang="en-US" sz="140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5,484</a:t>
                      </a:r>
                      <a:endParaRPr lang="en-US" sz="140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-4.1</a:t>
                      </a:r>
                      <a:endParaRPr lang="en-US" sz="140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4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$10 Tax +EE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4,659.4</a:t>
                      </a:r>
                      <a:endParaRPr lang="en-US" sz="140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-219.4</a:t>
                      </a:r>
                      <a:endParaRPr lang="en-US" sz="1400" dirty="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280.3</a:t>
                      </a:r>
                      <a:endParaRPr lang="en-US" sz="1400" dirty="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484.2</a:t>
                      </a:r>
                      <a:endParaRPr lang="en-US" sz="1400" dirty="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-423.3</a:t>
                      </a:r>
                      <a:endParaRPr lang="en-US" sz="140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9,994*</a:t>
                      </a:r>
                      <a:endParaRPr lang="en-US" sz="1400" dirty="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-42.4</a:t>
                      </a:r>
                      <a:endParaRPr lang="en-US" sz="140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2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$20 Tax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5,949.7</a:t>
                      </a:r>
                      <a:endParaRPr lang="en-US" sz="140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1,070.9</a:t>
                      </a:r>
                      <a:endParaRPr lang="en-US" sz="140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21.2</a:t>
                      </a:r>
                      <a:endParaRPr lang="en-US" sz="140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826.0</a:t>
                      </a:r>
                      <a:endParaRPr lang="en-US" sz="1400" dirty="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266.2</a:t>
                      </a:r>
                      <a:endParaRPr lang="en-US" sz="1400" dirty="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14,445*</a:t>
                      </a:r>
                      <a:endParaRPr lang="en-US" sz="1400" dirty="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18.4</a:t>
                      </a:r>
                      <a:endParaRPr lang="en-US" sz="140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4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$20 Tax +EE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5,198.6</a:t>
                      </a:r>
                      <a:endParaRPr lang="en-US" sz="140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319.8</a:t>
                      </a:r>
                      <a:endParaRPr lang="en-US" sz="140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308.9</a:t>
                      </a:r>
                      <a:endParaRPr lang="en-US" sz="140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710.1</a:t>
                      </a:r>
                      <a:endParaRPr lang="en-US" sz="140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-81.4</a:t>
                      </a:r>
                      <a:endParaRPr lang="en-US" sz="1400" dirty="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19,320*</a:t>
                      </a:r>
                      <a:endParaRPr lang="en-US" sz="1400" dirty="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-4.2</a:t>
                      </a:r>
                      <a:endParaRPr lang="en-US" sz="140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2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$40 Tax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6,381.5</a:t>
                      </a:r>
                      <a:endParaRPr lang="en-US" sz="140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1,502.7</a:t>
                      </a:r>
                      <a:endParaRPr lang="en-US" sz="140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31.9</a:t>
                      </a:r>
                      <a:endParaRPr lang="en-US" sz="140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1005.5</a:t>
                      </a:r>
                      <a:endParaRPr lang="en-US" sz="140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529.1</a:t>
                      </a:r>
                      <a:endParaRPr lang="en-US" sz="1400" dirty="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20,104*</a:t>
                      </a:r>
                      <a:endParaRPr lang="en-US" sz="1400" dirty="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26.3</a:t>
                      </a:r>
                      <a:endParaRPr lang="en-US" sz="1400" dirty="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64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$40 Tax +EE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5,580.2</a:t>
                      </a:r>
                      <a:endParaRPr lang="en-US" sz="1400" dirty="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701.4</a:t>
                      </a:r>
                      <a:endParaRPr lang="en-US" sz="1400" dirty="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315.8</a:t>
                      </a:r>
                      <a:endParaRPr lang="en-US" sz="140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857.8</a:t>
                      </a:r>
                      <a:endParaRPr lang="en-US" sz="140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159.3</a:t>
                      </a:r>
                      <a:endParaRPr lang="en-US" sz="1400" dirty="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24,459*</a:t>
                      </a:r>
                      <a:endParaRPr lang="en-US" sz="1400" dirty="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Calibri" charset="0"/>
                        </a:rPr>
                        <a:t>6.5</a:t>
                      </a:r>
                      <a:endParaRPr lang="en-US" sz="1400" dirty="0">
                        <a:effectLst/>
                        <a:latin typeface="Times New Roman" charset="0"/>
                        <a:ea typeface="Batang" charset="-127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49956" y="5702223"/>
            <a:ext cx="83627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Other reviews of carbon pricing suggest that higher carbon taxes are required to achieve climate goals of 1.5 to 2 °C—</a:t>
            </a:r>
            <a:r>
              <a:rPr lang="en-US" sz="2000" b="1" dirty="0"/>
              <a:t>mitigation in the electric sector is relatively “cheap”.</a:t>
            </a:r>
            <a:r>
              <a:rPr lang="en-US" sz="2000" dirty="0"/>
              <a:t> 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7048" y="5205891"/>
            <a:ext cx="561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charset="0"/>
                <a:ea typeface="Batang" charset="-127"/>
                <a:cs typeface="Calibri" charset="0"/>
              </a:rPr>
              <a:t>*Meets the proposed U.S. electric sector’s carbon budget.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79761"/>
            <a:ext cx="2057400" cy="365125"/>
          </a:xfrm>
        </p:spPr>
        <p:txBody>
          <a:bodyPr/>
          <a:lstStyle/>
          <a:p>
            <a:fld id="{27894AE2-0600-4587-A4C7-4F819092C22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231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 txBox="1">
            <a:spLocks/>
          </p:cNvSpPr>
          <p:nvPr/>
        </p:nvSpPr>
        <p:spPr>
          <a:xfrm>
            <a:off x="0" y="84762"/>
            <a:ext cx="9144000" cy="1195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1F497D"/>
                </a:solidFill>
                <a:latin typeface="Arial Black" panose="020B0A04020102020204" pitchFamily="34" charset="0"/>
                <a:ea typeface="ＭＳ Ｐゴシック" charset="-128"/>
                <a:cs typeface="+mj-cs"/>
              </a:rPr>
              <a:t>Carbon Tax Winners and Losers: </a:t>
            </a:r>
          </a:p>
          <a:p>
            <a:pPr algn="ctr"/>
            <a:r>
              <a:rPr lang="en-US" sz="3600" b="1" dirty="0">
                <a:solidFill>
                  <a:srgbClr val="1F497D"/>
                </a:solidFill>
                <a:latin typeface="Arial Black" panose="020B0A04020102020204" pitchFamily="34" charset="0"/>
                <a:ea typeface="ＭＳ Ｐゴシック" charset="-128"/>
                <a:cs typeface="+mj-cs"/>
              </a:rPr>
              <a:t>Policy Design Matters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5937" y="1260285"/>
            <a:ext cx="34109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a typeface="Batang" charset="-127"/>
                <a:cs typeface="Calibri" charset="0"/>
              </a:rPr>
              <a:t>The Carbon Dividends Plan’s regional wealth transfers (blue) could be minimized (green).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09937" y="5372186"/>
            <a:ext cx="36870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charset="0"/>
                <a:ea typeface="Batang" charset="-127"/>
                <a:cs typeface="Calibri" charset="0"/>
              </a:rPr>
              <a:t>Policy economics range from:</a:t>
            </a:r>
          </a:p>
          <a:p>
            <a:r>
              <a:rPr lang="en-US" sz="2000" b="1" dirty="0">
                <a:latin typeface="Calibri" charset="0"/>
                <a:ea typeface="Batang" charset="-127"/>
                <a:cs typeface="Calibri" charset="0"/>
              </a:rPr>
              <a:t>--a cost of ~$150 per capita to </a:t>
            </a:r>
          </a:p>
          <a:p>
            <a:r>
              <a:rPr lang="en-US" sz="2000" b="1" dirty="0">
                <a:latin typeface="Calibri" charset="0"/>
                <a:ea typeface="Batang" charset="-127"/>
                <a:cs typeface="Calibri" charset="0"/>
              </a:rPr>
              <a:t>--a benefit of ~$250 per capita. </a:t>
            </a: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B7D883-A49A-4663-88FF-84B0F92DD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170625"/>
            <a:ext cx="2057400" cy="550852"/>
          </a:xfrm>
        </p:spPr>
        <p:txBody>
          <a:bodyPr/>
          <a:lstStyle/>
          <a:p>
            <a:fld id="{CAE3DE3A-FB50-6C4D-A04F-153BE3BFF990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1328841"/>
            <a:ext cx="38770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charset="0"/>
                <a:ea typeface="Batang" charset="-127"/>
                <a:cs typeface="Calibri" charset="0"/>
              </a:rPr>
              <a:t>Per capita policy impacts in 2030: </a:t>
            </a:r>
            <a:endParaRPr lang="en-US" sz="2000" dirty="0"/>
          </a:p>
        </p:txBody>
      </p:sp>
      <p:pic>
        <p:nvPicPr>
          <p:cNvPr id="5" name="Picture 4" descr="Screen Shot 2017-01-24 at 2.52.3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" r="3907" b="2424"/>
          <a:stretch/>
        </p:blipFill>
        <p:spPr>
          <a:xfrm>
            <a:off x="69787" y="3081509"/>
            <a:ext cx="3517641" cy="22758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89245"/>
          <a:stretch/>
        </p:blipFill>
        <p:spPr>
          <a:xfrm>
            <a:off x="3708400" y="6298793"/>
            <a:ext cx="5413846" cy="4954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 r="2821"/>
          <a:stretch/>
        </p:blipFill>
        <p:spPr>
          <a:xfrm>
            <a:off x="3708400" y="1838365"/>
            <a:ext cx="4958080" cy="38986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37307" y="5769085"/>
            <a:ext cx="3658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Decreasing Carbon Intensity from Electricity Generation</a:t>
            </a:r>
            <a:endParaRPr lang="en-US" sz="1600" dirty="0"/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4343400" y="1178211"/>
            <a:ext cx="45720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103535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394" y="457200"/>
            <a:ext cx="7345726" cy="48474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</a:rPr>
              <a:t>Conclusions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399" y="1135806"/>
            <a:ext cx="7666534" cy="500535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Strong EE policies with a $10/tCO</a:t>
            </a:r>
            <a:r>
              <a:rPr lang="en-US" sz="2800" baseline="-25000" dirty="0"/>
              <a:t>2</a:t>
            </a:r>
            <a:r>
              <a:rPr lang="en-US" sz="2800" dirty="0"/>
              <a:t> tax rising to $27/tCO</a:t>
            </a:r>
            <a:r>
              <a:rPr lang="en-US" sz="2800" baseline="-25000" dirty="0"/>
              <a:t>2</a:t>
            </a:r>
            <a:r>
              <a:rPr lang="en-US" sz="2800" dirty="0"/>
              <a:t> in 2040 could meet the U.S. electric sector’s 25-year cumulative carbon budget.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This policy scenario could also produce a net reduction in costs to the U.S. economy. 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A $20/tCO</a:t>
            </a:r>
            <a:r>
              <a:rPr lang="en-US" sz="2800" baseline="-25000" dirty="0"/>
              <a:t>2</a:t>
            </a:r>
            <a:r>
              <a:rPr lang="en-US" sz="2800" dirty="0"/>
              <a:t> tax rising to $53/tCO</a:t>
            </a:r>
            <a:r>
              <a:rPr lang="en-US" sz="2800" baseline="-25000" dirty="0"/>
              <a:t>2</a:t>
            </a:r>
            <a:r>
              <a:rPr lang="en-US" sz="2800" dirty="0"/>
              <a:t> in 2040 could also meet the U.S. electric sector’s carbon budget, but it would be a costly approach to deep </a:t>
            </a:r>
            <a:r>
              <a:rPr lang="en-US" sz="2800" dirty="0" err="1"/>
              <a:t>decarbonization</a:t>
            </a:r>
            <a:r>
              <a:rPr lang="en-US" sz="2800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4AE2-0600-4587-A4C7-4F819092C2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35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3" y="452040"/>
            <a:ext cx="8656320" cy="90527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1F497D"/>
                </a:solidFill>
                <a:latin typeface="Arial Black" panose="020B0A04020102020204" pitchFamily="34" charset="0"/>
              </a:rPr>
              <a:t>Conclusions (2)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91286" y="1622486"/>
            <a:ext cx="7402934" cy="49164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>
              <a:lnSpc>
                <a:spcPct val="10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 dirty="0">
                <a:latin typeface="+mn-lt"/>
              </a:rPr>
              <a:t>Per capita recycling of carbon tax revenues could create winners and losers</a:t>
            </a:r>
          </a:p>
          <a:p>
            <a:pPr marL="342900" indent="-342900">
              <a:lnSpc>
                <a:spcPct val="10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 dirty="0">
                <a:latin typeface="+mn-lt"/>
              </a:rPr>
              <a:t>A great deal is at stake, and policy design matters.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 </a:t>
            </a:r>
          </a:p>
          <a:p>
            <a:endParaRPr lang="en-US" sz="20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4AE2-0600-4587-A4C7-4F819092C2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85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title"/>
          </p:nvPr>
        </p:nvSpPr>
        <p:spPr>
          <a:xfrm>
            <a:off x="546100" y="305289"/>
            <a:ext cx="8425282" cy="86323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CN" sz="3600" b="1" dirty="0">
                <a:solidFill>
                  <a:srgbClr val="1F497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For More Information —</a:t>
            </a:r>
            <a:br>
              <a:rPr lang="en-US" altLang="zh-CN" sz="3600" b="1" dirty="0">
                <a:solidFill>
                  <a:srgbClr val="1F497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altLang="zh-CN" sz="3600" b="1" dirty="0">
                <a:solidFill>
                  <a:srgbClr val="1F497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and some late night reading??</a:t>
            </a:r>
          </a:p>
        </p:txBody>
      </p:sp>
      <p:sp>
        <p:nvSpPr>
          <p:cNvPr id="3" name="Rectangle 2"/>
          <p:cNvSpPr/>
          <p:nvPr/>
        </p:nvSpPr>
        <p:spPr>
          <a:xfrm>
            <a:off x="546100" y="1596252"/>
            <a:ext cx="5486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prstClr val="black"/>
                </a:solidFill>
              </a:rPr>
              <a:t>Dr. Marilyn A. Brown, </a:t>
            </a:r>
            <a:r>
              <a:rPr lang="pl-PL" sz="2000" dirty="0" err="1">
                <a:solidFill>
                  <a:prstClr val="black"/>
                </a:solidFill>
              </a:rPr>
              <a:t>Regents</a:t>
            </a:r>
            <a:r>
              <a:rPr lang="pl-PL" sz="2000" dirty="0">
                <a:solidFill>
                  <a:prstClr val="black"/>
                </a:solidFill>
              </a:rPr>
              <a:t> </a:t>
            </a:r>
            <a:r>
              <a:rPr lang="pl-PL" sz="2000" dirty="0" err="1">
                <a:solidFill>
                  <a:prstClr val="black"/>
                </a:solidFill>
              </a:rPr>
              <a:t>Professor</a:t>
            </a:r>
            <a:r>
              <a:rPr lang="pl-PL" sz="2000" dirty="0">
                <a:solidFill>
                  <a:prstClr val="black"/>
                </a:solidFill>
              </a:rPr>
              <a:t> </a:t>
            </a:r>
          </a:p>
          <a:p>
            <a:r>
              <a:rPr lang="pl-PL" sz="2000" dirty="0">
                <a:solidFill>
                  <a:prstClr val="black"/>
                </a:solidFill>
              </a:rPr>
              <a:t>Brook Byers Professor of </a:t>
            </a:r>
            <a:r>
              <a:rPr lang="pl-PL" sz="2000" dirty="0" err="1">
                <a:solidFill>
                  <a:prstClr val="black"/>
                </a:solidFill>
              </a:rPr>
              <a:t>Sustainable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pl-PL" sz="2000" dirty="0">
                <a:solidFill>
                  <a:prstClr val="black"/>
                </a:solidFill>
              </a:rPr>
              <a:t>Systems</a:t>
            </a:r>
          </a:p>
          <a:p>
            <a:r>
              <a:rPr lang="en-US" sz="2000" dirty="0">
                <a:solidFill>
                  <a:prstClr val="black"/>
                </a:solidFill>
              </a:rPr>
              <a:t>School of Public Policy</a:t>
            </a:r>
            <a:endParaRPr lang="pl-PL" sz="2000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Georgia Institute of Technology</a:t>
            </a:r>
          </a:p>
          <a:p>
            <a:r>
              <a:rPr lang="en-US" sz="2000" dirty="0">
                <a:solidFill>
                  <a:prstClr val="black"/>
                </a:solidFill>
              </a:rPr>
              <a:t>Atlanta, GA 30332-0345</a:t>
            </a:r>
          </a:p>
          <a:p>
            <a:r>
              <a:rPr lang="pl-PL" sz="2000" dirty="0">
                <a:solidFill>
                  <a:prstClr val="black"/>
                </a:solidFill>
                <a:hlinkClick r:id="rId3"/>
              </a:rPr>
              <a:t>Marilyn.Brown@</a:t>
            </a:r>
            <a:r>
              <a:rPr lang="en-US" sz="2000" dirty="0" err="1">
                <a:solidFill>
                  <a:prstClr val="black"/>
                </a:solidFill>
                <a:hlinkClick r:id="rId3"/>
              </a:rPr>
              <a:t>pubpolicy</a:t>
            </a:r>
            <a:r>
              <a:rPr lang="en-US" sz="2000" dirty="0">
                <a:solidFill>
                  <a:prstClr val="black"/>
                </a:solidFill>
                <a:hlinkClick r:id="rId3"/>
              </a:rPr>
              <a:t>.</a:t>
            </a:r>
            <a:r>
              <a:rPr lang="pl-PL" sz="2000" dirty="0">
                <a:solidFill>
                  <a:prstClr val="black"/>
                </a:solidFill>
                <a:hlinkClick r:id="rId3"/>
              </a:rPr>
              <a:t>gatech.edu</a:t>
            </a:r>
            <a:endParaRPr lang="pl-PL" sz="2000" dirty="0">
              <a:solidFill>
                <a:prstClr val="black"/>
              </a:solidFill>
            </a:endParaRPr>
          </a:p>
          <a:p>
            <a:r>
              <a:rPr lang="pl-PL" sz="2000" dirty="0" err="1">
                <a:solidFill>
                  <a:prstClr val="black"/>
                </a:solidFill>
              </a:rPr>
              <a:t>Climate</a:t>
            </a:r>
            <a:r>
              <a:rPr lang="pl-PL" sz="2000" dirty="0">
                <a:solidFill>
                  <a:prstClr val="black"/>
                </a:solidFill>
              </a:rPr>
              <a:t> and </a:t>
            </a:r>
            <a:r>
              <a:rPr lang="pl-PL" sz="2000" dirty="0" err="1">
                <a:solidFill>
                  <a:prstClr val="black"/>
                </a:solidFill>
              </a:rPr>
              <a:t>Energy</a:t>
            </a:r>
            <a:r>
              <a:rPr lang="pl-PL" sz="2000" dirty="0">
                <a:solidFill>
                  <a:prstClr val="black"/>
                </a:solidFill>
              </a:rPr>
              <a:t> Policy Lab: </a:t>
            </a:r>
          </a:p>
          <a:p>
            <a:r>
              <a:rPr lang="pl-PL" sz="2000" dirty="0">
                <a:solidFill>
                  <a:prstClr val="black"/>
                </a:solidFill>
                <a:hlinkClick r:id="rId4"/>
              </a:rPr>
              <a:t>www.cepl.gatech.edu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6" name="Picture 6" descr="C:\Users\XXI\Downloads\sign_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1391" y="2406944"/>
            <a:ext cx="3700484" cy="978658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343400" y="1036638"/>
            <a:ext cx="457200" cy="441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5BE18B8-0648-40FC-836B-1CB4A0832C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Screen shot 2012-06-15 at 10.17.04 PM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532" y="4507867"/>
            <a:ext cx="1085850" cy="1306464"/>
          </a:xfrm>
          <a:prstGeom prst="rect">
            <a:avLst/>
          </a:prstGeom>
        </p:spPr>
      </p:pic>
      <p:pic>
        <p:nvPicPr>
          <p:cNvPr id="10" name="Picture 9" descr="Macintosh HD:Users:marilyn:Desktop:Screen Shot 2015-06-13 at 11.11.10 AM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750" y="4507867"/>
            <a:ext cx="1033766" cy="1299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Macintosh HD:Users:marilyn:Desktop:Screen Shot 2015-06-10 at 9.43.27 AM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983" y="4507867"/>
            <a:ext cx="1029521" cy="130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4507867"/>
            <a:ext cx="3797300" cy="1943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00147" y="5814331"/>
            <a:ext cx="3175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2016               2015               2013</a:t>
            </a:r>
          </a:p>
        </p:txBody>
      </p:sp>
    </p:spTree>
    <p:extLst>
      <p:ext uri="{BB962C8B-B14F-4D97-AF65-F5344CB8AC3E}">
        <p14:creationId xmlns:p14="http://schemas.microsoft.com/office/powerpoint/2010/main" val="159676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394" y="457200"/>
            <a:ext cx="8066314" cy="48474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1F497D"/>
                </a:solidFill>
              </a:rPr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895" y="1454490"/>
            <a:ext cx="7228573" cy="419541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The Paris agreement calls for “pursuing efforts to limit the temperature increase to 1.5 °C above pre-industrial levels”. 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But few have studied mitigation pathways consistent with such deep </a:t>
            </a:r>
            <a:r>
              <a:rPr lang="en-US" sz="2800" dirty="0" err="1"/>
              <a:t>decarbonization</a:t>
            </a:r>
            <a:r>
              <a:rPr lang="en-US" sz="2800" dirty="0"/>
              <a:t>.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A 1.5 °C limit will require carbon pricing—how might that play out in the U.S. electricity sector?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What role could a strong push on energy efficiency play?</a:t>
            </a:r>
          </a:p>
          <a:p>
            <a:pPr>
              <a:lnSpc>
                <a:spcPct val="110000"/>
              </a:lnSpc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4AE2-0600-4587-A4C7-4F819092C2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35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793" t="44861" r="3723" b="4166"/>
          <a:stretch/>
        </p:blipFill>
        <p:spPr>
          <a:xfrm>
            <a:off x="528634" y="2459511"/>
            <a:ext cx="4071938" cy="26217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022056" y="1434116"/>
            <a:ext cx="36290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/>
              <a:t>“I really don’t know the extent to which it is man-made, and I don’t think anybody can tell you with certainty that it’s all man-made, … the </a:t>
            </a:r>
            <a:r>
              <a:rPr lang="en-US" sz="2100" b="1" dirty="0"/>
              <a:t>risk</a:t>
            </a:r>
            <a:r>
              <a:rPr lang="en-US" sz="2100" dirty="0"/>
              <a:t> is sufficiently strong that </a:t>
            </a:r>
            <a:r>
              <a:rPr lang="en-US" sz="2100" b="1" dirty="0"/>
              <a:t>we need an insurance policy </a:t>
            </a:r>
            <a:r>
              <a:rPr lang="en-US" sz="2100" dirty="0"/>
              <a:t>and this is a damn good insurance policy.”</a:t>
            </a:r>
          </a:p>
          <a:p>
            <a:endParaRPr lang="en-US" sz="2100" dirty="0"/>
          </a:p>
          <a:p>
            <a:pPr algn="r"/>
            <a:r>
              <a:rPr lang="en-US" sz="2100" dirty="0"/>
              <a:t>Former Secretary of State James Baker, February 2017 </a:t>
            </a:r>
            <a:r>
              <a:rPr lang="en-US" sz="2100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2" name="Rectangle 1"/>
          <p:cNvSpPr/>
          <p:nvPr/>
        </p:nvSpPr>
        <p:spPr>
          <a:xfrm>
            <a:off x="316622" y="183392"/>
            <a:ext cx="687662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1F497D"/>
                </a:solidFill>
                <a:latin typeface="Arial Black" charset="0"/>
                <a:ea typeface="MS PGothic" charset="-128"/>
              </a:rPr>
              <a:t>How to Move Markets:</a:t>
            </a:r>
          </a:p>
          <a:p>
            <a:pPr algn="ctr"/>
            <a:r>
              <a:rPr lang="en-US" altLang="en-US" sz="3200" b="1" dirty="0">
                <a:solidFill>
                  <a:srgbClr val="1F497D"/>
                </a:solidFill>
                <a:latin typeface="Arial Black" charset="0"/>
                <a:ea typeface="MS PGothic" charset="-128"/>
              </a:rPr>
              <a:t>The “Carbon Dividends Plan”</a:t>
            </a:r>
            <a:endParaRPr lang="en-US" sz="3200" dirty="0">
              <a:solidFill>
                <a:srgbClr val="1F497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0056" y="15157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b="1" dirty="0">
                <a:latin typeface="Arial Black" charset="0"/>
                <a:ea typeface="MS PGothic" charset="-128"/>
              </a:rPr>
              <a:t>A Carbon Tax with Revenues Recycled to Households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36939" r="3113" b="30532"/>
          <a:stretch/>
        </p:blipFill>
        <p:spPr>
          <a:xfrm>
            <a:off x="1855433" y="5404434"/>
            <a:ext cx="5109789" cy="109533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4AE2-0600-4587-A4C7-4F819092C2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6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537" y="406155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</a:rPr>
              <a:t>Deriving a 1.5°C U.S. Budget for the Electricity Sector: Inertia + Equity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301925" y="1836322"/>
            <a:ext cx="80053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We adopt the global carbon budget from 2016 to 2040 as identified by Millar, et al. (2017): 939 Gt of CO</a:t>
            </a:r>
            <a:r>
              <a:rPr lang="en-US" sz="2800" baseline="-25000" dirty="0"/>
              <a:t>2</a:t>
            </a:r>
            <a:r>
              <a:rPr lang="en-US" sz="2800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The U.S. carbon budget is calculated as the average of two allocations: based on the U.S. GDP (“inertia”) and U.S. population (“equity”) relative to global values.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The U.S. electric sector target is calculated proportionate to its total U.S. emissions in 2016.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4AE2-0600-4587-A4C7-4F819092C2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20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68" y="1823082"/>
            <a:ext cx="8028228" cy="3954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68" y="73745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</a:rPr>
              <a:t>The Result = 44 GT CO</a:t>
            </a:r>
            <a:r>
              <a:rPr lang="en-US" b="1" baseline="-25000" dirty="0">
                <a:solidFill>
                  <a:srgbClr val="1F497D"/>
                </a:solidFill>
              </a:rPr>
              <a:t>2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4250" y="3466732"/>
            <a:ext cx="131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Mean=125</a:t>
            </a:r>
            <a:endParaRPr lang="en-US" b="1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3394250" y="4622339"/>
            <a:ext cx="120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Mean=44</a:t>
            </a:r>
            <a:endParaRPr lang="en-US" b="1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977759" y="5869398"/>
            <a:ext cx="4164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Cumulative </a:t>
            </a:r>
            <a:r>
              <a:rPr lang="en-US" b="1" dirty="0" err="1"/>
              <a:t>Gigatons</a:t>
            </a:r>
            <a:r>
              <a:rPr lang="en-US" b="1" dirty="0"/>
              <a:t> of CO</a:t>
            </a:r>
            <a:r>
              <a:rPr lang="en-US" b="1" baseline="-25000" dirty="0"/>
              <a:t>2</a:t>
            </a:r>
            <a:r>
              <a:rPr lang="en-US" b="1" dirty="0"/>
              <a:t> (2016-2040)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4AE2-0600-4587-A4C7-4F819092C2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82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51679"/>
            <a:ext cx="8778240" cy="132556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1F497D"/>
                </a:solidFill>
                <a:latin typeface="Arial Black" panose="020B0A04020102020204" pitchFamily="34" charset="0"/>
              </a:rPr>
              <a:t>Demand-side strategies in the U.S. power sector have been </a:t>
            </a:r>
            <a:r>
              <a:rPr lang="en-US" sz="2800" b="1" dirty="0">
                <a:solidFill>
                  <a:srgbClr val="1F497D"/>
                </a:solidFill>
              </a:rPr>
              <a:t>poorly</a:t>
            </a:r>
            <a:r>
              <a:rPr lang="en-US" sz="2800" b="1" dirty="0">
                <a:solidFill>
                  <a:srgbClr val="1F497D"/>
                </a:solidFill>
                <a:latin typeface="Arial Black" panose="020B0A04020102020204" pitchFamily="34" charset="0"/>
              </a:rPr>
              <a:t> modeling to date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4266" y="1677242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 help fill this gap, we develop a customized version of the National Energy Modeling System (NEMS), the nation’s premier energy model.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365" y="2926816"/>
            <a:ext cx="5766960" cy="379466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4AE2-0600-4587-A4C7-4F819092C2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19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4AE2-0600-4587-A4C7-4F819092C228}" type="slidenum">
              <a:rPr lang="en-US" smtClean="0"/>
              <a:t>7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DAD1D3-AB7B-E14C-B50E-D2D5D5C39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780"/>
            <a:ext cx="9144000" cy="624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8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/Users/marilyn/Desktop/Screen Shot 2017-10-30 at 8.11.43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027" y="1118297"/>
            <a:ext cx="6801209" cy="43735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281" y="96721"/>
            <a:ext cx="7886700" cy="123565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1F497D"/>
                </a:solidFill>
              </a:rPr>
              <a:t>A $10 tax/</a:t>
            </a:r>
            <a:r>
              <a:rPr lang="en-US" sz="2800" b="1" dirty="0" err="1">
                <a:solidFill>
                  <a:srgbClr val="1F497D"/>
                </a:solidFill>
              </a:rPr>
              <a:t>tCO</a:t>
            </a:r>
            <a:r>
              <a:rPr lang="en-US" sz="2800" b="1" dirty="0">
                <a:solidFill>
                  <a:srgbClr val="1F497D"/>
                </a:solidFill>
                <a:latin typeface="Calibri" panose="020F0502020204030204" pitchFamily="34" charset="0"/>
              </a:rPr>
              <a:t>₂</a:t>
            </a:r>
            <a:r>
              <a:rPr lang="en-US" sz="2800" b="1" dirty="0">
                <a:solidFill>
                  <a:srgbClr val="1F497D"/>
                </a:solidFill>
              </a:rPr>
              <a:t> with Strong EE Policies Could Meet the $44 GT CO</a:t>
            </a:r>
            <a:r>
              <a:rPr lang="en-US" sz="2800" b="1" dirty="0">
                <a:solidFill>
                  <a:srgbClr val="1F497D"/>
                </a:solidFill>
                <a:latin typeface="Calibri" panose="020F0502020204030204" pitchFamily="34" charset="0"/>
              </a:rPr>
              <a:t>₂</a:t>
            </a:r>
            <a:endParaRPr lang="en-US" sz="2800" b="1" dirty="0">
              <a:solidFill>
                <a:srgbClr val="1F497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257" y="5682468"/>
            <a:ext cx="8357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Current policies would lead to 54 GT CO</a:t>
            </a:r>
            <a:r>
              <a:rPr lang="en-US" sz="2400" baseline="-25000" dirty="0"/>
              <a:t>2 </a:t>
            </a:r>
            <a:r>
              <a:rPr lang="en-US" sz="2400" dirty="0"/>
              <a:t>in the U.S. electric sector from 2016-2040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4AE2-0600-4587-A4C7-4F819092C228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02AD80-0E86-534F-990C-9E54BE1CE631}"/>
              </a:ext>
            </a:extLst>
          </p:cNvPr>
          <p:cNvSpPr txBox="1"/>
          <p:nvPr/>
        </p:nvSpPr>
        <p:spPr>
          <a:xfrm>
            <a:off x="943695" y="1915151"/>
            <a:ext cx="738664" cy="2993960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pPr algn="ctr"/>
            <a:r>
              <a:rPr lang="en-US" b="1" dirty="0"/>
              <a:t>Million metric tons of CO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</a:p>
          <a:p>
            <a:pPr algn="ctr"/>
            <a:r>
              <a:rPr lang="en-US" b="1" dirty="0"/>
              <a:t>from the Electric Power Sector</a:t>
            </a:r>
          </a:p>
        </p:txBody>
      </p:sp>
    </p:spTree>
    <p:extLst>
      <p:ext uri="{BB962C8B-B14F-4D97-AF65-F5344CB8AC3E}">
        <p14:creationId xmlns:p14="http://schemas.microsoft.com/office/powerpoint/2010/main" val="6733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71" y="239998"/>
            <a:ext cx="7886700" cy="78028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1F497D"/>
                </a:solidFill>
              </a:rPr>
              <a:t>U.S. Electric Sector Fuel Mix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0"/>
          <a:stretch/>
        </p:blipFill>
        <p:spPr bwMode="auto">
          <a:xfrm>
            <a:off x="449462" y="1046273"/>
            <a:ext cx="7204149" cy="4259893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2783771" y="2719404"/>
            <a:ext cx="452387" cy="144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542568" y="2868595"/>
            <a:ext cx="452387" cy="144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46813" y="3008162"/>
            <a:ext cx="452387" cy="144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014245" y="3152541"/>
            <a:ext cx="452387" cy="144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806107" y="3296920"/>
            <a:ext cx="452384" cy="7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525411" y="3304510"/>
            <a:ext cx="493476" cy="86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012150" y="2719404"/>
            <a:ext cx="463613" cy="216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518676" y="3459906"/>
            <a:ext cx="0" cy="818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518676" y="1795379"/>
            <a:ext cx="0" cy="1595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6200000">
            <a:off x="7168623" y="2270092"/>
            <a:ext cx="156068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“Carbon-Free”</a:t>
            </a:r>
          </a:p>
          <a:p>
            <a:pPr algn="ctr"/>
            <a:r>
              <a:rPr lang="en-US" b="1" dirty="0"/>
              <a:t>Fuels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7590490" y="3546135"/>
            <a:ext cx="70609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Fossil</a:t>
            </a:r>
            <a:endParaRPr lang="en-US" b="1" dirty="0"/>
          </a:p>
          <a:p>
            <a:pPr algn="ctr"/>
            <a:r>
              <a:rPr lang="en-US" b="1" dirty="0"/>
              <a:t>Fuels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168916"/>
            <a:ext cx="90114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The carbon tax scenarios would shrink coal generation significantly, and would grow nuclear, wind, and solar.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The policy scenarios with strong energy-efficiency policies have lower fossil fuel generation.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4AE2-0600-4587-A4C7-4F819092C22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5629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40D3CA9A-63FD-4B62-8577-D02E7CDA53F1}" vid="{592233D3-0ACF-4A62-984A-730D434C5E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844</TotalTime>
  <Words>1647</Words>
  <Application>Microsoft Macintosh PowerPoint</Application>
  <PresentationFormat>On-screen Show (4:3)</PresentationFormat>
  <Paragraphs>238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Batang</vt:lpstr>
      <vt:lpstr>ＭＳ Ｐゴシック</vt:lpstr>
      <vt:lpstr>ＭＳ Ｐゴシック</vt:lpstr>
      <vt:lpstr>宋体</vt:lpstr>
      <vt:lpstr>Arial</vt:lpstr>
      <vt:lpstr>Arial Black</vt:lpstr>
      <vt:lpstr>Calibri</vt:lpstr>
      <vt:lpstr>Times New Roman</vt:lpstr>
      <vt:lpstr>PowerPoint Template</vt:lpstr>
      <vt:lpstr>Regional Impacts of Carbon Pricing in the U.S. Electric Sector  Marilyn A. Brown* Regents’ and Brook Byers Professor of Sustainable Systems Georgia Institute of Technology</vt:lpstr>
      <vt:lpstr>Motivation</vt:lpstr>
      <vt:lpstr>PowerPoint Presentation</vt:lpstr>
      <vt:lpstr>Deriving a 1.5°C U.S. Budget for the Electricity Sector: Inertia + Equity</vt:lpstr>
      <vt:lpstr>The Result = 44 GT CO2</vt:lpstr>
      <vt:lpstr>Demand-side strategies in the U.S. power sector have been poorly modeling to date</vt:lpstr>
      <vt:lpstr>PowerPoint Presentation</vt:lpstr>
      <vt:lpstr>A $10 tax/tCO₂ with Strong EE Policies Could Meet the $44 GT CO₂</vt:lpstr>
      <vt:lpstr>U.S. Electric Sector Fuel Mix</vt:lpstr>
      <vt:lpstr>Impacts on Electricity Bills &amp; Carbon Tax Revenues (in Billions $2013)</vt:lpstr>
      <vt:lpstr>PowerPoint Presentation</vt:lpstr>
      <vt:lpstr>Cumulative Costs and CO2 Reductions</vt:lpstr>
      <vt:lpstr>PowerPoint Presentation</vt:lpstr>
      <vt:lpstr>Conclusions (1)</vt:lpstr>
      <vt:lpstr>PowerPoint Presentation</vt:lpstr>
      <vt:lpstr>For More Information — and some late night reading??</vt:lpstr>
    </vt:vector>
  </TitlesOfParts>
  <Company>Georgia Institute of Technology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 Pricing and Energy Efficiency: A Symbiotic Pathway to a 1.5 °C Warming Cap</dc:title>
  <dc:creator>Hyman, Elizabeth R</dc:creator>
  <cp:lastModifiedBy>Marilyn Brown</cp:lastModifiedBy>
  <cp:revision>83</cp:revision>
  <cp:lastPrinted>2018-04-09T20:22:41Z</cp:lastPrinted>
  <dcterms:created xsi:type="dcterms:W3CDTF">2017-10-27T12:38:51Z</dcterms:created>
  <dcterms:modified xsi:type="dcterms:W3CDTF">2018-04-14T02:20:05Z</dcterms:modified>
</cp:coreProperties>
</file>